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4" r:id="rId7"/>
    <p:sldId id="265" r:id="rId8"/>
    <p:sldId id="267" r:id="rId9"/>
    <p:sldId id="266" r:id="rId10"/>
    <p:sldId id="263" r:id="rId11"/>
    <p:sldId id="274" r:id="rId12"/>
    <p:sldId id="275" r:id="rId13"/>
    <p:sldId id="276" r:id="rId14"/>
    <p:sldId id="277" r:id="rId15"/>
    <p:sldId id="268" r:id="rId16"/>
    <p:sldId id="270" r:id="rId17"/>
    <p:sldId id="271" r:id="rId18"/>
    <p:sldId id="272" r:id="rId19"/>
    <p:sldId id="269" r:id="rId20"/>
    <p:sldId id="258" r:id="rId21"/>
    <p:sldId id="278" r:id="rId22"/>
    <p:sldId id="279" r:id="rId23"/>
    <p:sldId id="280" r:id="rId24"/>
    <p:sldId id="281" r:id="rId25"/>
    <p:sldId id="282" r:id="rId26"/>
    <p:sldId id="273" r:id="rId27"/>
    <p:sldId id="286" r:id="rId28"/>
    <p:sldId id="287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59CBD-EDBF-4F35-8850-F052B304C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20991-8789-4F08-A05D-83C6D6945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C4124-F9C7-4AA8-983E-99437A6E2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3DC34-CEBB-4DC1-9F99-4F1097477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19D74-B117-4C68-98C1-B1C87343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0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FFB9-5410-4D12-9604-E4ECDE966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99F44F-C949-4CCB-9F95-BD929A1E8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0ACE0-5247-4C44-8B25-CEFA770C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AB147-A43C-41EC-9C4E-AF7E1E53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59EEE-5C5E-460F-A4FC-09AD47181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6A398C-D4F4-4D3D-9E32-E3A93CDE2D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B84F7C-16DD-4383-B8D8-4CC8B6A66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56A29-2C5F-47D9-B09C-CE869BC8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D4089-24EE-44C0-9F88-A19145F7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3F56C-BA11-4E40-831A-CB8DED2CA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7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E2A4-F9C2-4C16-B1E0-5D0A07E8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34ECC-D302-4720-AD30-DED964DFE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996D6-A138-457A-A65D-D0739432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2B288-82A1-48D3-A574-F6B1874C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71A36-19C9-4DC2-976E-E669910AD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9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9856-6FF6-4428-837C-2A7CB7B8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AA960-1C4B-46E7-B3B2-87753941D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DDA14-B6A5-4EFA-8BC8-B446E0E2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A8781-BE97-421E-A86B-7EA11560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92F41-7BE8-4EFE-BBCD-8971953BE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5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9578B-B28D-4459-AE68-F5C133648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FE7FF-2198-4462-AEC6-DFC455576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0627F-8AE8-427F-807C-74F18FA6D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16E9A-5541-43E2-8E30-C3E60B4B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39EEB-2A43-496C-A859-1B1E7A119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9049E-6DD6-424A-A4D8-1A817D7A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9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FC59B-8184-4BFC-A95E-CDA438DEF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794C4-E561-43B0-A5CA-705A45A88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9CD6A-A75F-4643-B9FC-3DE6ECF09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A5049-5976-47AF-80E5-546875F68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52804C-62B8-4303-B00A-AF60396D80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D54060-8E47-40E6-8956-F59FBC1E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62ACD-0A67-4079-8B63-14423D73D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9BC276-DCAB-486D-8D72-03B52622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42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E517E-4FEE-4391-BFCD-5E5550970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9E26E5-B242-4BBD-B349-BED6C124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FFD857-26D4-4AAD-864D-4B83AEDF4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CC2D3-6ABB-460D-B8BE-457DA1D7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DD1F3-9D02-409B-98FE-DD58418E6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BD94F-AD56-4C2D-A54E-A302BD8F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08963-BF63-402F-8BD6-B18B4055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1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EBFD-938B-4634-887E-A327C5479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521B0-BEC8-4976-8FEF-8A3F49D92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66C33-159A-48F0-9113-6B8D3905C0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77F24-2805-48C9-9DB7-EB107BC3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DDB04-452E-4C8C-A982-5AE8A8F3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41FCC-5754-44C0-833A-E9B9004C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2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746F4-BC0F-41DD-B995-F73BD307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EA2341-FA82-4F9B-B59F-7EDBABE69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84BEE-3622-43BB-B890-B223DD9FB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06046-7F95-438A-82D9-DF5064777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0EEC3-92C5-4081-8CC3-41596FA00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B9E23-F9E8-4C4C-8B75-65D32C7C5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9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4B48F3-6956-446B-ACA9-E1C15F24D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220A4-719D-4E10-A520-E4107BF99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405DC-3192-42BA-85B7-D29E3FEB0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C1EF8-0704-4C40-97A1-8D7D8E8F6D00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70F90-FBD1-412D-BF91-3B86E4B1A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DAEE3-8D29-4313-B665-BF3AD881A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94407-10BC-49CD-999C-3A1E8162E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3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0103-CC0B-48AF-961E-5E9202643C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Week 5: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E60B6-5858-453D-9161-C78964F9EF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44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1A3EF-5197-460B-B060-6C4042CA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3: ‘the possessive attribute 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35CD3-CF97-406E-A629-FAF36044F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language can turn nouns to become ‘’possessive attributes’’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One-to-one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function,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in Serbian it is ungrammatical to say: ‘’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, ‘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jedan-jedan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’’,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</p:txBody>
      </p:sp>
    </p:spTree>
    <p:extLst>
      <p:ext uri="{BB962C8B-B14F-4D97-AF65-F5344CB8AC3E}">
        <p14:creationId xmlns:p14="http://schemas.microsoft.com/office/powerpoint/2010/main" val="1829444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1AD1E-416A-4E15-A777-551EDE83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4: the inanimate subject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651B-8566-4925-A5FF-336E6C988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poglavlje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ovom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poglavlju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B, C z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oznacavanje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84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5D0D0-6B2F-43E0-A15B-43E2783C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5: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FB457-9F64-456E-A529-556D6F5AB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navedeno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implicirano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navedeno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ne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podrazumeva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6122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D54FB-AAA2-4C21-91F1-7E0E8C7A7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6: how to translate the word: ‘’notation’’.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0A92E-D8D7-4C71-A176-1E11AE6E8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oznake</a:t>
            </a:r>
            <a:endParaRPr lang="en-US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64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22D47-98ED-4C74-BD5C-A79598F7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CCD73-134F-4EC6-80BB-55E915CC5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одговарајуће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су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другом да 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сакупили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четири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једначине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drugom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2677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B080-3744-4651-89FB-490B423E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4:  SUGGESTION 1:  How to translate the word ‘’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svojstva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871D7-955A-4B68-A76E-6F2C1612F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 and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associated with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matrix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variety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terms and properties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phrase: ‘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’a variety of’’ sounds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academic </a:t>
            </a:r>
          </a:p>
        </p:txBody>
      </p:sp>
    </p:spTree>
    <p:extLst>
      <p:ext uri="{BB962C8B-B14F-4D97-AF65-F5344CB8AC3E}">
        <p14:creationId xmlns:p14="http://schemas.microsoft.com/office/powerpoint/2010/main" val="1734387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626EB-7DAC-4561-84C9-C2B8F495D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4: mistake 1:  how to translate the phrase: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od’’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D8AA8-A5D8-4E88-97A5-6D9197F19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important concepts is are vectors and also determinants.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SUCH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or, simply put: A concept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5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72332-68BC-4E8F-971A-B3947235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3: avoid using informal English.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DDBEA-4ACA-41CD-8408-877AF15EF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phrase: ‘’that way’’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sounds  bad, slangy, informal,  forget the expression.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way,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come to the assignment 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→ det a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to the assignment a → det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1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BA324-5D3C-4E10-8428-E5720E536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useful to understand det a as the function of columns or vectors a.1, a.2, 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Not: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especially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but: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specifically,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explanation: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above all others)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(Particularly – exquisitely, specifically )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FCE7074-590D-4C66-9877-48533B81F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translate the phrase: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specijalno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vazno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3739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CC846-39EC-4839-A1FA-01753302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4: mistake 2: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D99A0-4B75-4717-A3AD-261E01F43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 THE matrix a, but: on matrix A.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articles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whenever you have expressions line AB, matrix A. no need for articles)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some exceptions, but we will learn of them later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22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54ED-D500-4112-812F-4B55A5E40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SUGGESTION 1: use always the longer form  of the auxiliary in definitions. 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8B887-7785-4CF6-9106-C546001CB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Skalarna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‘’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‘’je</a:t>
            </a:r>
            <a:r>
              <a:rPr lang="en-US" sz="20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‘’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en-US" sz="2000" b="1" u="sng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definitions use always ‘’longer’’ form of enclitics.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426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C599-5049-4C0C-9B21-1638CD1EC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23 how to translate the phrase ‘’ if any’’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4CCAB-F53C-44A5-8392-118004C9A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NOT: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sledećih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takvih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BUT: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takvih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uopste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740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442F9-EB54-4B93-BE60-77FFEF5AD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7030A0"/>
                </a:solidFill>
              </a:rPr>
              <a:t>Dorozhkina</a:t>
            </a:r>
            <a:r>
              <a:rPr lang="en-US" sz="2400" b="1" dirty="0">
                <a:solidFill>
                  <a:srgbClr val="7030A0"/>
                </a:solidFill>
              </a:rPr>
              <a:t> texts: Introduction to analytic  geometry ( pages 124-125)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F43B6-7FC0-4AEE-8E53-6A95528CF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 – Aufbau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Konfiguracija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rasped,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poredak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 this particular sentence: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konfiguracija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756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4F3A-21A0-4238-8CED-8EAB83C23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The concept 2: how to  translate the phrase: to confine itself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F9659-2BC0-4D03-AFFB-163962B08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Confines itself to figures formed by straight lines and circles 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‘‘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beschränkt sich auf Figuren aus Geraden und Kreisen‘‘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OGRANICAVA SE NA  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967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FFB07-6A14-4278-A1F5-6AB475AA9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phrase number 3: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6694-0BDD-4933-AAF9-627CE272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applications </a:t>
            </a:r>
          </a:p>
          <a:p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Zahlreiche praktische Anwendungen</a:t>
            </a:r>
          </a:p>
          <a:p>
            <a:endParaRPr 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host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large number of things, people, especially when it is something surprising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conveying an impression of surprise: as though you wish to fascinate  your reader and listener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Ogroman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62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B3D24-E057-48EB-86E2-CB5F2080C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4: projectile path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30CAD-D3E7-4615-B318-EC814A435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/>
          </a:p>
          <a:p>
            <a:r>
              <a:rPr lang="en-US" sz="2000" b="1" dirty="0"/>
              <a:t>Not: </a:t>
            </a:r>
            <a:r>
              <a:rPr lang="en-US" sz="2000" dirty="0">
                <a:solidFill>
                  <a:srgbClr val="FF0000"/>
                </a:solidFill>
              </a:rPr>
              <a:t>put </a:t>
            </a:r>
            <a:r>
              <a:rPr lang="en-US" sz="2000" dirty="0" err="1">
                <a:solidFill>
                  <a:srgbClr val="FF0000"/>
                </a:solidFill>
              </a:rPr>
              <a:t>projekila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2000" b="1" dirty="0"/>
          </a:p>
          <a:p>
            <a:r>
              <a:rPr lang="en-US" sz="2000" b="1" dirty="0"/>
              <a:t>But: </a:t>
            </a:r>
            <a:r>
              <a:rPr lang="en-US" sz="2000" b="1" dirty="0" err="1">
                <a:solidFill>
                  <a:srgbClr val="0070C0"/>
                </a:solidFill>
              </a:rPr>
              <a:t>putanja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projektila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1987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333FF-2B0A-482E-8B17-0D6BB7D19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5: lenses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8924E-6937-4DF7-82BC-9C3F9FF09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Sociva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(German: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linsen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853412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4345D-6A2D-4E9F-AA9D-D1A7B57AD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6:   the word – appraisal.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69866-2E56-478E-9B24-E7EE085D6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five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Introduction to analytic geometry.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Appraisal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Würdigung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translation: Appraisal: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vrednovanje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context: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45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03DC4-7D6B-4A70-9231-F1418E04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7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ED5AF-D51D-4BB9-B844-3BB139260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000" dirty="0" err="1"/>
              <a:t>Geometrie</a:t>
            </a:r>
            <a:r>
              <a:rPr lang="en-US" sz="2000" dirty="0"/>
              <a:t> </a:t>
            </a:r>
            <a:r>
              <a:rPr lang="en-US" sz="2000" dirty="0" err="1"/>
              <a:t>wurde</a:t>
            </a:r>
            <a:r>
              <a:rPr lang="en-US" sz="2000" dirty="0"/>
              <a:t> </a:t>
            </a:r>
            <a:r>
              <a:rPr lang="en-US" sz="2000" dirty="0" err="1"/>
              <a:t>arithmetisiert</a:t>
            </a:r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The correct  translation is: </a:t>
            </a:r>
            <a:r>
              <a:rPr lang="en-US" sz="2000" b="1" dirty="0" err="1">
                <a:solidFill>
                  <a:srgbClr val="0070C0"/>
                </a:solidFill>
              </a:rPr>
              <a:t>preveden</a:t>
            </a:r>
            <a:r>
              <a:rPr lang="en-US" sz="2000" b="1" dirty="0">
                <a:solidFill>
                  <a:srgbClr val="0070C0"/>
                </a:solidFill>
              </a:rPr>
              <a:t> u </a:t>
            </a:r>
            <a:r>
              <a:rPr lang="en-US" sz="2000" b="1" dirty="0" err="1">
                <a:solidFill>
                  <a:srgbClr val="0070C0"/>
                </a:solidFill>
              </a:rPr>
              <a:t>jezik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aritmetike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</a:p>
          <a:p>
            <a:r>
              <a:rPr lang="en-US" sz="2000" b="1" dirty="0">
                <a:solidFill>
                  <a:srgbClr val="0070C0"/>
                </a:solidFill>
              </a:rPr>
              <a:t>The English has one word: </a:t>
            </a:r>
            <a:r>
              <a:rPr lang="en-US" sz="2000" b="1" dirty="0" err="1">
                <a:solidFill>
                  <a:srgbClr val="0070C0"/>
                </a:solidFill>
              </a:rPr>
              <a:t>arithmetize</a:t>
            </a:r>
            <a:r>
              <a:rPr lang="en-US" sz="2000" b="1" dirty="0">
                <a:solidFill>
                  <a:srgbClr val="0070C0"/>
                </a:solidFill>
              </a:rPr>
              <a:t> (and German as well).</a:t>
            </a:r>
          </a:p>
          <a:p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sz="2000" b="1" dirty="0">
                <a:solidFill>
                  <a:srgbClr val="0070C0"/>
                </a:solidFill>
              </a:rPr>
              <a:t>However, we do not have one. 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659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66E66-E420-415A-BBB5-50FBDD12B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Phrase 8: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A5A74-F131-4987-BFFB-AC0AED00C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Coordinate system and frame of reference </a:t>
            </a:r>
          </a:p>
          <a:p>
            <a:endParaRPr lang="en-US" sz="2000" dirty="0"/>
          </a:p>
          <a:p>
            <a:r>
              <a:rPr lang="en-US" sz="2000" b="1" dirty="0"/>
              <a:t>Synonyms</a:t>
            </a:r>
            <a:r>
              <a:rPr lang="en-US" sz="2000" dirty="0"/>
              <a:t>: coordinate system and frame of reference. </a:t>
            </a:r>
          </a:p>
          <a:p>
            <a:endParaRPr lang="en-US" sz="2000" dirty="0"/>
          </a:p>
          <a:p>
            <a:r>
              <a:rPr lang="en-US" sz="2000" b="1" dirty="0"/>
              <a:t>German: </a:t>
            </a:r>
            <a:r>
              <a:rPr lang="en-US" sz="2000" dirty="0" err="1"/>
              <a:t>Bezugsrahmen</a:t>
            </a:r>
            <a:endParaRPr lang="en-US" sz="2000" dirty="0"/>
          </a:p>
          <a:p>
            <a:endParaRPr lang="en-US" sz="2000" dirty="0"/>
          </a:p>
          <a:p>
            <a:r>
              <a:rPr lang="en-US" sz="2000" b="1" dirty="0">
                <a:solidFill>
                  <a:srgbClr val="0070C0"/>
                </a:solidFill>
              </a:rPr>
              <a:t>The proper translation. </a:t>
            </a:r>
            <a:r>
              <a:rPr lang="en-US" sz="2000" dirty="0" err="1">
                <a:solidFill>
                  <a:srgbClr val="0070C0"/>
                </a:solidFill>
              </a:rPr>
              <a:t>Referentni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okvir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koordinatmi</a:t>
            </a:r>
            <a:r>
              <a:rPr lang="en-US" sz="2000" dirty="0">
                <a:solidFill>
                  <a:srgbClr val="0070C0"/>
                </a:solidFill>
              </a:rPr>
              <a:t> system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64163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A4B9E-EDD8-47B9-9FB5-DE972B2B0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9:  ‘’to verify’’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C7ED4-3E47-490D-8548-6D2F4328F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Suggestion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is not necessary to state: confirm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verification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say: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povrditi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translation is: ‘’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potvrditi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63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CF67-CF06-4D98-B77C-9BC262025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SUGGESTION 2: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skalar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’’ or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skalarne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vrednosti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’’?  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3CA43-5BB4-4D36-8A7D-9823E046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Iako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četiri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2x2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sadrže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skalare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1,2,3,4 ,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nijedne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 po element.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skalari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skalarne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vrednosti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83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461D8-FD77-4313-9326-502B5705E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 10: incommensurable</a:t>
            </a:r>
            <a:r>
              <a:rPr lang="en-US" dirty="0"/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241BA-07E1-4AA3-960D-FB0A4FA12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Incommensurable: </a:t>
            </a:r>
          </a:p>
          <a:p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German: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inkommensurabel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as an  adjective: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nesamerljiv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noun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nesamerljive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velicine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298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68FEA-F8D6-4121-BD1F-670B91F2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Phrase 7: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3F2D6-40C2-4BE1-876D-5DAE6941E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Basis for all other mathematics </a:t>
            </a:r>
          </a:p>
          <a:p>
            <a:endParaRPr lang="en-US" sz="2000" dirty="0"/>
          </a:p>
          <a:p>
            <a:r>
              <a:rPr lang="en-US" sz="2000" b="1" dirty="0"/>
              <a:t>The correct form</a:t>
            </a:r>
            <a:r>
              <a:rPr lang="en-US" sz="2000" b="1" dirty="0">
                <a:solidFill>
                  <a:srgbClr val="0070C0"/>
                </a:solidFill>
              </a:rPr>
              <a:t>: </a:t>
            </a:r>
            <a:r>
              <a:rPr lang="en-US" sz="2000" b="1" dirty="0" err="1">
                <a:solidFill>
                  <a:srgbClr val="0070C0"/>
                </a:solidFill>
              </a:rPr>
              <a:t>osnova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dirty="0"/>
              <a:t>(not: </a:t>
            </a:r>
            <a:r>
              <a:rPr lang="en-US" sz="2000" dirty="0" err="1"/>
              <a:t>baza</a:t>
            </a:r>
            <a:r>
              <a:rPr lang="en-US" sz="2000" dirty="0"/>
              <a:t>)</a:t>
            </a:r>
          </a:p>
          <a:p>
            <a:endParaRPr lang="en-US" sz="2000" dirty="0"/>
          </a:p>
          <a:p>
            <a:r>
              <a:rPr lang="en-US" sz="2000" dirty="0"/>
              <a:t>Germans also use their own word. </a:t>
            </a:r>
          </a:p>
          <a:p>
            <a:endParaRPr lang="en-US" sz="2000" dirty="0"/>
          </a:p>
          <a:p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Grundlage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aller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anderen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Mathematik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42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C410D-B124-4673-ADE8-8330D6EF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MISTAKE 1: ‘’bi’’ or ‘’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bismo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’’? 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FA39F-D15F-4656-972B-869502B80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zarez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bi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razlikovali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indekse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’DA BISMO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’’:</a:t>
            </a:r>
            <a:b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Reminder: </a:t>
            </a:r>
            <a:r>
              <a:rPr lang="it-IT" sz="2000" dirty="0">
                <a:solidFill>
                  <a:srgbClr val="585858"/>
                </a:solidFill>
                <a:latin typeface="Times New Roman" panose="02020603050405020304" pitchFamily="18" charset="0"/>
              </a:rPr>
              <a:t>oblici </a:t>
            </a:r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bih, bi, bismo, biste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242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2A98-AD47-45DF-A5B3-E70E7A3E0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MISTAKE 2: how to translate the word ‘’ the negative 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‘’</a:t>
            </a:r>
            <a:b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990C5-3BEA-497E-9095-97A2B5D37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Naći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Nadjite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(e),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SUPROTNU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64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59159-24AD-4905-AACA-AE1FC18BC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2: additional comment.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CB853-757E-4842-B924-5A36DCAAF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e found the use of "negative" to be confusing, as "a" may be negative already; students often see "-a" and think it must be negative, when in fact  "-a" will be positive when "a" itself is negative.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led me to start using  the construction "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opposite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a", and there is no way to  write this with a zero article on "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“(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suprotan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, though one always uses the zero- article on "a" in this construction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opposite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6", "the  opposite of f", ... but I do have to use it when I say, "the opposite of the  set's maximum" or "the inverse of the group's identity</a:t>
            </a:r>
          </a:p>
        </p:txBody>
      </p:sp>
    </p:spTree>
    <p:extLst>
      <p:ext uri="{BB962C8B-B14F-4D97-AF65-F5344CB8AC3E}">
        <p14:creationId xmlns:p14="http://schemas.microsoft.com/office/powerpoint/2010/main" val="265982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2383E-B57B-4AF6-BC4E-5160FB620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SUGGESTION 3: ‘’analogously’’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D7E17-1FF5-4D73-8723-1DB27B474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Analogno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 or ‘’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analogno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’’,   (an adverb).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saglasno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do not miss the word: ‘’tome’’)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1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4EBD-CC71-44AD-9EDA-98C35A6FB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MISTAKE 3: how to translate the word:  ‘’ to redefine’’.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65558-9B95-4E85-AAE9-5E4E12A37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</a:p>
          <a:p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Redefinišimo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smislu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sabiranja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  (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promenimo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definiciju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formulisimo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pomocu</a:t>
            </a:r>
            <a:r>
              <a:rPr lang="en-US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sabiranja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Or in German: "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Definition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ändern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folgt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formulieren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64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1486F-EED4-43AF-AFEA-E34D86C22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5: how to translate: ‘’by the law of commutativity’’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C80E4-D7FF-4B32-A18F-A440FC92D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pl-P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komutativnim zakonom</a:t>
            </a:r>
            <a:r>
              <a:rPr lang="pl-PL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K važi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je  aij+bij =  bij+aij. . Dakle, A+B I B+A imaju iste ij-te unose I važi A+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=B+A.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of the context: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several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zakon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komutativnosti</a:t>
            </a: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svojstvo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sabiranja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komutitativno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polju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 (do not miss the part: ‘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’’- never say: 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da, but s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obzirom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TO da ).( Equivalently, in English:  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 addition is commutative in the field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5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1268</Words>
  <Application>Microsoft Office PowerPoint</Application>
  <PresentationFormat>Widescreen</PresentationFormat>
  <Paragraphs>231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Office Theme</vt:lpstr>
      <vt:lpstr>Week 5: </vt:lpstr>
      <vt:lpstr>SUGGESTION 1: use always the longer form  of the auxiliary in definitions. </vt:lpstr>
      <vt:lpstr>SUGGESTION 2: ‘’skalar’’ or ‘’skalarne vrednosti’’?   </vt:lpstr>
      <vt:lpstr>MISTAKE 1: ‘’bi’’ or ‘’bismo’’?  </vt:lpstr>
      <vt:lpstr>MISTAKE 2: how to translate the word ‘’ the negative ‘’ </vt:lpstr>
      <vt:lpstr>MISTAKE 2: additional comment.</vt:lpstr>
      <vt:lpstr>SUGGESTION 3: ‘’analogously’’ </vt:lpstr>
      <vt:lpstr>MISTAKE 3: how to translate the word:  ‘’ to redefine’’. . </vt:lpstr>
      <vt:lpstr>MISTAKE 5: how to translate: ‘’by the law of commutativity’’ </vt:lpstr>
      <vt:lpstr>MISTAKE 3: ‘the possessive attribute ’</vt:lpstr>
      <vt:lpstr>MISTAKE 4: the inanimate subject</vt:lpstr>
      <vt:lpstr>MISTAKE 5: </vt:lpstr>
      <vt:lpstr>MISTAKE 6: how to translate the word: ‘’notation’’. </vt:lpstr>
      <vt:lpstr>MISTAKE 7</vt:lpstr>
      <vt:lpstr>Week 4:  SUGGESTION 1:  How to translate the word ‘’ razna svojstva’’  </vt:lpstr>
      <vt:lpstr>Week 4: mistake 1:  how to translate the phrase: ‘’jedan od’’</vt:lpstr>
      <vt:lpstr>Mistake 3: avoid using informal English. </vt:lpstr>
      <vt:lpstr>How to translate the phrase: specijalno je vazno. </vt:lpstr>
      <vt:lpstr>Week 4: mistake 2: </vt:lpstr>
      <vt:lpstr>MISTAKE 23 how to translate the phrase ‘’ if any’’</vt:lpstr>
      <vt:lpstr>Dorozhkina texts: Introduction to analytic  geometry ( pages 124-125) </vt:lpstr>
      <vt:lpstr>The concept 2: how to  translate the phrase: to confine itself </vt:lpstr>
      <vt:lpstr>phrase number 3: </vt:lpstr>
      <vt:lpstr>phrase 4: projectile path </vt:lpstr>
      <vt:lpstr>phrase 5: lenses </vt:lpstr>
      <vt:lpstr>phrase 6:   the word – appraisal. </vt:lpstr>
      <vt:lpstr>Phrase 7: </vt:lpstr>
      <vt:lpstr>Phrase 8: </vt:lpstr>
      <vt:lpstr>phrase 9:  ‘’to verify’’ </vt:lpstr>
      <vt:lpstr>Phrase 10: incommensurable. </vt:lpstr>
      <vt:lpstr>Phrase 7: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22</cp:revision>
  <dcterms:created xsi:type="dcterms:W3CDTF">2022-11-11T10:09:10Z</dcterms:created>
  <dcterms:modified xsi:type="dcterms:W3CDTF">2022-11-11T13:41:17Z</dcterms:modified>
</cp:coreProperties>
</file>