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5" r:id="rId17"/>
    <p:sldId id="276" r:id="rId18"/>
    <p:sldId id="277" r:id="rId19"/>
    <p:sldId id="273" r:id="rId20"/>
    <p:sldId id="274" r:id="rId21"/>
    <p:sldId id="266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60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563A6-14E2-44C7-9527-9EEDA8B18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AEA147-B676-4AE9-A9F6-9A52CF0623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D3923-5287-4F35-B221-9E800BD03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3970D-9B85-470C-BA85-0EBD1682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F202A-E009-46CB-8C0E-06247B861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23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3A825-9A57-4AF9-BDF9-C9A07392D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4757E0-8404-414D-B30A-9A98E0349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9401F-7253-4629-8E97-9A1FFDE7B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6D567-45D9-4923-BEC9-15BB34D61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E7535-1D47-4972-ADE5-63FB05023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7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EBDD68-D48A-4054-88A6-B396C48CC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7A0FA-4D07-4243-859B-BCF62287C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45A60-D104-4CB7-8BF7-655E94D52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CE2A6-C730-44ED-9F0E-7869BF161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8CCB0-F290-4FFB-B4BD-B65695BDB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6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A1AF8-4BD1-4DA6-8369-FF087EDDE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135A-35CE-4F92-B108-2C4C77252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09B3D-5007-4772-8BC3-D1A422090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E6F48-EC5E-4C30-9785-FF654650C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53346-BE30-43DA-A15D-E4BB85684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3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637F5-49E1-413A-9C61-720C840B4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B39DC-64D7-4CCD-96F7-EC75A722D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50723-1898-4ED9-A8F2-7BD6F311A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329E6-3FF2-4986-BEAB-8C059360D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D9654-3776-47BE-887E-179879BF4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73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5E2-5592-4842-8357-B01222C1E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2916B-F88D-4CC1-8085-F176FEB6B6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82791-87E3-47E7-BECE-530276A5F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624B6-2AF6-46A1-8467-1FE502541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4A449-91E2-4962-B6B9-A839AB359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A590E-E1C9-41DE-9FBD-82B7DCAF0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36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6C6E7-C471-4986-A07B-2965AADE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FC07B-56BF-4905-B60B-A70D4BC59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3EDB9-10D0-4558-9247-F138C76D5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0FDB37-4795-4BAC-8422-783FF247D4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412FD9-5CF6-4FDB-991D-CB05DDD21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F4F933-9F55-443A-807E-46D0E8DD6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82120B-800F-4079-BACF-200B3A4D7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39E15-4564-4DAC-903F-4C9A21B6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A8EFA-CCF1-4C52-A86B-5C8F69455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13A7B8-8A16-4EE9-A9E4-03C88AA2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B6454D-BC5D-4776-9CC3-CDACF3499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EFEB24-2A5F-42CB-AE8B-6892A5D16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03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4BA678-5DF8-458B-A892-21C44B701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3CAD87-8033-4630-9F85-38C0E008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D13F4-D95A-412D-8A4C-41B51DD8E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0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AC22C-1ADC-45A8-85F8-2718CFA61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F0EF7-B583-4C63-A27C-2715A5385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C34E69-5F04-4E45-9CA6-51F39655A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747993-9566-4D3A-9830-B2CAE9348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8BB17-A0AC-40C8-BA20-590E68652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B472A-55A0-4BE4-8370-A68E22783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9766E-AB15-4891-B3F5-6E2D3EAE3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21609F-0064-47F4-BC80-A8CBE1D42D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C98354-1E35-4A3C-A0DC-1968D6EA1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B598F-E78D-461E-88A1-56F258932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611C3-5433-462D-B099-B4EB881FC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F2F5A-7A4E-4A29-BB3C-EF1345C27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9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8138AE-F249-48FA-B031-E2B91EDDB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038E2E-4DF6-4AAA-B46A-D6F61DB7E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40E3F-D8A6-40CD-983D-DC6B693D21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A46F0-BEC6-447D-985B-2D4D4EDF8DCD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D3695-0D4A-42B8-8BAC-6530866422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EA0D8-5F34-4E7A-B363-5863AD8B4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272DE-674F-4174-A35E-9B0244D6A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8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07DF8-6DE7-4E22-9B7F-97FAB9A3A1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Week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E36DA5-6E4E-4450-8FA0-04FD7061EC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3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BF465-5366-4A84-9615-914A0BA75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117 :  How to translate the word: imperishable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C21BA-B681-4168-8003-71E183691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/>
          </a:p>
          <a:p>
            <a:r>
              <a:rPr lang="en-US" sz="2000" dirty="0"/>
              <a:t>German: </a:t>
            </a:r>
            <a:r>
              <a:rPr lang="en-US" sz="2000" dirty="0" err="1"/>
              <a:t>unvergänglich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>
                <a:solidFill>
                  <a:srgbClr val="00B0F0"/>
                </a:solidFill>
              </a:rPr>
              <a:t>Imperishable = </a:t>
            </a:r>
            <a:r>
              <a:rPr lang="en-US" sz="2000" dirty="0" err="1">
                <a:solidFill>
                  <a:srgbClr val="00B0F0"/>
                </a:solidFill>
              </a:rPr>
              <a:t>nerazoriv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860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45D04-2BF6-4321-AA23-2078890FE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117: how translate: baked-clay tablets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F41BD-29BE-4878-B8AD-86ED0BF71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tablete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(much less so: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tableti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/>
              <a:t>,</a:t>
            </a:r>
          </a:p>
          <a:p>
            <a:r>
              <a:rPr lang="en-US" sz="2000" dirty="0">
                <a:solidFill>
                  <a:srgbClr val="0070C0"/>
                </a:solidFill>
              </a:rPr>
              <a:t> but: </a:t>
            </a:r>
            <a:r>
              <a:rPr lang="en-US" sz="2000" dirty="0" err="1">
                <a:solidFill>
                  <a:srgbClr val="0070C0"/>
                </a:solidFill>
              </a:rPr>
              <a:t>ploce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  <a:p>
            <a:endParaRPr lang="en-US" sz="2000" dirty="0"/>
          </a:p>
          <a:p>
            <a:r>
              <a:rPr lang="en-US" sz="2000" dirty="0">
                <a:solidFill>
                  <a:srgbClr val="7030A0"/>
                </a:solidFill>
              </a:rPr>
              <a:t>German: </a:t>
            </a:r>
            <a:r>
              <a:rPr lang="en-US" sz="2000" dirty="0" err="1">
                <a:solidFill>
                  <a:srgbClr val="7030A0"/>
                </a:solidFill>
              </a:rPr>
              <a:t>gebrannter</a:t>
            </a:r>
            <a:r>
              <a:rPr lang="en-US" sz="2000" dirty="0">
                <a:solidFill>
                  <a:srgbClr val="7030A0"/>
                </a:solidFill>
              </a:rPr>
              <a:t> Ton</a:t>
            </a:r>
          </a:p>
        </p:txBody>
      </p:sp>
    </p:spTree>
    <p:extLst>
      <p:ext uri="{BB962C8B-B14F-4D97-AF65-F5344CB8AC3E}">
        <p14:creationId xmlns:p14="http://schemas.microsoft.com/office/powerpoint/2010/main" val="986839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F29F6-BB23-432C-A0D9-62F249F6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 117: how translate: as far back as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EA001-3E35-46F8-8E19-2BAB72CB7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translate: as far back as: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nazad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unatrag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 but: </a:t>
            </a:r>
          </a:p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  <a:r>
              <a:rPr lang="en-US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Poznate</a:t>
            </a:r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</a:t>
            </a:r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davne</a:t>
            </a:r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bereits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bekannt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157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90F21-0C55-4916-9757-E46A9EA23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117: how to translate the word: antiquary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64407-4371-4226-A933-4F550432D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solidFill>
                  <a:srgbClr val="00B0F0"/>
                </a:solidFill>
              </a:rPr>
              <a:t>Serbian: </a:t>
            </a:r>
            <a:r>
              <a:rPr lang="en-US" sz="2000" dirty="0" err="1">
                <a:solidFill>
                  <a:srgbClr val="00B0F0"/>
                </a:solidFill>
              </a:rPr>
              <a:t>antikvar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</a:p>
          <a:p>
            <a:endParaRPr lang="en-US" dirty="0"/>
          </a:p>
          <a:p>
            <a:r>
              <a:rPr lang="en-US" sz="2000" b="1" dirty="0">
                <a:solidFill>
                  <a:srgbClr val="7030A0"/>
                </a:solidFill>
              </a:rPr>
              <a:t>German: der </a:t>
            </a:r>
            <a:r>
              <a:rPr lang="en-US" sz="2000" b="1" dirty="0" err="1">
                <a:solidFill>
                  <a:srgbClr val="7030A0"/>
                </a:solidFill>
              </a:rPr>
              <a:t>Antiquitätenhändler</a:t>
            </a:r>
            <a:endParaRPr lang="en-US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250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2E6F9-6749-48BC-85C3-13A30AD4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117: how to translate the word: ruins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30F4B-5A18-4E43-A932-EFC867080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ruine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  <a:r>
              <a:rPr lang="en-US" sz="20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rusevine</a:t>
            </a:r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razvaline</a:t>
            </a:r>
            <a:endParaRPr lang="en-US" sz="20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Ruinen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9680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46B4-F18A-4EF1-93B3-DC62A56D2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117: miscellaneous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F9C61-07A2-48E6-858F-7435F3EA6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</a:t>
            </a:r>
            <a:r>
              <a:rPr lang="en-US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verschieden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Serbian: </a:t>
            </a:r>
            <a:r>
              <a:rPr lang="en-US" sz="20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raznovrsni</a:t>
            </a:r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6527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2DD61-5445-4A5F-9775-506A79311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how to translate the word: ‘’including’’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2596E-726D-4FE2-A642-00250F0C8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ukljucujuci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Zakljucno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zajedno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obuhvata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7426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F1E88-BFE5-4808-A5EC-5C9BED4B2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how to translate the adjective  ‘much’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7FF7D-1177-4310-B18C-1ADAF99E4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/>
          </a:p>
          <a:p>
            <a:r>
              <a:rPr lang="en-US" sz="2000" dirty="0"/>
              <a:t>Not: </a:t>
            </a:r>
          </a:p>
          <a:p>
            <a:r>
              <a:rPr lang="en-US" sz="2000" dirty="0">
                <a:solidFill>
                  <a:srgbClr val="7030A0"/>
                </a:solidFill>
              </a:rPr>
              <a:t>‘</a:t>
            </a:r>
            <a:r>
              <a:rPr lang="en-US" sz="2000" dirty="0" err="1">
                <a:solidFill>
                  <a:srgbClr val="7030A0"/>
                </a:solidFill>
              </a:rPr>
              <a:t>dosta</a:t>
            </a:r>
            <a:r>
              <a:rPr lang="en-US" sz="2000" dirty="0">
                <a:solidFill>
                  <a:srgbClr val="7030A0"/>
                </a:solidFill>
              </a:rPr>
              <a:t> ’</a:t>
            </a:r>
            <a:r>
              <a:rPr lang="en-US" sz="2000" dirty="0" err="1">
                <a:solidFill>
                  <a:srgbClr val="7030A0"/>
                </a:solidFill>
              </a:rPr>
              <a:t>ranije</a:t>
            </a:r>
            <a:r>
              <a:rPr lang="en-US" sz="2000" dirty="0">
                <a:solidFill>
                  <a:srgbClr val="7030A0"/>
                </a:solidFill>
              </a:rPr>
              <a:t>’</a:t>
            </a:r>
          </a:p>
          <a:p>
            <a:endParaRPr lang="en-US" sz="2000" dirty="0"/>
          </a:p>
          <a:p>
            <a:r>
              <a:rPr lang="en-US" sz="2000" dirty="0"/>
              <a:t>But: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Znatno</a:t>
            </a:r>
            <a:r>
              <a:rPr lang="en-US" sz="2000" dirty="0"/>
              <a:t> </a:t>
            </a:r>
            <a:r>
              <a:rPr lang="en-US" sz="2000" dirty="0" err="1"/>
              <a:t>ranije</a:t>
            </a:r>
            <a:r>
              <a:rPr lang="en-US" sz="20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904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9EAAE-460A-4C33-9ADA-910C7095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Page 108:  truncated sphere pyramid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B7688-921F-4FB3-ABE4-02CAA78F3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Truncated can be translated as ‘’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skraceno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’;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it will be a mistake to translate the phrase ‘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’truncated pyramid’’  as ‘’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skracena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sferna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piramida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 is: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zarubljena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sferna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piramida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150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90950-3CF7-4C50-9807-7CAA77483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</a:rPr>
              <a:t>Page 117: granary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C4503-23DD-417A-AF03-B5AF42B60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zitnica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der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Getreidespeicher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539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6DCB7-9256-4ED6-B47F-2782E7D42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116: branch of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C77D9-6DBF-4848-8B57-22DC532D5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geometry is a branch of mathematics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German: Zweig der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Mathematik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Serbian: Oblast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better than: grana).</a:t>
            </a:r>
          </a:p>
        </p:txBody>
      </p:sp>
    </p:spTree>
    <p:extLst>
      <p:ext uri="{BB962C8B-B14F-4D97-AF65-F5344CB8AC3E}">
        <p14:creationId xmlns:p14="http://schemas.microsoft.com/office/powerpoint/2010/main" val="1087484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81FAB-FF2D-4A0A-ADB2-F91989B04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papyrus offers no help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55C25-82A6-4B1C-9C64-417BCEA46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best way to translate:</a:t>
            </a:r>
          </a:p>
          <a:p>
            <a:endParaRPr lang="en-US" sz="2000" dirty="0"/>
          </a:p>
          <a:p>
            <a:r>
              <a:rPr lang="en-US" sz="2000" b="1" dirty="0" err="1">
                <a:solidFill>
                  <a:srgbClr val="0070C0"/>
                </a:solidFill>
              </a:rPr>
              <a:t>Papirus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nam</a:t>
            </a:r>
            <a:r>
              <a:rPr lang="en-US" sz="2000" b="1" dirty="0">
                <a:solidFill>
                  <a:srgbClr val="0070C0"/>
                </a:solidFill>
              </a:rPr>
              <a:t>  </a:t>
            </a:r>
            <a:r>
              <a:rPr lang="en-US" sz="2000" b="1" dirty="0" err="1">
                <a:solidFill>
                  <a:srgbClr val="0070C0"/>
                </a:solidFill>
              </a:rPr>
              <a:t>tu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nije</a:t>
            </a:r>
            <a:r>
              <a:rPr lang="en-US" sz="2000" b="1" dirty="0">
                <a:solidFill>
                  <a:srgbClr val="0070C0"/>
                </a:solidFill>
              </a:rPr>
              <a:t> od </a:t>
            </a:r>
            <a:r>
              <a:rPr lang="en-US" sz="2000" b="1" dirty="0" err="1">
                <a:solidFill>
                  <a:srgbClr val="0070C0"/>
                </a:solidFill>
              </a:rPr>
              <a:t>pomoci</a:t>
            </a:r>
            <a:r>
              <a:rPr lang="en-US" sz="2000" b="1" dirty="0">
                <a:solidFill>
                  <a:srgbClr val="0070C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0914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906C5-76B4-4AC4-92D5-73EB46A29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fractions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E9929-529A-4AFF-9263-E274956B5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2000" dirty="0"/>
              <a:t>Not</a:t>
            </a:r>
            <a:r>
              <a:rPr lang="en-US" sz="2000" dirty="0">
                <a:solidFill>
                  <a:srgbClr val="FF0000"/>
                </a:solidFill>
              </a:rPr>
              <a:t>: </a:t>
            </a:r>
            <a:r>
              <a:rPr lang="en-US" sz="2000" dirty="0" err="1">
                <a:solidFill>
                  <a:srgbClr val="FF0000"/>
                </a:solidFill>
              </a:rPr>
              <a:t>frakcija</a:t>
            </a:r>
            <a:r>
              <a:rPr lang="en-US" sz="2000" dirty="0">
                <a:solidFill>
                  <a:srgbClr val="FF0000"/>
                </a:solidFill>
              </a:rPr>
              <a:t>,</a:t>
            </a:r>
          </a:p>
          <a:p>
            <a:r>
              <a:rPr lang="en-US" sz="2000" dirty="0"/>
              <a:t>But:</a:t>
            </a:r>
          </a:p>
          <a:p>
            <a:r>
              <a:rPr lang="en-US" sz="2000" dirty="0" err="1">
                <a:solidFill>
                  <a:srgbClr val="0070C0"/>
                </a:solidFill>
              </a:rPr>
              <a:t>Razlomak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5803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A563F-2728-4822-A1BB-1CAA406CF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Moscow papyrus also referred to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37B10-9275-46BD-9EBE-DFA50CF1F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translate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literally, such as: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Moskovski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papyrus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referisan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referise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translation is: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Moskovski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papyrus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poznat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imenu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Papyrus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auch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genannt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815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F41F6-3391-4EB0-83C2-ACA555380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Page 108: Challenging discovery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B922-3A60-45B3-AFD5-F23FF951E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2000" dirty="0"/>
              <a:t>Not: </a:t>
            </a:r>
            <a:r>
              <a:rPr lang="en-US" sz="2000" dirty="0" err="1"/>
              <a:t>izazovno</a:t>
            </a:r>
            <a:r>
              <a:rPr lang="en-US" sz="2000" dirty="0"/>
              <a:t> </a:t>
            </a:r>
            <a:r>
              <a:rPr lang="en-US" sz="2000" dirty="0" err="1"/>
              <a:t>otkrice</a:t>
            </a:r>
            <a:endParaRPr lang="en-US" sz="2000" dirty="0"/>
          </a:p>
          <a:p>
            <a:r>
              <a:rPr lang="en-US" sz="2000" dirty="0">
                <a:solidFill>
                  <a:srgbClr val="00B0F0"/>
                </a:solidFill>
              </a:rPr>
              <a:t>But: </a:t>
            </a:r>
            <a:r>
              <a:rPr lang="en-US" sz="2000" dirty="0" err="1">
                <a:solidFill>
                  <a:srgbClr val="00B0F0"/>
                </a:solidFill>
              </a:rPr>
              <a:t>podsticajno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dirty="0" err="1">
                <a:solidFill>
                  <a:srgbClr val="00B0F0"/>
                </a:solidFill>
              </a:rPr>
              <a:t>otkrice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8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4C754-9A64-4C37-92C1-11F14ABB0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7030A0"/>
                </a:solidFill>
              </a:rPr>
              <a:t>Page 108: Challenging discovery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62210-DC7B-4787-BC98-C233F93A1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954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676AD-F45B-4655-B154-36C05B4BE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documentary evidence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06C1F-9EBA-448E-ACF3-48B9B6B95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dirty="0">
                <a:solidFill>
                  <a:srgbClr val="FF0000"/>
                </a:solidFill>
              </a:rPr>
              <a:t>Not: </a:t>
            </a:r>
            <a:r>
              <a:rPr lang="en-US" sz="2000" dirty="0" err="1">
                <a:solidFill>
                  <a:srgbClr val="FF0000"/>
                </a:solidFill>
              </a:rPr>
              <a:t>dokumentarni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dokazi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0070C0"/>
                </a:solidFill>
              </a:rPr>
              <a:t>But: </a:t>
            </a:r>
            <a:r>
              <a:rPr lang="en-US" sz="2000" dirty="0" err="1">
                <a:solidFill>
                  <a:srgbClr val="0070C0"/>
                </a:solidFill>
              </a:rPr>
              <a:t>dokumenTOVANI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dokazi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  <a:p>
            <a:endParaRPr lang="en-US" sz="2000" dirty="0"/>
          </a:p>
          <a:p>
            <a:r>
              <a:rPr lang="en-US" sz="2000" dirty="0">
                <a:solidFill>
                  <a:srgbClr val="7030A0"/>
                </a:solidFill>
              </a:rPr>
              <a:t>German: </a:t>
            </a:r>
            <a:r>
              <a:rPr lang="en-US" sz="2000" dirty="0" err="1">
                <a:solidFill>
                  <a:srgbClr val="7030A0"/>
                </a:solidFill>
              </a:rPr>
              <a:t>urkundliche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Beweise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E175BDA-EFD6-4204-8566-6F0A42EAE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-147682"/>
            <a:ext cx="512961" cy="600164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21 / 5.000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5F1F4BB-051F-4AEE-B9B4-E99CA338D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-32266"/>
            <a:ext cx="184731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061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6568D-6EBE-403C-B6F4-4550722A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fascinating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73652-2A29-4022-B000-78F468CFD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fascinantan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951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5CA63-8839-46FC-9243-5766D3205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land areas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DA1DA-6230-4506-9D71-8D6D3B46B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zemaljske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but: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zemLJISNE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povrsine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</a:t>
            </a:r>
            <a:r>
              <a:rPr lang="en-US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Landgebiete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0971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4019D-7002-43D6-B198-419A7E3C2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how to translate the phrase: resisting to ages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92116-7347-4C6D-9497-05B13B4BC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Resist ages 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rgbClr val="FF0000"/>
                </a:solidFill>
              </a:rPr>
              <a:t>Not: </a:t>
            </a:r>
            <a:r>
              <a:rPr lang="en-US" sz="2000" dirty="0" err="1">
                <a:solidFill>
                  <a:srgbClr val="FF0000"/>
                </a:solidFill>
              </a:rPr>
              <a:t>otprone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na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godine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But:</a:t>
            </a:r>
          </a:p>
          <a:p>
            <a:endParaRPr lang="en-US" sz="2000" dirty="0"/>
          </a:p>
          <a:p>
            <a:r>
              <a:rPr lang="en-US" sz="2000" b="1" dirty="0" err="1">
                <a:solidFill>
                  <a:srgbClr val="0070C0"/>
                </a:solidFill>
              </a:rPr>
              <a:t>Odoleva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vekovima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</a:p>
          <a:p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7030A0"/>
                </a:solidFill>
              </a:rPr>
              <a:t>German: </a:t>
            </a:r>
            <a:r>
              <a:rPr lang="en-US" sz="2000" dirty="0" err="1">
                <a:solidFill>
                  <a:srgbClr val="7030A0"/>
                </a:solidFill>
              </a:rPr>
              <a:t>ewig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widerstehen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8898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C6850-762B-481C-8E55-58BCF0448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108: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suveyors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CE180-33B5-4EB3-B37F-A0B6BD91C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nadgletalji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or the like,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</a:t>
            </a:r>
          </a:p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Geodeti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4775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0D28F-BE09-4387-871C-8208F91C0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114: Notion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F9998-9D1D-4FBE-9C2A-DAE40BEDA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Not</a:t>
            </a:r>
            <a:r>
              <a:rPr lang="en-US" sz="2000" dirty="0"/>
              <a:t>: </a:t>
            </a:r>
            <a:r>
              <a:rPr lang="en-US" sz="2000" dirty="0" err="1"/>
              <a:t>notacija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n-US" sz="2000" b="1" dirty="0"/>
              <a:t>German: </a:t>
            </a:r>
            <a:r>
              <a:rPr lang="en-US" sz="2000" dirty="0" err="1"/>
              <a:t>Beigriff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n-US" sz="2000" b="1" dirty="0"/>
              <a:t>Serbian</a:t>
            </a:r>
            <a:r>
              <a:rPr lang="en-US" sz="2000" dirty="0"/>
              <a:t>: </a:t>
            </a:r>
            <a:r>
              <a:rPr lang="en-US" sz="2000" dirty="0" err="1"/>
              <a:t>Pojam</a:t>
            </a:r>
            <a:r>
              <a:rPr lang="en-US" sz="2000" dirty="0"/>
              <a:t>, </a:t>
            </a:r>
            <a:r>
              <a:rPr lang="en-US" sz="2000" dirty="0" err="1"/>
              <a:t>ideja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79588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6AC523F-34E2-4D6A-B582-9C4FDF30B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3570" y="3108932"/>
            <a:ext cx="5864860" cy="6401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B9EC0C-5906-438F-81DF-7CD2040E2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41EBB-89A3-4252-88C0-07381F97E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359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00460-C5B3-44DC-A106-702CA0BAD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116: how to translate the word: pursuit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93DCC-60D0-45E7-BE6C-3D7CB16C8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Pursuit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prove to be an ambiguous word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mean: chase, search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in this context it means: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recretation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job, employment  (</a:t>
            </a:r>
            <a:r>
              <a:rPr lang="en-US" sz="2000" dirty="0">
                <a:solidFill>
                  <a:srgbClr val="5F63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die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Beschäftigung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Serbian: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aktivnost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agricultural pursuits,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aktivnost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578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A1A62-9989-40DB-B584-A0B7D2030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116: how to translate the word: basin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5DE7C-7DE9-46F0-8469-2F61C9DC3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translate this as: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false pairs.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River  basins means ‘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 (das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Flussbecken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7695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91D2F-B6C5-4B00-A441-79BE2FAB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 116: how to translate the word: to cradle.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76F20-DC70-4082-964D-D59490FBA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01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1667F-ED8A-4140-8B19-53008A80B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713" y="746788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116: trial-and-error methods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E4394-0EE7-43DA-9977-77B6C7CC1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pokusaj-greska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but: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German: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Versuch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-und-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Irrtum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Serbian: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pokusaja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greske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5180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BB334-AD79-4D27-87AF-2684B7018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116: How to translate: tools and means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D2DA8-0269-4871-9995-FA2523CC3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r>
              <a:rPr lang="de-DE" sz="2000" dirty="0">
                <a:solidFill>
                  <a:srgbClr val="7030A0"/>
                </a:solidFill>
              </a:rPr>
              <a:t>Werkzeuge und Mittel</a:t>
            </a:r>
          </a:p>
          <a:p>
            <a:r>
              <a:rPr lang="de-DE" sz="2000" dirty="0" err="1">
                <a:solidFill>
                  <a:srgbClr val="00B0F0"/>
                </a:solidFill>
              </a:rPr>
              <a:t>Serbian</a:t>
            </a:r>
            <a:r>
              <a:rPr lang="de-DE" sz="2000" dirty="0">
                <a:solidFill>
                  <a:srgbClr val="00B0F0"/>
                </a:solidFill>
              </a:rPr>
              <a:t>: </a:t>
            </a:r>
            <a:r>
              <a:rPr lang="de-DE" sz="2000" dirty="0" err="1">
                <a:solidFill>
                  <a:srgbClr val="00B0F0"/>
                </a:solidFill>
              </a:rPr>
              <a:t>orudja</a:t>
            </a:r>
            <a:r>
              <a:rPr lang="de-DE" sz="2000" dirty="0">
                <a:solidFill>
                  <a:srgbClr val="00B0F0"/>
                </a:solidFill>
              </a:rPr>
              <a:t> i </a:t>
            </a:r>
            <a:r>
              <a:rPr lang="de-DE" sz="2000" dirty="0" err="1">
                <a:solidFill>
                  <a:srgbClr val="00B0F0"/>
                </a:solidFill>
              </a:rPr>
              <a:t>sredstva</a:t>
            </a:r>
            <a:r>
              <a:rPr lang="de-DE" sz="2000" dirty="0">
                <a:solidFill>
                  <a:srgbClr val="00B0F0"/>
                </a:solidFill>
              </a:rPr>
              <a:t> </a:t>
            </a:r>
            <a:r>
              <a:rPr lang="de-DE" sz="2000" dirty="0" err="1">
                <a:solidFill>
                  <a:srgbClr val="00B0F0"/>
                </a:solidFill>
              </a:rPr>
              <a:t>otkrica</a:t>
            </a:r>
            <a:r>
              <a:rPr lang="de-DE" sz="2000" dirty="0">
                <a:solidFill>
                  <a:srgbClr val="00B0F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896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5EF4D-4E90-43EB-A85E-8C765388F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116:  How to translate the word: surveying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9D1E3-A04B-4D11-A653-7BA290E43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Surveying projects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German: not </a:t>
            </a:r>
            <a:r>
              <a:rPr lang="en-US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Begutachtung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but: die </a:t>
            </a:r>
            <a:r>
              <a:rPr lang="en-US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Vermessung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Serbian:</a:t>
            </a:r>
          </a:p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nadgledanja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merenja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premeravanja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Premeravanje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better than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merenje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this context, but both are correct, </a:t>
            </a:r>
          </a:p>
          <a:p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1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</TotalTime>
  <Words>617</Words>
  <Application>Microsoft Office PowerPoint</Application>
  <PresentationFormat>Widescreen</PresentationFormat>
  <Paragraphs>177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Office Theme</vt:lpstr>
      <vt:lpstr>Week 5</vt:lpstr>
      <vt:lpstr>Page 116: branch of </vt:lpstr>
      <vt:lpstr>Page 114: Notion </vt:lpstr>
      <vt:lpstr>Page 116: how to translate the word: pursuit  </vt:lpstr>
      <vt:lpstr>Page 116: how to translate the word: basin </vt:lpstr>
      <vt:lpstr>Page 116: how to translate the word: to cradle. </vt:lpstr>
      <vt:lpstr>Page 116: trial-and-error methods  </vt:lpstr>
      <vt:lpstr>Page 116: How to translate: tools and means </vt:lpstr>
      <vt:lpstr>Page 116:  How to translate the word: surveying </vt:lpstr>
      <vt:lpstr>Page 117 :  How to translate the word: imperishable </vt:lpstr>
      <vt:lpstr>Page 117: how translate: baked-clay tablets </vt:lpstr>
      <vt:lpstr>Page 117: how translate: as far back as </vt:lpstr>
      <vt:lpstr>Page 117: how to translate the word: antiquary </vt:lpstr>
      <vt:lpstr>Page 117: how to translate the word: ruins </vt:lpstr>
      <vt:lpstr>Page 117: miscellaneous </vt:lpstr>
      <vt:lpstr>Page 108: how to translate the word: ‘’including’’ </vt:lpstr>
      <vt:lpstr>Page 108: how to translate the adjective  ‘much’ </vt:lpstr>
      <vt:lpstr>Page 108:  truncated sphere pyramid </vt:lpstr>
      <vt:lpstr>Page 117: granary  </vt:lpstr>
      <vt:lpstr>Page 108: papyrus offers no help </vt:lpstr>
      <vt:lpstr>Page 108: fractions </vt:lpstr>
      <vt:lpstr>Page 108: Moscow papyrus also referred to </vt:lpstr>
      <vt:lpstr>Page 108: Challenging discovery </vt:lpstr>
      <vt:lpstr>Page 108: Challenging discovery </vt:lpstr>
      <vt:lpstr>Page 108: documentary evidence </vt:lpstr>
      <vt:lpstr>Page 108: fascinating </vt:lpstr>
      <vt:lpstr>Page 108: land areas </vt:lpstr>
      <vt:lpstr>Page 108: how to translate the phrase: resisting to ages </vt:lpstr>
      <vt:lpstr>Page 108: suveyors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5</dc:title>
  <dc:creator>User</dc:creator>
  <cp:lastModifiedBy>User</cp:lastModifiedBy>
  <cp:revision>12</cp:revision>
  <dcterms:created xsi:type="dcterms:W3CDTF">2022-11-28T07:40:48Z</dcterms:created>
  <dcterms:modified xsi:type="dcterms:W3CDTF">2022-11-28T21:28:15Z</dcterms:modified>
</cp:coreProperties>
</file>