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9" r:id="rId14"/>
    <p:sldId id="270" r:id="rId15"/>
    <p:sldId id="271" r:id="rId16"/>
    <p:sldId id="269" r:id="rId17"/>
    <p:sldId id="273" r:id="rId18"/>
    <p:sldId id="26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3867-6CC7-4865-B89A-079B103DF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8FA3D2-F47D-4771-A138-98EB4C088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96509-0AD7-4AF2-AA1E-AEED00A9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4BE35-4103-43FA-83AA-CDDAAA4B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2DA74-AA76-41E6-B1F3-D92DCE141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5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A29EB-CDE9-49A2-AE04-428638DE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294E2-3645-4804-BDBD-1320D6BFF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40DB3-1182-483D-A19E-C285805FB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599D8-6B44-4287-A60E-806BF0BA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D8577-0BA5-4E8E-B35A-9580C5F2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4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DA9F66-201B-495A-9C5B-F60187EF6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21A03C-9BE9-49F0-B199-D01B85032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98225-C778-4AC6-A0CA-93E04DFE7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BCE4F-562B-4951-8152-3CD023B14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AE37F-A980-4B17-9D3D-A9EB02A0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18099-CC42-4637-A5DF-213313710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251A8-A3EA-457C-84AC-AF731376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F2865-B432-4624-8D97-1542445E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55378-200D-4234-93F9-6A8F37F0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F9241-BB41-4C0B-B5ED-C5FD41F08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1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A4610-4664-4944-8644-A0052A4EA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9F51EB-8723-40F8-B08F-B7BF5B8C3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6BCD3-9307-4E08-8F24-82D1826B4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5FF8-F0D1-4C5B-9B28-75010F889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D9792-253D-46DA-935C-96832B32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8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D1AC0-D9AF-4F18-9CF0-1D4733E9B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2BB0B-968D-4789-8BCC-03D94B134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D8A18-5B4A-4C60-AA10-50C172290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E841C-4B58-4EBD-8EFE-DCA1C66D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8ED5C-0E51-4C89-9519-32521A1B8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C65E7-BB49-4B09-9BC2-FD7C5AAB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4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B145F-ACED-4546-B19B-AAC62C23A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E2A56-DC43-4E4D-A0ED-600AF1AB3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BA074-87BF-44AD-85F9-73B00A239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49A80-EE97-46A3-A0DC-479EB38C1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3CCED-3E80-46EC-BAC6-91859225A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285CE2-D321-45A6-A238-A4E2F547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A6AA40-6993-4290-A238-AE1446530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62E79-65B9-4829-9749-FACEDF4A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9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ECB98-30B0-446D-93BE-DAD7599BE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EE8F72-0FB6-431A-8F2E-63A90CB2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D6A83D-F896-4483-8258-7EB2E8CF6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1FFC59-A734-48CB-9789-0FCA546EE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2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A7E117-4E7E-45DB-9283-E470C3B6C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80CED6-AB4B-4BB2-95F7-4CE5C865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B374-B400-453F-ACD9-FA3AF11E4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8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38830-8563-4011-9CBF-4D1A11C9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4FE4F-2DB0-451A-A671-30DD69E13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4249F-6B27-435D-881F-D7B49D2D5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805632-5066-46D4-B858-5AD7CBE2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EDEE2-9E3B-422A-BE0E-7BC39C4FD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C9B4B-5E93-4F19-9F1E-300181912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5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0DEA4-84B7-4549-BF63-3EA6EB18E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989B88-8306-4CF0-B2CC-98BF0B6A5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D9755-73DA-44A8-812B-3313A9F02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126D92-061E-40B5-BAA3-B2AC81B9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C816D-3D58-4969-93F2-CB973609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BD5C7-4D96-493C-80CF-A84AB616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8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299B30-EA0E-41E7-9B53-8EFB90974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C90B7-246F-41F2-90F3-62627CA85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518AE-A0CD-4E84-92BC-79631C8B8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1D8F1-1C6B-46A8-B255-7438341D09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D1604-D471-4BCF-9BD0-C0F754397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77C80-E3BE-4138-9E46-0108DA066A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0AA5C-C335-470B-890F-F15979974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8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A2572-1D0A-432F-A058-BC5156EFE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79CEF7-D05B-48E1-9818-B40A88B34D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English language 1 </a:t>
            </a:r>
          </a:p>
        </p:txBody>
      </p:sp>
    </p:spTree>
    <p:extLst>
      <p:ext uri="{BB962C8B-B14F-4D97-AF65-F5344CB8AC3E}">
        <p14:creationId xmlns:p14="http://schemas.microsoft.com/office/powerpoint/2010/main" val="1151198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F02CF-8376-47C1-A0ED-B2396F0A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‘’it is a common observation that ’’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83894-5DB3-449F-A872-39A085F87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Es ist eine </a:t>
            </a:r>
            <a:r>
              <a:rPr lang="de-DE" sz="2000" u="sng" dirty="0"/>
              <a:t>allgemeine </a:t>
            </a:r>
            <a:r>
              <a:rPr lang="de-DE" sz="2000" b="1" u="sng" dirty="0"/>
              <a:t>Beobachtung,</a:t>
            </a:r>
            <a:r>
              <a:rPr lang="de-DE" sz="2000" u="sng" dirty="0"/>
              <a:t> dass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774348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9709E-E127-42AF-BEF7-DF30C737F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maker of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248D6-5863-4622-B3C5-F85C139D2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A mathematician is a maker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patterns. 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Mathematiker ist ein Schöpfer von Mustern.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mathematician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actorem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exemplarium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 translation: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tvorac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obrazaca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0266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12E33-1EAF-4D83-A457-684F416DF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science of number and space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9EC12-CBFD-459D-A70D-2272EA267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English: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Wissenschaft von Zahl und Raum</a:t>
            </a:r>
          </a:p>
          <a:p>
            <a:pPr marL="0" indent="0">
              <a:buNone/>
            </a:pPr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nauke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broju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prostoru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18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16B8-E5E3-4857-B2BA-825F28397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‘’is evident in’’?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F7946-86FD-4EB6-9BD6-65A693C7E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  <a:p>
            <a:endParaRPr lang="en-US" sz="1800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Geometry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evident in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offensichtlich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 translation: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translate it as ‘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u’’. These are false pairs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‘is evident’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English is not identical to ‘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evidentan’in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Serbian’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geometrija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vidljivo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prisutna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about the context: 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18483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42D9D-80E8-4078-BC19-BBACCED23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science of all relations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EEB3B-8022-4AE8-97E1-56CE02262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Mathematics became the science 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relations</a:t>
            </a:r>
          </a:p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Mathematik wurde zur Wissenschaft 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aller Beziehungen</a:t>
            </a:r>
          </a:p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Mathematica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scientia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omnium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relationum</a:t>
            </a:r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svim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relacijama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183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CCB60-61B3-429D-A8EC-295DDFDC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trends and traditions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309A5-C8F7-4BBD-A709-0EF500F26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000" dirty="0"/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trends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traditions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mixed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Viele Trends sind Traditionen gemischt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</a:t>
            </a:r>
            <a:r>
              <a:rPr lang="fr-F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translation:  </a:t>
            </a:r>
            <a:r>
              <a:rPr lang="fr-FR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Pomesani</a:t>
            </a:r>
            <a:r>
              <a:rPr lang="fr-F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 </a:t>
            </a:r>
            <a:r>
              <a:rPr lang="fr-FR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mnogi</a:t>
            </a:r>
            <a:r>
              <a:rPr lang="fr-F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trendovi</a:t>
            </a:r>
            <a:r>
              <a:rPr lang="fr-F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fr-FR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tradicije</a:t>
            </a:r>
            <a:r>
              <a:rPr lang="fr-F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25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8921F-51A3-4210-A301-3B8713F7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deepen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021B7-B4FE-4807-85A1-B3D0CB1E8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Revolution in art and mathematics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deepens 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relations between them</a:t>
            </a:r>
          </a:p>
          <a:p>
            <a:b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 translation: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produbljuje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Revolucija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umetnosti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matematici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produbljenje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ODNOSE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medju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njima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3119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98BC2-891F-4B91-9A81-621B91FC5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 reinforced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E7788-8B3D-4C7E-A4C7-0FBD2991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reinforced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last century</a:t>
            </a:r>
          </a:p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wurde im letzten Jahrhundert 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verstärkt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Confirmatum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ultimo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saeculo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Serbian: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potvrdjeno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u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poslednjem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veku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485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7DFA1-1658-4417-B7E5-5DB66F52C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must fit together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E4E9B-7713-4D90-AAA4-2F53B033E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müssen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zusammenpassen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oportet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simul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coaptantur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Serbian.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морају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уклопити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4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BB2CE-1E2B-4802-ADDD-EFE5F98E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1: on the contrary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6100B-740E-4BDA-A67D-003D29FE3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On the contrary </a:t>
            </a:r>
            <a:r>
              <a:rPr lang="en-US" sz="1800" dirty="0"/>
              <a:t>– </a:t>
            </a:r>
            <a:r>
              <a:rPr lang="en-US" sz="1800" dirty="0" err="1"/>
              <a:t>nasuprot</a:t>
            </a:r>
            <a:r>
              <a:rPr lang="en-US" sz="1800" dirty="0"/>
              <a:t> tome, not only: </a:t>
            </a:r>
            <a:r>
              <a:rPr lang="en-US" sz="1800" dirty="0" err="1"/>
              <a:t>nasuprot</a:t>
            </a:r>
            <a:r>
              <a:rPr lang="en-US" sz="1800" dirty="0"/>
              <a:t> </a:t>
            </a:r>
          </a:p>
          <a:p>
            <a:endParaRPr lang="en-US" sz="1800" dirty="0"/>
          </a:p>
          <a:p>
            <a:r>
              <a:rPr lang="en-US" sz="1800" dirty="0"/>
              <a:t>Are spatial by definition – </a:t>
            </a:r>
            <a:r>
              <a:rPr lang="en-US" sz="1800" dirty="0" err="1"/>
              <a:t>jesu</a:t>
            </a:r>
            <a:r>
              <a:rPr lang="en-US" sz="1800" dirty="0"/>
              <a:t> </a:t>
            </a:r>
            <a:r>
              <a:rPr lang="en-US" sz="1800" dirty="0" err="1"/>
              <a:t>prostorne</a:t>
            </a:r>
            <a:r>
              <a:rPr lang="en-US" sz="1800" dirty="0"/>
              <a:t> po </a:t>
            </a:r>
            <a:r>
              <a:rPr lang="en-US" sz="1800" dirty="0" err="1"/>
              <a:t>definicije</a:t>
            </a:r>
            <a:r>
              <a:rPr lang="en-US" sz="1800" dirty="0"/>
              <a:t> </a:t>
            </a:r>
            <a:endParaRPr lang="ru-RU" sz="1800" dirty="0"/>
          </a:p>
          <a:p>
            <a:r>
              <a:rPr lang="ru-RU" sz="1800" dirty="0" err="1"/>
              <a:t>räumlich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7215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2D3C-B78C-40E4-854D-87E7C17CD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2: How to translate the word ‘spatial’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EE2D1-FC51-4DE9-B0AD-EA58DDB17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 The phrase: Are spatial by definition –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jesu</a:t>
            </a:r>
            <a:r>
              <a:rPr lang="en-US" sz="2000" dirty="0"/>
              <a:t> </a:t>
            </a:r>
            <a:r>
              <a:rPr lang="en-US" sz="2000" b="1" dirty="0" err="1"/>
              <a:t>prostorne</a:t>
            </a:r>
            <a:r>
              <a:rPr lang="en-US" sz="2000" b="1" dirty="0"/>
              <a:t> </a:t>
            </a:r>
            <a:r>
              <a:rPr lang="en-US" sz="2000" dirty="0"/>
              <a:t>po </a:t>
            </a:r>
            <a:r>
              <a:rPr lang="en-US" sz="2000" dirty="0" err="1"/>
              <a:t>definiciji</a:t>
            </a:r>
            <a:r>
              <a:rPr lang="en-US" sz="2000" dirty="0"/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räumlich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Lat. Sunt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prostorne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024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E8F54-6DF1-46FC-82D8-9C58DA5D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PART2: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Dorozhkina’s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textbook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68C6E-57FF-4BEF-B6F6-D472FF680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Notes on pages 27-28</a:t>
            </a:r>
          </a:p>
        </p:txBody>
      </p:sp>
    </p:spTree>
    <p:extLst>
      <p:ext uri="{BB962C8B-B14F-4D97-AF65-F5344CB8AC3E}">
        <p14:creationId xmlns:p14="http://schemas.microsoft.com/office/powerpoint/2010/main" val="86698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61A5F-B75B-4183-8ADD-F4C39A4C3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rgbClr val="7030A0"/>
                </a:solidFill>
              </a:rPr>
            </a:br>
            <a:r>
              <a:rPr lang="en-US" sz="2400" dirty="0">
                <a:solidFill>
                  <a:srgbClr val="7030A0"/>
                </a:solidFill>
              </a:rPr>
              <a:t>PART 2: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27: How to translate: has its liberation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C8618-F38C-4D8B-902F-45EDA6484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 seine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Befreiung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 translation: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Dozivele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oslobodjene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059515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9CAC-542A-4B07-BD63-E279BD900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27: foremost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4CD05-C75B-4E12-A3BE-F87FB18FA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000" dirty="0"/>
          </a:p>
          <a:p>
            <a:r>
              <a:rPr lang="de-DE" sz="2000" b="1" dirty="0"/>
              <a:t>English: </a:t>
            </a:r>
            <a:r>
              <a:rPr lang="de-DE" sz="2000" dirty="0" err="1"/>
              <a:t>Mathematics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b="1" dirty="0" err="1"/>
              <a:t>foremost</a:t>
            </a:r>
            <a:r>
              <a:rPr lang="de-DE" sz="2000" b="1" dirty="0"/>
              <a:t> a </a:t>
            </a:r>
            <a:r>
              <a:rPr lang="de-DE" sz="2000" dirty="0" err="1"/>
              <a:t>free</a:t>
            </a:r>
            <a:r>
              <a:rPr lang="de-DE" sz="2000" dirty="0"/>
              <a:t> </a:t>
            </a:r>
            <a:r>
              <a:rPr lang="de-DE" sz="2000" dirty="0" err="1"/>
              <a:t>creation</a:t>
            </a:r>
            <a:r>
              <a:rPr lang="de-DE" sz="2000" dirty="0"/>
              <a:t>.</a:t>
            </a:r>
          </a:p>
          <a:p>
            <a:endParaRPr lang="de-DE" sz="2000" dirty="0"/>
          </a:p>
          <a:p>
            <a:r>
              <a:rPr lang="de-DE" sz="2000" b="1" dirty="0"/>
              <a:t>German: </a:t>
            </a:r>
            <a:r>
              <a:rPr lang="de-DE" sz="2000" dirty="0"/>
              <a:t>Mathematik ist </a:t>
            </a:r>
            <a:r>
              <a:rPr lang="de-DE" sz="2000" u="sng" dirty="0"/>
              <a:t>in erster Linie </a:t>
            </a:r>
            <a:r>
              <a:rPr lang="de-DE" sz="2000" dirty="0"/>
              <a:t>eine freie </a:t>
            </a:r>
            <a:r>
              <a:rPr lang="de-DE" sz="2000" b="1" dirty="0"/>
              <a:t>Schöpfung   Late</a:t>
            </a:r>
            <a:r>
              <a:rPr lang="it-IT" sz="2000" b="1" dirty="0"/>
              <a:t>Mathematica principaliter </a:t>
            </a:r>
            <a:r>
              <a:rPr lang="it-IT" sz="2000" b="1" u="sng" dirty="0"/>
              <a:t>est libera creatio</a:t>
            </a:r>
          </a:p>
          <a:p>
            <a:endParaRPr lang="it-IT" sz="2000" b="1" u="sng" dirty="0"/>
          </a:p>
          <a:p>
            <a:r>
              <a:rPr lang="it-IT" sz="2000" b="1" u="sng" dirty="0"/>
              <a:t>Serbian translation: </a:t>
            </a:r>
            <a:r>
              <a:rPr lang="it-IT" sz="2000" b="1" dirty="0"/>
              <a:t>Matematike je, najpre, slobodno stvararanje</a:t>
            </a:r>
            <a:r>
              <a:rPr lang="it-IT" sz="2000" b="1" u="sng" dirty="0"/>
              <a:t>. </a:t>
            </a: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2113040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080AD-1DE5-4E6B-B9FE-4B9C968B5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28: layman + be surprised.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339D3-B003-4357-98AC-59EB1EA18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English: </a:t>
            </a:r>
            <a:r>
              <a:rPr lang="en-US" sz="2000" dirty="0"/>
              <a:t>A layman may be surprised to hear. </a:t>
            </a:r>
            <a:endParaRPr lang="de-DE" sz="2000" dirty="0"/>
          </a:p>
          <a:p>
            <a:endParaRPr lang="de-DE" sz="2000" dirty="0"/>
          </a:p>
          <a:p>
            <a:r>
              <a:rPr lang="de-DE" sz="2000" b="1" dirty="0"/>
              <a:t>German</a:t>
            </a:r>
            <a:r>
              <a:rPr lang="de-DE" sz="2000" dirty="0"/>
              <a:t>: Laie mag </a:t>
            </a:r>
            <a:r>
              <a:rPr lang="de-DE" sz="2000" b="1" dirty="0"/>
              <a:t>überrascht</a:t>
            </a:r>
            <a:r>
              <a:rPr lang="de-DE" sz="2000" dirty="0"/>
              <a:t> sein zu hören.</a:t>
            </a:r>
          </a:p>
          <a:p>
            <a:endParaRPr lang="en-US" sz="2000" dirty="0"/>
          </a:p>
          <a:p>
            <a:r>
              <a:rPr lang="en-US" sz="2000" dirty="0" err="1"/>
              <a:t>Laicus</a:t>
            </a:r>
            <a:r>
              <a:rPr lang="en-US" sz="2000" dirty="0"/>
              <a:t> </a:t>
            </a:r>
            <a:r>
              <a:rPr lang="en-US" sz="2000" dirty="0" err="1"/>
              <a:t>mirabitur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00B0F0"/>
                </a:solidFill>
              </a:rPr>
              <a:t>Serbian: </a:t>
            </a:r>
            <a:r>
              <a:rPr lang="en-US" sz="2000" dirty="0" err="1">
                <a:solidFill>
                  <a:srgbClr val="00B0F0"/>
                </a:solidFill>
              </a:rPr>
              <a:t>Laikui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 err="1">
                <a:solidFill>
                  <a:srgbClr val="00B0F0"/>
                </a:solidFill>
              </a:rPr>
              <a:t>moze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 err="1">
                <a:solidFill>
                  <a:srgbClr val="00B0F0"/>
                </a:solidFill>
              </a:rPr>
              <a:t>zvucati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 err="1">
                <a:solidFill>
                  <a:srgbClr val="00B0F0"/>
                </a:solidFill>
              </a:rPr>
              <a:t>iznenadjujuce</a:t>
            </a:r>
            <a:r>
              <a:rPr lang="en-US" sz="2000" dirty="0">
                <a:solidFill>
                  <a:srgbClr val="00B0F0"/>
                </a:solidFill>
              </a:rPr>
              <a:t> to da </a:t>
            </a:r>
          </a:p>
        </p:txBody>
      </p:sp>
    </p:spTree>
    <p:extLst>
      <p:ext uri="{BB962C8B-B14F-4D97-AF65-F5344CB8AC3E}">
        <p14:creationId xmlns:p14="http://schemas.microsoft.com/office/powerpoint/2010/main" val="1712216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C90E0-20F3-4C4B-8587-A82D0E781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</a:t>
            </a:r>
            <a:r>
              <a:rPr lang="en-US" sz="2400" b="1" dirty="0">
                <a:solidFill>
                  <a:srgbClr val="7030A0"/>
                </a:solidFill>
              </a:rPr>
              <a:t>: 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mutually indebted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4C593-C1BE-4697-99B9-A7D2B409D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Mathematics and art are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mutually indebted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 et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Mathematik und Kunst sind sich gegenseitig 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verpflichtet</a:t>
            </a:r>
          </a:p>
          <a:p>
            <a:endParaRPr lang="de-DE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obostrano</a:t>
            </a:r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zaduzuju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86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7A231-84CC-4EF2-93FA-FACFF1D21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 : breaks away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029D7-F255-4BC4-AA3B-AEC8BB8CD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000" dirty="0"/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 </a:t>
            </a:r>
            <a:r>
              <a:rPr lang="de-DE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breaks</a:t>
            </a:r>
            <a:r>
              <a:rPr lang="de-D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away</a:t>
            </a:r>
            <a:r>
              <a:rPr lang="de-D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canons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Kunst </a:t>
            </a:r>
            <a:r>
              <a:rPr lang="de-DE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löst sich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vom akademischen Kanon.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Ars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divelli ab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academicis canonibus.</a:t>
            </a:r>
          </a:p>
          <a:p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Serbian translation.</a:t>
            </a:r>
          </a:p>
          <a:p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Umetnost od-stupa od akademskih kanona. I shall not accept (‘odlama, otkida’, etc) 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41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520</Words>
  <Application>Microsoft Office PowerPoint</Application>
  <PresentationFormat>Widescreen</PresentationFormat>
  <Paragraphs>115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Week4</vt:lpstr>
      <vt:lpstr>Mistake 1: on the contrary </vt:lpstr>
      <vt:lpstr>Mistake 2: How to translate the word ‘spatial’</vt:lpstr>
      <vt:lpstr>PART2: Dorozhkina’s textbook </vt:lpstr>
      <vt:lpstr> PART 2: Page 27: How to translate: has its liberation</vt:lpstr>
      <vt:lpstr>Page 27: foremost</vt:lpstr>
      <vt:lpstr>Page 28: layman + be surprised. </vt:lpstr>
      <vt:lpstr>Page 28:  mutually indebted </vt:lpstr>
      <vt:lpstr>Page 28 : breaks away </vt:lpstr>
      <vt:lpstr>Page 28: ‘’it is a common observation that ’’ </vt:lpstr>
      <vt:lpstr>Page 28: maker of patterns</vt:lpstr>
      <vt:lpstr>Page 28: science of number and space </vt:lpstr>
      <vt:lpstr>Page 28: ‘’is evident in’’? ? </vt:lpstr>
      <vt:lpstr>Page 28: science of all relations </vt:lpstr>
      <vt:lpstr>Page 28: trends and traditions</vt:lpstr>
      <vt:lpstr>Page 28: deepen </vt:lpstr>
      <vt:lpstr>Page 28:  reinforced</vt:lpstr>
      <vt:lpstr>Page 28: must fit together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Week4:</dc:title>
  <dc:creator>User</dc:creator>
  <cp:lastModifiedBy>User</cp:lastModifiedBy>
  <cp:revision>16</cp:revision>
  <dcterms:created xsi:type="dcterms:W3CDTF">2022-11-12T12:01:01Z</dcterms:created>
  <dcterms:modified xsi:type="dcterms:W3CDTF">2022-11-22T13:24:09Z</dcterms:modified>
</cp:coreProperties>
</file>