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20" r:id="rId3"/>
    <p:sldId id="321" r:id="rId4"/>
    <p:sldId id="257" r:id="rId5"/>
    <p:sldId id="314" r:id="rId6"/>
    <p:sldId id="315" r:id="rId7"/>
    <p:sldId id="312" r:id="rId8"/>
    <p:sldId id="313" r:id="rId9"/>
    <p:sldId id="316" r:id="rId10"/>
    <p:sldId id="310" r:id="rId11"/>
    <p:sldId id="311" r:id="rId12"/>
    <p:sldId id="317" r:id="rId13"/>
    <p:sldId id="306" r:id="rId14"/>
    <p:sldId id="307" r:id="rId15"/>
    <p:sldId id="258" r:id="rId16"/>
    <p:sldId id="259" r:id="rId17"/>
    <p:sldId id="278" r:id="rId18"/>
    <p:sldId id="308" r:id="rId19"/>
    <p:sldId id="265" r:id="rId20"/>
    <p:sldId id="283" r:id="rId21"/>
    <p:sldId id="263" r:id="rId22"/>
    <p:sldId id="284" r:id="rId23"/>
    <p:sldId id="318" r:id="rId24"/>
    <p:sldId id="319" r:id="rId25"/>
    <p:sldId id="267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89C87-CAED-4EB4-937A-500F62E287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ACC02D-F37B-4CEC-8180-0EBB05EBAA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2CF0D8-BC88-4DF3-A174-E8AC97F59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C96F9-D442-4094-A4AB-089739DD33E1}" type="datetimeFigureOut">
              <a:rPr lang="en-US" smtClean="0"/>
              <a:t>11/6/2022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F48208-80A8-42C1-B0A9-4BAE6F803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651088-5FFB-4296-8747-F7360D5DB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6FFC1-3781-4E8D-A53F-A63057F37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064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1CB51-DDB6-4B56-B128-EE1F7AB61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477858-3E7E-43AD-BF63-195B38178E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F2BE21-3A7F-4618-ADE4-25103691C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C96F9-D442-4094-A4AB-089739DD33E1}" type="datetimeFigureOut">
              <a:rPr lang="en-US" smtClean="0"/>
              <a:t>11/6/2022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F00D02-70AC-4340-A9C1-8F89C4697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C4A42E-1BF5-4AF1-9354-7E52CBCF8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6FFC1-3781-4E8D-A53F-A63057F37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976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C86813-C15B-45AF-9476-0AF6217661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9FE377-C0D6-4957-9220-A59F9BCF97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EE6BFE-148C-4A00-AB9E-47CDB18A8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C96F9-D442-4094-A4AB-089739DD33E1}" type="datetimeFigureOut">
              <a:rPr lang="en-US" smtClean="0"/>
              <a:t>11/6/2022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AE3CEB-1913-4CB5-978C-9F7781B69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D7742F-498A-4644-88B4-548C5B724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6FFC1-3781-4E8D-A53F-A63057F37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315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6030E-9A47-495D-AA3F-9D28C203C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DA9687-21A2-4BAE-ABED-AED884E3AB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5740BE-3D76-42B0-B1A4-8C1D9941B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C96F9-D442-4094-A4AB-089739DD33E1}" type="datetimeFigureOut">
              <a:rPr lang="en-US" smtClean="0"/>
              <a:t>11/6/2022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7B121C-1B55-4C2C-8094-4F134AF0E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35D3ED-3B0F-4415-9A91-519E4C905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6FFC1-3781-4E8D-A53F-A63057F37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948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9DFBC-AA69-442C-8BAD-D83A4B7CED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AADB62-3054-4258-A967-3C53FC8C59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70A5CD-B0CE-4270-A630-8EA9322EC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C96F9-D442-4094-A4AB-089739DD33E1}" type="datetimeFigureOut">
              <a:rPr lang="en-US" smtClean="0"/>
              <a:t>11/6/2022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2E344D-C0F3-4E2F-830F-F84E0B58D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9E914F-A4B1-4F9E-97CA-5452B5898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6FFC1-3781-4E8D-A53F-A63057F37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086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45F74-F90F-49B2-866B-0736AD05D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0D4032-84A6-4B68-8B34-7AA5B15F8F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14F338-E8C3-4AEE-8CB1-0ECE28323B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04EF2F-66EC-42A8-B5FD-A1D6DA222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C96F9-D442-4094-A4AB-089739DD33E1}" type="datetimeFigureOut">
              <a:rPr lang="en-US" smtClean="0"/>
              <a:t>11/6/2022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A00ABB-A317-4B6C-A0AA-74A52974C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73B077-178F-4FCA-B9AA-9769B387D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6FFC1-3781-4E8D-A53F-A63057F37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389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6258D-6C12-45D6-9860-9292EBB38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286C2C-0846-4693-85E6-8FC8E078FA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3F179-0040-4FC5-BA41-0A111FB9E4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4345C1-F060-495A-8D82-254F841500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4D19AD-1226-43D1-AB87-71A7C99CA8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B9E74D-DA14-4BFF-B7FF-CAE08D895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C96F9-D442-4094-A4AB-089739DD33E1}" type="datetimeFigureOut">
              <a:rPr lang="en-US" smtClean="0"/>
              <a:t>11/6/2022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33457A-35C3-450E-97F0-54F7AB543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02E654-5ADF-4EC3-BDBB-D77B66D14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6FFC1-3781-4E8D-A53F-A63057F37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254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21149-3F17-4175-91D7-BCC9381E7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E1BFFE-B533-4D62-BC7C-3E30EBEF3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C96F9-D442-4094-A4AB-089739DD33E1}" type="datetimeFigureOut">
              <a:rPr lang="en-US" smtClean="0"/>
              <a:t>11/6/2022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F24F32-A13A-49EA-9F69-1D52EE55D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4C19C3-DD74-4D74-AD4D-99FE2164F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6FFC1-3781-4E8D-A53F-A63057F37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329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48C1A2-8F03-4490-8E1D-9993A97C4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C96F9-D442-4094-A4AB-089739DD33E1}" type="datetimeFigureOut">
              <a:rPr lang="en-US" smtClean="0"/>
              <a:t>11/6/2022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A3053E-95AA-4902-8139-AB71D3950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5D44DA-935F-4457-866A-5A52960C7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6FFC1-3781-4E8D-A53F-A63057F37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92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249FF-A3AC-42A6-A067-B2B59A634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49437B-75B5-4FF2-A6EF-56C5878943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880F63-835A-422B-ACD5-5473B8E6EE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EBD3E6-E286-470A-A44E-62F75CFD3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C96F9-D442-4094-A4AB-089739DD33E1}" type="datetimeFigureOut">
              <a:rPr lang="en-US" smtClean="0"/>
              <a:t>11/6/2022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B4BC5F-6C4D-4C0E-8F1A-02424AA5C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6021DD-B7BB-4C01-9AB3-013F285B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6FFC1-3781-4E8D-A53F-A63057F37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160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71DB7-C262-4BF5-AC4A-CBCEFBB4F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E842D0-C6BE-4406-883E-2FA547BCA7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F1338A-D388-455A-9725-9BA5371C96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7BFE13-09E6-4FDF-8F8F-02CAF7073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C96F9-D442-4094-A4AB-089739DD33E1}" type="datetimeFigureOut">
              <a:rPr lang="en-US" smtClean="0"/>
              <a:t>11/6/2022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B8D082-4539-4125-BC99-9A405771B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B0E40C-E9D1-4128-AA2D-689155646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6FFC1-3781-4E8D-A53F-A63057F37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923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DD1600-6F2D-4A5C-8F2B-9216DAA9E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8D6EC1-3AB8-44E7-9778-E599C64CCD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621C64-3E97-41A3-AA87-A4A05897A5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C96F9-D442-4094-A4AB-089739DD33E1}" type="datetimeFigureOut">
              <a:rPr lang="en-US" smtClean="0"/>
              <a:t>11/6/2022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CA69B5-AB0F-49D2-97D3-45C8EFBFDD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C499EC-E610-4B35-9339-D814D8CCB7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6FFC1-3781-4E8D-A53F-A63057F37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424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BE525-B19A-4B91-8C64-52F0512BA1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7030A0"/>
                </a:solidFill>
              </a:rPr>
              <a:t>Week2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06F05D-97EC-4551-BB58-045D964B646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Mathematics</a:t>
            </a:r>
            <a:r>
              <a:rPr lang="en-US" b="1" dirty="0">
                <a:solidFill>
                  <a:srgbClr val="7030A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963177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C3992-BB72-4594-9CC6-90BCFCEA6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23–  how to translate the words: concept, notions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769AB2-F028-451F-800B-E235C0EA0D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Notions –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not: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notacija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The easiest way is entirely to forget  the word: ‘’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notacija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’’.</a:t>
            </a:r>
          </a:p>
          <a:p>
            <a:pPr marL="0" indent="0">
              <a:buNone/>
            </a:pPr>
            <a:endParaRPr lang="en-US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Notion is ‘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ideja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</a:p>
          <a:p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Concept: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pojam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concept </a:t>
            </a:r>
          </a:p>
        </p:txBody>
      </p:sp>
    </p:spTree>
    <p:extLst>
      <p:ext uri="{BB962C8B-B14F-4D97-AF65-F5344CB8AC3E}">
        <p14:creationId xmlns:p14="http://schemas.microsoft.com/office/powerpoint/2010/main" val="21851187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DF26F-4BC8-4E3D-AF2A-768CDDAC2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lesson 2: pages 20 and 21.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0C5A75-F12E-4CEB-A6F3-54B158AF1B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page number 22. does not contain  20 and 21  does not, in my opinion, contain any words or concepts potentially problematic for a translation from English into Serbian.  However, I shall give one remark. There is a word: analogical, bolded, in the lower part of the text (take a look at the page 21)</a:t>
            </a: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will you translate it into Serbian?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Mistake: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analogican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analogi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c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correct form:  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analogijski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analoški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analogan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Reminder: </a:t>
            </a:r>
          </a:p>
          <a:p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the word: ‘’analogical’’ does appear in  your test, I will not accept the form: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analogi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č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or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analogičan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545941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4BB72-F8CA-460D-BD67-7875C7C9A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24: a general observations</a:t>
            </a:r>
            <a:r>
              <a:rPr lang="en-US" sz="2800" dirty="0"/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4F7AAA-CAC1-4964-8B84-A34D2951DC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Page 24 does not contain words or references which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generally  problematic to students </a:t>
            </a: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will therefore focus on two expressions:</a:t>
            </a:r>
          </a:p>
          <a:p>
            <a:pPr marL="0" indent="0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a)Associative, commutative, and distributive properties  </a:t>
            </a:r>
          </a:p>
          <a:p>
            <a:pPr marL="0" indent="0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And </a:t>
            </a: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deductive related words</a:t>
            </a:r>
          </a:p>
          <a:p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See below.</a:t>
            </a: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53865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D6527-98A8-4BCC-B90C-DB2FCD33A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28600" lvl="0" indent="-2286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24. 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Associative Commutative properties Distributive properties</a:t>
            </a:r>
            <a:br>
              <a:rPr lang="en-US" sz="2400" u="sng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733B87-4CD0-4527-908F-811AE84D6D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MISTAKE: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komutativna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distributivna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asocijativna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svojstva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BUT:</a:t>
            </a:r>
          </a:p>
          <a:p>
            <a:endParaRPr lang="en-US" sz="2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CORRECT FORM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Svojstva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asocijativnosti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komutativnosti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distrubutivnosti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will not accept: 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komutativna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(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distributivna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asocijativna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svojstva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5939227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35DBB-0B72-438B-85E8-EDEDA6A7D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24:  the phrase: deductively established, and proved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0F33F-88D4-4A9D-9646-1FFB5CDF4C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MISTAKE: Do not translate this as: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deduktivno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utvrdjene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dokaze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But: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utvrdjene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dokazane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deduktivnim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putem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305803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59281-9B49-4084-9132-34C431B9C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24: a general remark regarding the deduce-related words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6C20A-FA33-4384-828F-B56B0C2C0A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Deduce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izvoditi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Derive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izvoditi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(the two are, basically: synonyms) </a:t>
            </a:r>
          </a:p>
          <a:p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dokazivati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 you find in your midterm (or an exam) – the word: deduce, do not translate it as: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dokazivati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!, but as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izvoditi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give a tricky example, where it will not make sense to translate it as: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dokazivati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132353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B2F01-1AAB-4E3F-9A33-3169E2E75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24: a further comment about the word: deductive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446326-E7FB-4FB6-BFC9-5F1F3EBF02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might one explain, with a strict language difference  between the terms of 'prove' and 'deduce’? 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However, before translating those terms in an adequate manner, we  firstly have to understand their meaning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639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E7A61-9C46-4F51-A066-308132F4A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24. Serbian counterparts for deductive-related words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29B5D-E2DA-45F1-AEF4-2D53976E25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Deduce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dedukovati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etter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izvesti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(but not: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zaklju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civati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Klajn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says: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 wish to  use some of the intuitive expressions, commonly related to proof in everyday language: </a:t>
            </a:r>
            <a:r>
              <a:rPr lang="en-US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Doci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zakljucka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deduktivnim</a:t>
            </a:r>
            <a:r>
              <a:rPr 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puten</a:t>
            </a:r>
            <a:r>
              <a:rPr 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better: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doci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24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konkluzije</a:t>
            </a:r>
            <a:r>
              <a:rPr lang="en-US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–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dokazivati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1799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31A66-C565-43A7-95F5-64CD9743F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26: How to translate the word: reasoning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A20CA-C0B4-467F-BF1B-84FC6A7EC6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/>
          </a:p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Mistake: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rezonovanje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correct form: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rasudjivanje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895450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4AB36-59D6-4978-80F0-28314441A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26: False pairs: conclusion –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konkluzija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69AF02-8954-4F28-810F-9461ECEC45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 is translated as  </a:t>
            </a:r>
            <a:r>
              <a:rPr lang="en-US" sz="24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KONLUZIJA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mathematical logic  (alas, we do not have a better word!) 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However, 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 is </a:t>
            </a: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identical with the word 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‘proof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Proof is a sequence which starts with a statement whose value is T, either an axiom or a theorem, and ends with a true statement as well 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However, it is not one and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only one statement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sequence, but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whole sequence. 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251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16346-E22A-4380-A758-68E8AC9BF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and remarks (I) </a:t>
            </a:r>
            <a:r>
              <a:rPr lang="en-US" dirty="0">
                <a:solidFill>
                  <a:srgbClr val="7030A0"/>
                </a:solidFill>
              </a:rPr>
              <a:t>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00510F-C5F5-4873-B0EC-97BC4C314C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sz="2400" dirty="0"/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goal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presentations are to help you maximally prepare for the first midterm and the January examination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goal is to enhance your skills in translating from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English to Serbian </a:t>
            </a:r>
          </a:p>
          <a:p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Therefore, I will go page-by-page point out to those words in the text that are commonly mistranslated </a:t>
            </a:r>
          </a:p>
          <a:p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Dorozhkina’s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book: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English for mathematicians)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Take a look at the folder: Material.  </a:t>
            </a:r>
          </a:p>
        </p:txBody>
      </p:sp>
    </p:spTree>
    <p:extLst>
      <p:ext uri="{BB962C8B-B14F-4D97-AF65-F5344CB8AC3E}">
        <p14:creationId xmlns:p14="http://schemas.microsoft.com/office/powerpoint/2010/main" val="12891824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45198-A8D3-487F-9D33-EE8128DF2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26: Mathematical axioms: Serbian counterparts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DC1237-7807-45B6-9D1F-7142141443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axiom. </a:t>
            </a: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Aksiom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 or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aksioM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Better: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aksiomA</a:t>
            </a:r>
            <a:endParaRPr lang="en-US" sz="24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Both are acceptable.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Interestingly, Ivan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Klajn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accepts both ‘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aksioma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 and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aksiom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However, he lists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only ‘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teoremA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as a  translation for the word: theorem.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Hence, I will accept both: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teorema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teorem</a:t>
            </a:r>
            <a:r>
              <a:rPr 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5265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E20E1-89C5-4D14-B62F-D1491EE06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24: Page 24. Deducible or provable?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4C7834-2D41-4F04-B49B-7C341B860B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en-US" sz="2400" dirty="0"/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Give an example of statement which is ‘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deducible’ but NOT provable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Give an example of a statement,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can be ‘deduced’, but which is not true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Mistake: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deducibilan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correct form: </a:t>
            </a:r>
            <a:r>
              <a:rPr 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izvodiv</a:t>
            </a:r>
            <a:r>
              <a:rPr 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0579841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94CEB-31D8-418E-9EBE-2043CB061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24. Deductive reasoning: The Serbian counterpart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98CB62-EB83-44D8-91D1-AEE1522315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Please – do not translate the statement: as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deduktivno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rezonovanje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but as: </a:t>
            </a:r>
          </a:p>
          <a:p>
            <a:r>
              <a:rPr 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Deduktivno</a:t>
            </a:r>
            <a:r>
              <a:rPr 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rasudjivanje</a:t>
            </a:r>
            <a:r>
              <a:rPr 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58688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8F50E-ABE8-47A7-AFA6-482DB3F0B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28-29: involve, implications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99B51-BDE4-40AF-95E1-DE3D32B451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Involve: Not: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involvirati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but: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sadržati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context of the lesson, the best solution is to translate: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uključuje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Implications: we can say: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implikacija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but, whenever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possinle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try to reformulate into :  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Ono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što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proizvire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ono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što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podrazumeva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especially, when you are about to use the word: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implicirati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Sounds very awkward in Serbian!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may replace ‘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implicira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‘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sledi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 ‘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izvire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proizvire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8381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78447-7A61-4A28-8397-0AE2AE455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29: judgement,  mathematical standpoint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4EB96E-C69B-4557-992F-42E07F8BB4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000" y="1942855"/>
            <a:ext cx="10515600" cy="4351338"/>
          </a:xfrm>
        </p:spPr>
        <p:txBody>
          <a:bodyPr/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Aesthetic judgement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Mistake (in this context):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estetsko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sudjenje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correct form: </a:t>
            </a:r>
            <a:r>
              <a:rPr 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esteski</a:t>
            </a:r>
            <a:r>
              <a:rPr 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sud</a:t>
            </a:r>
            <a:r>
              <a:rPr 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/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Prefer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Mistake: 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do not translate it as: </a:t>
            </a:r>
            <a:r>
              <a:rPr lang="en-US" sz="2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preferirati</a:t>
            </a: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 as:</a:t>
            </a:r>
          </a:p>
          <a:p>
            <a:pPr lvl="0"/>
            <a:r>
              <a:rPr 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correct form: </a:t>
            </a:r>
            <a:r>
              <a:rPr 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Sklon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iji</a:t>
            </a:r>
            <a:r>
              <a:rPr 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sklon</a:t>
            </a:r>
            <a:r>
              <a:rPr lang="en-US" sz="2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iji</a:t>
            </a:r>
            <a:r>
              <a:rPr 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</a:p>
          <a:p>
            <a:pPr lvl="0"/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Mathematical standpoint</a:t>
            </a:r>
            <a:r>
              <a:rPr 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Mistake: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tačka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gledišta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lvl="0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correct form: </a:t>
            </a:r>
            <a:r>
              <a:rPr 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tačka</a:t>
            </a:r>
            <a:r>
              <a:rPr 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gledanja</a:t>
            </a:r>
            <a:r>
              <a:rPr 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4289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9150E-1A54-4E10-8BAC-F68C4341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29: Theory or theorem</a:t>
            </a:r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149BB3-75E5-497C-8996-BCF1256147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difference between words ‘ theory  and ‘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theorem?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are Serbian counterparts for those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words?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 mathematicians use the term: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‘’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poučak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’’. That is wrong.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Ivan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Klajn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does not offer this as a possible translation for the word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‘t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heorem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Hence, you may translate: theorem either as: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teorema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teorem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059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C3FF05-5F4A-47B7-A927-48C0F1F61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and remarks (II)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9E183-602B-4AA0-A163-4765330052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400" dirty="0"/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will your learn? What are your strategies?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Read the whole text: take a look at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bolded words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The author  put the important words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bold. </a:t>
            </a: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will go in a page- by-page manner  and give suggestions as to common mistakes occurring in the translations of those words.</a:t>
            </a: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will skip over some, less important ones. </a:t>
            </a:r>
          </a:p>
          <a:p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Pages to be considered are between 15- 30 (Lesson 1and Lesson 2)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92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63AF0-8CD4-4821-BD86-7E7277192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have we covered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1622AF-3098-45D3-ACD4-0CE06B8E2C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will summarize the requirements for the pages 17 and 18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guess that the only problem is to be found in the phrase: 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mathematical notation (see the pages 20 – 21). </a:t>
            </a:r>
          </a:p>
          <a:p>
            <a:pPr marL="0" indent="0">
              <a:buNone/>
            </a:pPr>
            <a:endParaRPr lang="en-US" sz="2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number of students tend to translate the word as ‘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notacija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’’.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However, that is not correct. Yes, this sounds similar. However, this similarity may easily lead you toward a wrong 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solution.</a:t>
            </a:r>
          </a:p>
          <a:p>
            <a:pPr marL="0" indent="0">
              <a:buNone/>
            </a:pPr>
            <a:endParaRPr lang="en-US" sz="2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not: ‘’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notacija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’’., but: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oznake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Please use the 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plural form.  </a:t>
            </a:r>
            <a:r>
              <a:rPr 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Not: </a:t>
            </a:r>
            <a:r>
              <a:rPr lang="en-US" sz="20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oznakA</a:t>
            </a:r>
            <a:r>
              <a:rPr 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(the singular, but: </a:t>
            </a:r>
            <a:r>
              <a:rPr lang="en-US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OznaKE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the plural form). </a:t>
            </a:r>
          </a:p>
          <a:p>
            <a:pPr marL="0" indent="0">
              <a:buNone/>
            </a:pPr>
            <a:endParaRPr lang="en-US" sz="2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495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F70367-FB5E-49BA-8CC2-10B2689A7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15: the word: numeration system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23BCE5-B784-49C7-88DC-7DE354CF4B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Numeral: 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Mistake: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–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numeral, 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The correct form: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brojka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08592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C3350-4670-4E6C-AD5B-277F74B44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15: </a:t>
            </a:r>
            <a:r>
              <a:rPr lang="en-US" sz="28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positional 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8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non-positional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numeration systems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D8F337-16E0-4895-A59B-AA7C086A8C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correct form: </a:t>
            </a:r>
          </a:p>
          <a:p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Pozicioni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</a:p>
          <a:p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Nepozicioni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brojevni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system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54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06530-BB98-4CA3-8936-923DA669C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15: the word: numeration system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369429-861A-47DC-9383-DA7FBA0732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400" dirty="0">
                <a:solidFill>
                  <a:srgbClr val="FF0000"/>
                </a:solidFill>
              </a:rPr>
              <a:t>Numeration system: </a:t>
            </a:r>
          </a:p>
          <a:p>
            <a:r>
              <a:rPr lang="en-US" sz="2400" dirty="0">
                <a:solidFill>
                  <a:srgbClr val="FF0000"/>
                </a:solidFill>
              </a:rPr>
              <a:t>not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numeracioni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system</a:t>
            </a:r>
            <a:r>
              <a:rPr lang="en-US" sz="2400" dirty="0">
                <a:solidFill>
                  <a:srgbClr val="FF0000"/>
                </a:solidFill>
              </a:rPr>
              <a:t>, but: </a:t>
            </a:r>
            <a:r>
              <a:rPr lang="en-US" sz="2400" dirty="0" err="1">
                <a:solidFill>
                  <a:srgbClr val="0070C0"/>
                </a:solidFill>
              </a:rPr>
              <a:t>broj</a:t>
            </a:r>
            <a:r>
              <a:rPr lang="en-US" sz="2400" u="sng" dirty="0" err="1">
                <a:solidFill>
                  <a:srgbClr val="0070C0"/>
                </a:solidFill>
              </a:rPr>
              <a:t>ev</a:t>
            </a:r>
            <a:r>
              <a:rPr lang="en-US" sz="2400" dirty="0" err="1">
                <a:solidFill>
                  <a:srgbClr val="0070C0"/>
                </a:solidFill>
              </a:rPr>
              <a:t>ni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sistem</a:t>
            </a:r>
            <a:r>
              <a:rPr lang="en-US" sz="2400" dirty="0">
                <a:solidFill>
                  <a:srgbClr val="FF0000"/>
                </a:solidFill>
              </a:rPr>
              <a:t>, or </a:t>
            </a:r>
            <a:r>
              <a:rPr lang="en-US" sz="2400" dirty="0" err="1">
                <a:solidFill>
                  <a:srgbClr val="00B0F0"/>
                </a:solidFill>
              </a:rPr>
              <a:t>Numericki</a:t>
            </a:r>
            <a:r>
              <a:rPr lang="en-US" sz="2400" dirty="0">
                <a:solidFill>
                  <a:srgbClr val="00B0F0"/>
                </a:solidFill>
              </a:rPr>
              <a:t> system </a:t>
            </a:r>
          </a:p>
          <a:p>
            <a:r>
              <a:rPr lang="en-US" sz="2400" dirty="0"/>
              <a:t>Another mistake is to write</a:t>
            </a:r>
            <a:r>
              <a:rPr lang="en-US" sz="2400" dirty="0">
                <a:solidFill>
                  <a:srgbClr val="FF0000"/>
                </a:solidFill>
              </a:rPr>
              <a:t>: </a:t>
            </a:r>
            <a:r>
              <a:rPr lang="en-US" sz="2400" dirty="0" err="1">
                <a:solidFill>
                  <a:srgbClr val="FF0000"/>
                </a:solidFill>
              </a:rPr>
              <a:t>brojni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sistem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</a:p>
          <a:p>
            <a:r>
              <a:rPr lang="en-US" sz="2400" dirty="0">
                <a:solidFill>
                  <a:srgbClr val="0070C0"/>
                </a:solidFill>
              </a:rPr>
              <a:t>Just remember: </a:t>
            </a:r>
            <a:r>
              <a:rPr lang="en-US" sz="2400" dirty="0" err="1">
                <a:solidFill>
                  <a:srgbClr val="0070C0"/>
                </a:solidFill>
              </a:rPr>
              <a:t>brojEVni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sistem</a:t>
            </a:r>
            <a:endParaRPr lang="en-US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2217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5738F-DA92-4112-9346-96AB83ADF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1^: sexagesimal system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1DEFDA-95B0-441C-81E0-6CFAB7AB64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400" dirty="0">
                <a:solidFill>
                  <a:srgbClr val="FF0000"/>
                </a:solidFill>
              </a:rPr>
              <a:t>Mistake: </a:t>
            </a:r>
            <a:r>
              <a:rPr lang="en-US" sz="2400" dirty="0" err="1">
                <a:solidFill>
                  <a:srgbClr val="FF0000"/>
                </a:solidFill>
              </a:rPr>
              <a:t>seksage</a:t>
            </a:r>
            <a:r>
              <a:rPr lang="en-US" sz="2400" b="1" dirty="0" err="1">
                <a:solidFill>
                  <a:srgbClr val="FF0000"/>
                </a:solidFill>
              </a:rPr>
              <a:t>S</a:t>
            </a:r>
            <a:r>
              <a:rPr lang="en-US" sz="2400" dirty="0" err="1">
                <a:solidFill>
                  <a:srgbClr val="FF0000"/>
                </a:solidFill>
              </a:rPr>
              <a:t>imalan</a:t>
            </a:r>
            <a:r>
              <a:rPr lang="en-US" sz="2400" dirty="0">
                <a:solidFill>
                  <a:srgbClr val="FF0000"/>
                </a:solidFill>
              </a:rPr>
              <a:t>.</a:t>
            </a:r>
          </a:p>
          <a:p>
            <a:endParaRPr lang="en-US" sz="2400" dirty="0">
              <a:solidFill>
                <a:srgbClr val="0070C0"/>
              </a:solidFill>
            </a:endParaRPr>
          </a:p>
          <a:p>
            <a:r>
              <a:rPr lang="en-US" sz="2400" dirty="0">
                <a:solidFill>
                  <a:srgbClr val="0070C0"/>
                </a:solidFill>
              </a:rPr>
              <a:t>The correct form: </a:t>
            </a:r>
            <a:r>
              <a:rPr lang="en-US" sz="2400" dirty="0" err="1">
                <a:solidFill>
                  <a:srgbClr val="FF0000"/>
                </a:solidFill>
              </a:rPr>
              <a:t>seksage</a:t>
            </a:r>
            <a:r>
              <a:rPr lang="en-US" sz="2400" b="1" dirty="0" err="1">
                <a:solidFill>
                  <a:srgbClr val="FF0000"/>
                </a:solidFill>
              </a:rPr>
              <a:t>Z</a:t>
            </a:r>
            <a:r>
              <a:rPr lang="en-US" sz="2400" dirty="0" err="1">
                <a:solidFill>
                  <a:srgbClr val="FF0000"/>
                </a:solidFill>
              </a:rPr>
              <a:t>imalan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</a:p>
          <a:p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>
                <a:solidFill>
                  <a:srgbClr val="FF0000"/>
                </a:solidFill>
              </a:rPr>
              <a:t>Hence, ‘’s’ is need.</a:t>
            </a: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will not accept: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seksageSimalan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system as a valid answer! 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5466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17D87E-4AEF-4A10-9BD1-EA9ED0CF1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16: place value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EC83F-156A-4589-B97F-10990825FF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correct translation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mesna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vrednost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79822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600</TotalTime>
  <Words>1332</Words>
  <Application>Microsoft Office PowerPoint</Application>
  <PresentationFormat>Widescreen</PresentationFormat>
  <Paragraphs>172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Times New Roman</vt:lpstr>
      <vt:lpstr>Office Theme</vt:lpstr>
      <vt:lpstr>Week2 </vt:lpstr>
      <vt:lpstr>Introduction and remarks (I) : </vt:lpstr>
      <vt:lpstr>Introduction and remarks (II)</vt:lpstr>
      <vt:lpstr>What have we covered? </vt:lpstr>
      <vt:lpstr>Page 15: the word: numeration system </vt:lpstr>
      <vt:lpstr>Page 15: positional and non-positional numeration systems </vt:lpstr>
      <vt:lpstr>Page 15: the word: numeration system </vt:lpstr>
      <vt:lpstr>Page 1^: sexagesimal system. </vt:lpstr>
      <vt:lpstr>Page 16: place value </vt:lpstr>
      <vt:lpstr>Page 23–  how to translate the words: concept, notions  </vt:lpstr>
      <vt:lpstr>The lesson 2: pages 20 and 21. </vt:lpstr>
      <vt:lpstr>Page 24: a general observations.</vt:lpstr>
      <vt:lpstr>Page 24. Associative Commutative properties Distributive properties </vt:lpstr>
      <vt:lpstr>Page 24:  the phrase: deductively established, and proved </vt:lpstr>
      <vt:lpstr>Page 24: a general remark regarding the deduce-related words  </vt:lpstr>
      <vt:lpstr>Page 24: a further comment about the word: deductive. </vt:lpstr>
      <vt:lpstr>Page 24. Serbian counterparts for deductive-related words </vt:lpstr>
      <vt:lpstr>Page 26: How to translate the word: reasoning </vt:lpstr>
      <vt:lpstr>Page 26: False pairs: conclusion – konkluzija  </vt:lpstr>
      <vt:lpstr>Page 26: Mathematical axioms: Serbian counterparts </vt:lpstr>
      <vt:lpstr>Page 24: Page 24. Deducible or provable? </vt:lpstr>
      <vt:lpstr>Page 24. Deductive reasoning: The Serbian counterpart  </vt:lpstr>
      <vt:lpstr>Page 28-29: involve, implications </vt:lpstr>
      <vt:lpstr>Page 29: judgement,  mathematical standpoint </vt:lpstr>
      <vt:lpstr>Page 29: Theory or theorem?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47</cp:revision>
  <dcterms:created xsi:type="dcterms:W3CDTF">2022-10-14T09:57:36Z</dcterms:created>
  <dcterms:modified xsi:type="dcterms:W3CDTF">2022-11-06T10:05:07Z</dcterms:modified>
</cp:coreProperties>
</file>