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9" r:id="rId3"/>
    <p:sldId id="293" r:id="rId4"/>
    <p:sldId id="296" r:id="rId5"/>
    <p:sldId id="279" r:id="rId6"/>
    <p:sldId id="294" r:id="rId7"/>
    <p:sldId id="257" r:id="rId8"/>
    <p:sldId id="295" r:id="rId9"/>
    <p:sldId id="268" r:id="rId10"/>
    <p:sldId id="269" r:id="rId11"/>
    <p:sldId id="272" r:id="rId12"/>
    <p:sldId id="273" r:id="rId13"/>
    <p:sldId id="277" r:id="rId14"/>
    <p:sldId id="278" r:id="rId15"/>
    <p:sldId id="274" r:id="rId16"/>
    <p:sldId id="275" r:id="rId17"/>
    <p:sldId id="276" r:id="rId18"/>
    <p:sldId id="271" r:id="rId19"/>
    <p:sldId id="266" r:id="rId20"/>
    <p:sldId id="267" r:id="rId21"/>
    <p:sldId id="258" r:id="rId22"/>
    <p:sldId id="265" r:id="rId23"/>
    <p:sldId id="259" r:id="rId24"/>
    <p:sldId id="264" r:id="rId25"/>
    <p:sldId id="261" r:id="rId26"/>
    <p:sldId id="378" r:id="rId27"/>
    <p:sldId id="270" r:id="rId28"/>
    <p:sldId id="351" r:id="rId29"/>
    <p:sldId id="352" r:id="rId30"/>
    <p:sldId id="388" r:id="rId31"/>
    <p:sldId id="382" r:id="rId32"/>
    <p:sldId id="380" r:id="rId33"/>
    <p:sldId id="383" r:id="rId34"/>
    <p:sldId id="381" r:id="rId35"/>
    <p:sldId id="393" r:id="rId36"/>
    <p:sldId id="386" r:id="rId37"/>
    <p:sldId id="359" r:id="rId38"/>
    <p:sldId id="362" r:id="rId39"/>
    <p:sldId id="360" r:id="rId40"/>
    <p:sldId id="321" r:id="rId41"/>
    <p:sldId id="347" r:id="rId42"/>
    <p:sldId id="346" r:id="rId43"/>
    <p:sldId id="357" r:id="rId44"/>
    <p:sldId id="344" r:id="rId45"/>
    <p:sldId id="345" r:id="rId46"/>
    <p:sldId id="363" r:id="rId47"/>
    <p:sldId id="364" r:id="rId48"/>
    <p:sldId id="336" r:id="rId49"/>
    <p:sldId id="337" r:id="rId50"/>
    <p:sldId id="373" r:id="rId51"/>
    <p:sldId id="342" r:id="rId52"/>
    <p:sldId id="365" r:id="rId53"/>
    <p:sldId id="368" r:id="rId54"/>
    <p:sldId id="391" r:id="rId55"/>
    <p:sldId id="370" r:id="rId56"/>
    <p:sldId id="392" r:id="rId57"/>
    <p:sldId id="367" r:id="rId58"/>
    <p:sldId id="374" r:id="rId59"/>
    <p:sldId id="372" r:id="rId60"/>
    <p:sldId id="371" r:id="rId61"/>
    <p:sldId id="390" r:id="rId62"/>
    <p:sldId id="369" r:id="rId63"/>
    <p:sldId id="348" r:id="rId64"/>
    <p:sldId id="350" r:id="rId65"/>
    <p:sldId id="349" r:id="rId66"/>
    <p:sldId id="356" r:id="rId67"/>
    <p:sldId id="335" r:id="rId68"/>
    <p:sldId id="315" r:id="rId69"/>
    <p:sldId id="316" r:id="rId70"/>
    <p:sldId id="317" r:id="rId71"/>
    <p:sldId id="318" r:id="rId72"/>
    <p:sldId id="319" r:id="rId73"/>
    <p:sldId id="311" r:id="rId74"/>
    <p:sldId id="312" r:id="rId75"/>
    <p:sldId id="313" r:id="rId76"/>
    <p:sldId id="324" r:id="rId77"/>
    <p:sldId id="332" r:id="rId78"/>
    <p:sldId id="326" r:id="rId79"/>
    <p:sldId id="325" r:id="rId80"/>
    <p:sldId id="327" r:id="rId81"/>
    <p:sldId id="328" r:id="rId82"/>
    <p:sldId id="329" r:id="rId83"/>
    <p:sldId id="330" r:id="rId84"/>
    <p:sldId id="331" r:id="rId85"/>
    <p:sldId id="333" r:id="rId86"/>
    <p:sldId id="334" r:id="rId87"/>
    <p:sldId id="307" r:id="rId88"/>
    <p:sldId id="314" r:id="rId89"/>
    <p:sldId id="308" r:id="rId90"/>
    <p:sldId id="300" r:id="rId91"/>
    <p:sldId id="305" r:id="rId92"/>
    <p:sldId id="301" r:id="rId93"/>
    <p:sldId id="302" r:id="rId94"/>
    <p:sldId id="303" r:id="rId95"/>
    <p:sldId id="304" r:id="rId96"/>
    <p:sldId id="310" r:id="rId97"/>
    <p:sldId id="306" r:id="rId98"/>
    <p:sldId id="309" r:id="rId99"/>
    <p:sldId id="262" r:id="rId100"/>
    <p:sldId id="263" r:id="rId101"/>
    <p:sldId id="280" r:id="rId102"/>
    <p:sldId id="281" r:id="rId103"/>
    <p:sldId id="282" r:id="rId104"/>
    <p:sldId id="297" r:id="rId105"/>
    <p:sldId id="298" r:id="rId106"/>
    <p:sldId id="283" r:id="rId107"/>
    <p:sldId id="284" r:id="rId108"/>
    <p:sldId id="285" r:id="rId109"/>
    <p:sldId id="286" r:id="rId110"/>
    <p:sldId id="287" r:id="rId111"/>
    <p:sldId id="288" r:id="rId112"/>
    <p:sldId id="289" r:id="rId113"/>
    <p:sldId id="290" r:id="rId114"/>
    <p:sldId id="292" r:id="rId115"/>
    <p:sldId id="291" r:id="rId116"/>
    <p:sldId id="260" r:id="rId1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92" d="100"/>
          <a:sy n="92" d="100"/>
        </p:scale>
        <p:origin x="106"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0FA36-6FFB-441A-BFF8-1B15E708CF7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17E83E-CEAA-4217-952E-304AE0B41E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DAD4FA-99D2-4DFB-A9A5-7C24CD693390}"/>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8FE85C24-192E-445D-BA8B-A0D5EA0CF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DB68BD-DDE5-4D6F-8D22-44867DBDC774}"/>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446312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081B0-2394-447D-9C26-E26211C7EF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34A4DC-66B3-4B8A-8E96-BD3DBAEC1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72C40E-983B-4139-B42C-4193F6005144}"/>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C192B101-B1CA-4591-829A-232762B58E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A198F-EDFF-48C4-B494-A8D49A2E9727}"/>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49319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CD9841-5FB6-47F9-B86F-74196F1845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03D17D2-C0F3-44C7-B7C2-9FFFD7B70D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C214B6-4A8C-4DFC-8197-0527D0F4DCAF}"/>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2BC042A7-C537-4B2B-8A5C-6527F16AF5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5D60C-02D8-4626-9570-948F6BD58CD6}"/>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932562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7E662-5177-474D-A960-3935BF2613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C5D56E-59F3-469E-9FC4-49478EA8BB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32AC82-BDDB-4D06-93EC-9F6AAD415CED}"/>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42B2A871-F2B9-4C51-9E91-2F60DF93C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F53816-94E6-4CC5-B52E-C462A4E9EF7D}"/>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2730675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F413-E928-4E3E-B2FF-DD9FE4F474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4FD910-EA0D-46B1-A720-15D2FF31CA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5DFA45-C296-4998-B369-AF6FBBC9E0EA}"/>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5C14FCDB-1A8A-47BA-855D-AB03464CC9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65C1B4-640E-4839-8163-0469A22FA029}"/>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60345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91DE3-DA79-42BF-BBCF-2D58292DFB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2A3E76-348F-4B71-AAEF-C5BDED3DE2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8B4243-E35B-4E80-8010-4D339C8BF5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463843-21D5-4940-9D54-1AA37C30DBD7}"/>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6" name="Footer Placeholder 5">
            <a:extLst>
              <a:ext uri="{FF2B5EF4-FFF2-40B4-BE49-F238E27FC236}">
                <a16:creationId xmlns:a16="http://schemas.microsoft.com/office/drawing/2014/main" id="{35D975F7-B3FB-4F4D-82F7-02455AAF7C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9B14D4-180F-4C83-923E-DE780C0AF986}"/>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2622052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1A3BD-1340-406B-B63A-30B629918D7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8D0C95-B447-4416-A8F0-A84B802588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404575-C2D4-4BD0-BFD6-72A7EBE14A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782DB4-0ED1-46AE-937F-17E7B9622A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4B58C4-3D11-46F1-8DAB-657DEAC298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BD2CD7-6851-41FC-8B30-C45E7ED06114}"/>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8" name="Footer Placeholder 7">
            <a:extLst>
              <a:ext uri="{FF2B5EF4-FFF2-40B4-BE49-F238E27FC236}">
                <a16:creationId xmlns:a16="http://schemas.microsoft.com/office/drawing/2014/main" id="{D4576B43-345D-425A-9412-16DA4C2E3E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E0C6CB-9DC8-4092-B587-31ED3169D67A}"/>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24970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E5D37-E878-49BA-A31E-0596F0984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742BAF-3991-4CD6-BBF5-2D999067FFA1}"/>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4" name="Footer Placeholder 3">
            <a:extLst>
              <a:ext uri="{FF2B5EF4-FFF2-40B4-BE49-F238E27FC236}">
                <a16:creationId xmlns:a16="http://schemas.microsoft.com/office/drawing/2014/main" id="{7EE4F43E-AB0D-4F83-8B7D-F039FB6295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0822DA-D720-4054-B7CF-A4C461AE7CF7}"/>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3622330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C29C62-A862-402B-BA37-23B3E72F945D}"/>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3" name="Footer Placeholder 2">
            <a:extLst>
              <a:ext uri="{FF2B5EF4-FFF2-40B4-BE49-F238E27FC236}">
                <a16:creationId xmlns:a16="http://schemas.microsoft.com/office/drawing/2014/main" id="{47C6AA48-2CBA-466F-8E39-B2C3564710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6FFFB6-06CC-4AD3-846F-810D6236171B}"/>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4035455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9DCAF-9B19-44A8-8969-CD36A00531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C2358E-1C6D-4C1D-AD8E-F4CC9280A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DC85DA-9622-4B8D-BF3A-ABDBB7C9AE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5D860-49A1-45D2-859A-B95BAD79C117}"/>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6" name="Footer Placeholder 5">
            <a:extLst>
              <a:ext uri="{FF2B5EF4-FFF2-40B4-BE49-F238E27FC236}">
                <a16:creationId xmlns:a16="http://schemas.microsoft.com/office/drawing/2014/main" id="{80273708-A3C6-4793-9FBB-2AF2E70BE4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9FBDC7-6FD6-47A1-9EFC-B1786C869FA0}"/>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3296863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88C8-E668-4A0E-B7B7-FF7FDAAB8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3914A6-43DD-4A00-9233-A45E59B7D7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68F201-8EC0-43E7-8FE9-5BF32C5C1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B18A60-42AE-4CE5-A822-2A3ABD425E36}"/>
              </a:ext>
            </a:extLst>
          </p:cNvPr>
          <p:cNvSpPr>
            <a:spLocks noGrp="1"/>
          </p:cNvSpPr>
          <p:nvPr>
            <p:ph type="dt" sz="half" idx="10"/>
          </p:nvPr>
        </p:nvSpPr>
        <p:spPr/>
        <p:txBody>
          <a:bodyPr/>
          <a:lstStyle/>
          <a:p>
            <a:fld id="{974354CA-7DB5-43B3-AC3B-37BD27B6573F}" type="datetimeFigureOut">
              <a:rPr lang="en-US" smtClean="0"/>
              <a:t>5/4/2022</a:t>
            </a:fld>
            <a:endParaRPr lang="en-US"/>
          </a:p>
        </p:txBody>
      </p:sp>
      <p:sp>
        <p:nvSpPr>
          <p:cNvPr id="6" name="Footer Placeholder 5">
            <a:extLst>
              <a:ext uri="{FF2B5EF4-FFF2-40B4-BE49-F238E27FC236}">
                <a16:creationId xmlns:a16="http://schemas.microsoft.com/office/drawing/2014/main" id="{9A6C57B6-724B-4D72-B819-DEB81BE46E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249D35-4F95-4DAB-8BC9-CBC7F05445C5}"/>
              </a:ext>
            </a:extLst>
          </p:cNvPr>
          <p:cNvSpPr>
            <a:spLocks noGrp="1"/>
          </p:cNvSpPr>
          <p:nvPr>
            <p:ph type="sldNum" sz="quarter" idx="12"/>
          </p:nvPr>
        </p:nvSpPr>
        <p:spPr/>
        <p:txBody>
          <a:bodyPr/>
          <a:lstStyle/>
          <a:p>
            <a:fld id="{6F4DE500-6CE0-40C8-8510-E626BF06C9A1}" type="slidenum">
              <a:rPr lang="en-US" smtClean="0"/>
              <a:t>‹#›</a:t>
            </a:fld>
            <a:endParaRPr lang="en-US"/>
          </a:p>
        </p:txBody>
      </p:sp>
    </p:spTree>
    <p:extLst>
      <p:ext uri="{BB962C8B-B14F-4D97-AF65-F5344CB8AC3E}">
        <p14:creationId xmlns:p14="http://schemas.microsoft.com/office/powerpoint/2010/main" val="17971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5675-B64A-468C-A0EB-79F7DFDF74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C8356-5383-46DB-9A6F-DBF70E660F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D3B0E3-61E9-4D21-885E-E5CAEBF273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354CA-7DB5-43B3-AC3B-37BD27B6573F}" type="datetimeFigureOut">
              <a:rPr lang="en-US" smtClean="0"/>
              <a:t>5/4/2022</a:t>
            </a:fld>
            <a:endParaRPr lang="en-US"/>
          </a:p>
        </p:txBody>
      </p:sp>
      <p:sp>
        <p:nvSpPr>
          <p:cNvPr id="5" name="Footer Placeholder 4">
            <a:extLst>
              <a:ext uri="{FF2B5EF4-FFF2-40B4-BE49-F238E27FC236}">
                <a16:creationId xmlns:a16="http://schemas.microsoft.com/office/drawing/2014/main" id="{539A73B5-831D-41E5-8F2B-3986C4F261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C21F8F-49C9-4497-A4B5-BD707D6233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DE500-6CE0-40C8-8510-E626BF06C9A1}" type="slidenum">
              <a:rPr lang="en-US" smtClean="0"/>
              <a:t>‹#›</a:t>
            </a:fld>
            <a:endParaRPr lang="en-US"/>
          </a:p>
        </p:txBody>
      </p:sp>
    </p:spTree>
    <p:extLst>
      <p:ext uri="{BB962C8B-B14F-4D97-AF65-F5344CB8AC3E}">
        <p14:creationId xmlns:p14="http://schemas.microsoft.com/office/powerpoint/2010/main" val="2894824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3679D-0188-413B-B553-38D14D7D5B4C}"/>
              </a:ext>
            </a:extLst>
          </p:cNvPr>
          <p:cNvSpPr>
            <a:spLocks noGrp="1"/>
          </p:cNvSpPr>
          <p:nvPr>
            <p:ph type="ctrTitle"/>
          </p:nvPr>
        </p:nvSpPr>
        <p:spPr/>
        <p:txBody>
          <a:bodyPr/>
          <a:lstStyle/>
          <a:p>
            <a:r>
              <a:rPr lang="en-US" dirty="0"/>
              <a:t>English language II </a:t>
            </a:r>
          </a:p>
        </p:txBody>
      </p:sp>
      <p:sp>
        <p:nvSpPr>
          <p:cNvPr id="3" name="Subtitle 2">
            <a:extLst>
              <a:ext uri="{FF2B5EF4-FFF2-40B4-BE49-F238E27FC236}">
                <a16:creationId xmlns:a16="http://schemas.microsoft.com/office/drawing/2014/main" id="{BECA21AB-5AED-46AB-B658-B799D088F761}"/>
              </a:ext>
            </a:extLst>
          </p:cNvPr>
          <p:cNvSpPr>
            <a:spLocks noGrp="1"/>
          </p:cNvSpPr>
          <p:nvPr>
            <p:ph type="subTitle" idx="1"/>
          </p:nvPr>
        </p:nvSpPr>
        <p:spPr/>
        <p:txBody>
          <a:bodyPr/>
          <a:lstStyle/>
          <a:p>
            <a:r>
              <a:rPr lang="en-US" dirty="0"/>
              <a:t>Week 2: </a:t>
            </a:r>
          </a:p>
        </p:txBody>
      </p:sp>
    </p:spTree>
    <p:extLst>
      <p:ext uri="{BB962C8B-B14F-4D97-AF65-F5344CB8AC3E}">
        <p14:creationId xmlns:p14="http://schemas.microsoft.com/office/powerpoint/2010/main" val="3108479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C1DA-E583-4917-9CBC-80FBDED82A86}"/>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Critical density – universe </a:t>
            </a:r>
          </a:p>
        </p:txBody>
      </p:sp>
      <p:sp>
        <p:nvSpPr>
          <p:cNvPr id="3" name="Content Placeholder 2">
            <a:extLst>
              <a:ext uri="{FF2B5EF4-FFF2-40B4-BE49-F238E27FC236}">
                <a16:creationId xmlns:a16="http://schemas.microsoft.com/office/drawing/2014/main" id="{AEEF2F13-2CCC-4320-A1B1-4325F91ECBD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expansion rate we see today indicates that the critical density of the Universe is about 9×10-27 kg m-3. This density, however, is the total density of both matter and energy.</a:t>
            </a:r>
          </a:p>
        </p:txBody>
      </p:sp>
    </p:spTree>
    <p:extLst>
      <p:ext uri="{BB962C8B-B14F-4D97-AF65-F5344CB8AC3E}">
        <p14:creationId xmlns:p14="http://schemas.microsoft.com/office/powerpoint/2010/main" val="254053417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F227-F08A-41B1-BBDA-FCC349A373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E54C8D-E8C6-4B84-8590-020F2342130A}"/>
              </a:ext>
            </a:extLst>
          </p:cNvPr>
          <p:cNvSpPr>
            <a:spLocks noGrp="1"/>
          </p:cNvSpPr>
          <p:nvPr>
            <p:ph idx="1"/>
          </p:nvPr>
        </p:nvSpPr>
        <p:spPr/>
        <p:txBody>
          <a:bodyPr/>
          <a:lstStyle/>
          <a:p>
            <a:r>
              <a:rPr lang="en-US" dirty="0"/>
              <a:t> The basic example of an ordered field is the field of real numbers, and every Dedekind-complete ordered field is isomorphic to the reals.</a:t>
            </a:r>
          </a:p>
        </p:txBody>
      </p:sp>
    </p:spTree>
    <p:extLst>
      <p:ext uri="{BB962C8B-B14F-4D97-AF65-F5344CB8AC3E}">
        <p14:creationId xmlns:p14="http://schemas.microsoft.com/office/powerpoint/2010/main" val="326943008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9DD7-093E-4343-A71F-65831BB0FFEE}"/>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How to write an introduction </a:t>
            </a:r>
          </a:p>
        </p:txBody>
      </p:sp>
      <p:sp>
        <p:nvSpPr>
          <p:cNvPr id="3" name="Content Placeholder 2">
            <a:extLst>
              <a:ext uri="{FF2B5EF4-FFF2-40B4-BE49-F238E27FC236}">
                <a16:creationId xmlns:a16="http://schemas.microsoft.com/office/drawing/2014/main" id="{4E3BC209-A829-439B-AEB8-5486423FB7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revisiting the academic essay format</a:t>
            </a:r>
          </a:p>
          <a:p>
            <a:r>
              <a:rPr lang="en-US" sz="2000" dirty="0">
                <a:latin typeface="Times New Roman" panose="02020603050405020304" pitchFamily="18" charset="0"/>
                <a:cs typeface="Times New Roman" panose="02020603050405020304" pitchFamily="18" charset="0"/>
              </a:rPr>
              <a:t>● the introduction</a:t>
            </a:r>
          </a:p>
          <a:p>
            <a:r>
              <a:rPr lang="en-US" sz="2000" dirty="0">
                <a:latin typeface="Times New Roman" panose="02020603050405020304" pitchFamily="18" charset="0"/>
                <a:cs typeface="Times New Roman" panose="02020603050405020304" pitchFamily="18" charset="0"/>
              </a:rPr>
              <a:t>● body paragraphs</a:t>
            </a:r>
          </a:p>
          <a:p>
            <a:r>
              <a:rPr lang="en-US" sz="2000" dirty="0">
                <a:latin typeface="Times New Roman" panose="02020603050405020304" pitchFamily="18" charset="0"/>
                <a:cs typeface="Times New Roman" panose="02020603050405020304" pitchFamily="18" charset="0"/>
              </a:rPr>
              <a:t>● the conclusion</a:t>
            </a:r>
          </a:p>
        </p:txBody>
      </p:sp>
    </p:spTree>
    <p:extLst>
      <p:ext uri="{BB962C8B-B14F-4D97-AF65-F5344CB8AC3E}">
        <p14:creationId xmlns:p14="http://schemas.microsoft.com/office/powerpoint/2010/main" val="384661640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97992-386C-46FA-8612-CD1B0A700ABE}"/>
              </a:ext>
            </a:extLst>
          </p:cNvPr>
          <p:cNvSpPr>
            <a:spLocks noGrp="1"/>
          </p:cNvSpPr>
          <p:nvPr>
            <p:ph type="title"/>
          </p:nvPr>
        </p:nvSpPr>
        <p:spPr/>
        <p:txBody>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The Introduction</a:t>
            </a:r>
            <a:br>
              <a:rPr lang="en-US" sz="22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415C9FB0-B76F-4BB2-8043-CC466FEB0F5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Because a paper can be written about virtually anything, the introduction to a paper usually orients the reader to the general topic of discussion or its context. </a:t>
            </a:r>
          </a:p>
          <a:p>
            <a:r>
              <a:rPr lang="en-US" sz="2000" dirty="0">
                <a:latin typeface="Times New Roman" panose="02020603050405020304" pitchFamily="18" charset="0"/>
                <a:cs typeface="Times New Roman" panose="02020603050405020304" pitchFamily="18" charset="0"/>
              </a:rPr>
              <a:t>Think of the introduction as beginning the process that the </a:t>
            </a:r>
            <a:r>
              <a:rPr lang="en-US" sz="2000" u="sng" dirty="0">
                <a:latin typeface="Times New Roman" panose="02020603050405020304" pitchFamily="18" charset="0"/>
                <a:cs typeface="Times New Roman" panose="02020603050405020304" pitchFamily="18" charset="0"/>
              </a:rPr>
              <a:t>thesis statement completes. </a:t>
            </a:r>
          </a:p>
          <a:p>
            <a:r>
              <a:rPr lang="en-US" sz="2000" dirty="0">
                <a:latin typeface="Times New Roman" panose="02020603050405020304" pitchFamily="18" charset="0"/>
                <a:cs typeface="Times New Roman" panose="02020603050405020304" pitchFamily="18" charset="0"/>
              </a:rPr>
              <a:t>It sets the stage for the paper by introducing the reader to the general subject and lays the groundwork for the claim. I</a:t>
            </a:r>
          </a:p>
          <a:p>
            <a:r>
              <a:rPr lang="en-US" sz="2000" dirty="0">
                <a:latin typeface="Times New Roman" panose="02020603050405020304" pitchFamily="18" charset="0"/>
                <a:cs typeface="Times New Roman" panose="02020603050405020304" pitchFamily="18" charset="0"/>
              </a:rPr>
              <a:t>t does this through three discrete parts: </a:t>
            </a:r>
            <a:r>
              <a:rPr lang="en-US" sz="2000" b="1" dirty="0">
                <a:latin typeface="Times New Roman" panose="02020603050405020304" pitchFamily="18" charset="0"/>
                <a:cs typeface="Times New Roman" panose="02020603050405020304" pitchFamily="18" charset="0"/>
              </a:rPr>
              <a:t>an opening that “hooks</a:t>
            </a:r>
            <a:r>
              <a:rPr lang="en-US" sz="2000" dirty="0">
                <a:latin typeface="Times New Roman" panose="02020603050405020304" pitchFamily="18" charset="0"/>
                <a:cs typeface="Times New Roman" panose="02020603050405020304" pitchFamily="18" charset="0"/>
              </a:rPr>
              <a:t>” them reader and entices the audience to read the essay</a:t>
            </a:r>
            <a:r>
              <a:rPr lang="en-US" sz="2000" b="1" dirty="0">
                <a:latin typeface="Times New Roman" panose="02020603050405020304" pitchFamily="18" charset="0"/>
                <a:cs typeface="Times New Roman" panose="02020603050405020304" pitchFamily="18" charset="0"/>
              </a:rPr>
              <a:t>; a midsection </a:t>
            </a:r>
            <a:r>
              <a:rPr lang="en-US" sz="2000" dirty="0">
                <a:latin typeface="Times New Roman" panose="02020603050405020304" pitchFamily="18" charset="0"/>
                <a:cs typeface="Times New Roman" panose="02020603050405020304" pitchFamily="18" charset="0"/>
              </a:rPr>
              <a:t>that orients the reader to the subject of the paper; and a </a:t>
            </a:r>
          </a:p>
          <a:p>
            <a:r>
              <a:rPr lang="en-US" sz="2000" b="1" dirty="0">
                <a:latin typeface="Times New Roman" panose="02020603050405020304" pitchFamily="18" charset="0"/>
                <a:cs typeface="Times New Roman" panose="02020603050405020304" pitchFamily="18" charset="0"/>
              </a:rPr>
              <a:t>focal point </a:t>
            </a:r>
            <a:r>
              <a:rPr lang="en-US" sz="2000" dirty="0">
                <a:latin typeface="Times New Roman" panose="02020603050405020304" pitchFamily="18" charset="0"/>
                <a:cs typeface="Times New Roman" panose="02020603050405020304" pitchFamily="18" charset="0"/>
              </a:rPr>
              <a:t>that presents the thesis statement on which the rest of the essay will be built. Customarily, </a:t>
            </a:r>
            <a:r>
              <a:rPr lang="en-US" sz="2000" u="sng" dirty="0">
                <a:latin typeface="Times New Roman" panose="02020603050405020304" pitchFamily="18" charset="0"/>
                <a:cs typeface="Times New Roman" panose="02020603050405020304" pitchFamily="18" charset="0"/>
              </a:rPr>
              <a:t>t</a:t>
            </a:r>
            <a:r>
              <a:rPr lang="en-US" sz="2000" dirty="0">
                <a:latin typeface="Times New Roman" panose="02020603050405020304" pitchFamily="18" charset="0"/>
                <a:cs typeface="Times New Roman" panose="02020603050405020304" pitchFamily="18" charset="0"/>
              </a:rPr>
              <a:t>he last sentence of the introduction is the thesis statement.</a:t>
            </a:r>
          </a:p>
        </p:txBody>
      </p:sp>
    </p:spTree>
    <p:extLst>
      <p:ext uri="{BB962C8B-B14F-4D97-AF65-F5344CB8AC3E}">
        <p14:creationId xmlns:p14="http://schemas.microsoft.com/office/powerpoint/2010/main" val="4556081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4C3D8-4AF5-4E85-A885-F1DE31C13B32}"/>
              </a:ext>
            </a:extLst>
          </p:cNvPr>
          <p:cNvSpPr>
            <a:spLocks noGrp="1"/>
          </p:cNvSpPr>
          <p:nvPr>
            <p:ph type="title"/>
          </p:nvPr>
        </p:nvSpPr>
        <p:spPr/>
        <p:txBody>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Ten Ways to Begin an Introduction</a:t>
            </a:r>
            <a:br>
              <a:rPr lang="en-US" sz="22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2A07023D-66EC-4D84-AB67-F414634B13B1}"/>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 draft the rest of the essay and use the conclusion you drafted as your introduction;</a:t>
            </a:r>
          </a:p>
          <a:p>
            <a:r>
              <a:rPr lang="en-US" sz="2000" dirty="0">
                <a:latin typeface="Times New Roman" panose="02020603050405020304" pitchFamily="18" charset="0"/>
                <a:cs typeface="Times New Roman" panose="02020603050405020304" pitchFamily="18" charset="0"/>
              </a:rPr>
              <a:t>then write a new conclusion</a:t>
            </a:r>
          </a:p>
          <a:p>
            <a:r>
              <a:rPr lang="en-US" sz="2000" dirty="0">
                <a:latin typeface="Times New Roman" panose="02020603050405020304" pitchFamily="18" charset="0"/>
                <a:cs typeface="Times New Roman" panose="02020603050405020304" pitchFamily="18" charset="0"/>
              </a:rPr>
              <a:t>use an </a:t>
            </a:r>
            <a:r>
              <a:rPr lang="en-US" sz="2000" u="sng" dirty="0">
                <a:latin typeface="Times New Roman" panose="02020603050405020304" pitchFamily="18" charset="0"/>
                <a:cs typeface="Times New Roman" panose="02020603050405020304" pitchFamily="18" charset="0"/>
              </a:rPr>
              <a:t>adage, proverb, or piece of advice in a </a:t>
            </a:r>
            <a:r>
              <a:rPr lang="en-US" sz="2000" b="1" dirty="0">
                <a:latin typeface="Times New Roman" panose="02020603050405020304" pitchFamily="18" charset="0"/>
                <a:cs typeface="Times New Roman" panose="02020603050405020304" pitchFamily="18" charset="0"/>
              </a:rPr>
              <a:t>unique way</a:t>
            </a:r>
          </a:p>
          <a:p>
            <a:r>
              <a:rPr lang="en-US" sz="2000" dirty="0">
                <a:latin typeface="Times New Roman" panose="02020603050405020304" pitchFamily="18" charset="0"/>
                <a:cs typeface="Times New Roman" panose="02020603050405020304" pitchFamily="18" charset="0"/>
              </a:rPr>
              <a:t> give an interesting quote</a:t>
            </a:r>
          </a:p>
          <a:p>
            <a:r>
              <a:rPr lang="en-US" sz="2000" dirty="0">
                <a:latin typeface="Times New Roman" panose="02020603050405020304" pitchFamily="18" charset="0"/>
                <a:cs typeface="Times New Roman" panose="02020603050405020304" pitchFamily="18" charset="0"/>
              </a:rPr>
              <a:t>narrate an anecdote</a:t>
            </a:r>
          </a:p>
          <a:p>
            <a:r>
              <a:rPr lang="en-US" sz="2000" dirty="0">
                <a:latin typeface="Times New Roman" panose="02020603050405020304" pitchFamily="18" charset="0"/>
                <a:cs typeface="Times New Roman" panose="02020603050405020304" pitchFamily="18" charset="0"/>
              </a:rPr>
              <a:t>state an interesting fact or unexpected detail or point</a:t>
            </a:r>
          </a:p>
          <a:p>
            <a:r>
              <a:rPr lang="en-US" sz="2000" dirty="0">
                <a:latin typeface="Times New Roman" panose="02020603050405020304" pitchFamily="18" charset="0"/>
                <a:cs typeface="Times New Roman" panose="02020603050405020304" pitchFamily="18" charset="0"/>
              </a:rPr>
              <a:t>use a provocative statement</a:t>
            </a:r>
          </a:p>
          <a:p>
            <a:r>
              <a:rPr lang="en-US" sz="2000" b="1" dirty="0" err="1">
                <a:latin typeface="Times New Roman" panose="02020603050405020304" pitchFamily="18" charset="0"/>
                <a:cs typeface="Times New Roman" panose="02020603050405020304" pitchFamily="18" charset="0"/>
              </a:rPr>
              <a:t>defi</a:t>
            </a:r>
            <a:r>
              <a:rPr lang="en-US" sz="2000" b="1" dirty="0">
                <a:latin typeface="Times New Roman" panose="02020603050405020304" pitchFamily="18" charset="0"/>
                <a:cs typeface="Times New Roman" panose="02020603050405020304" pitchFamily="18" charset="0"/>
              </a:rPr>
              <a:t> ne an important term</a:t>
            </a:r>
          </a:p>
          <a:p>
            <a:r>
              <a:rPr lang="en-US" sz="2000" dirty="0">
                <a:latin typeface="Times New Roman" panose="02020603050405020304" pitchFamily="18" charset="0"/>
                <a:cs typeface="Times New Roman" panose="02020603050405020304" pitchFamily="18" charset="0"/>
              </a:rPr>
              <a:t>pose an interesting question</a:t>
            </a:r>
          </a:p>
          <a:p>
            <a:r>
              <a:rPr lang="en-US" sz="2000" dirty="0">
                <a:latin typeface="Times New Roman" panose="02020603050405020304" pitchFamily="18" charset="0"/>
                <a:cs typeface="Times New Roman" panose="02020603050405020304" pitchFamily="18" charset="0"/>
              </a:rPr>
              <a:t>describe an unexpected point of view</a:t>
            </a:r>
          </a:p>
          <a:p>
            <a:r>
              <a:rPr lang="en-US" sz="2000" dirty="0">
                <a:latin typeface="Times New Roman" panose="02020603050405020304" pitchFamily="18" charset="0"/>
                <a:cs typeface="Times New Roman" panose="02020603050405020304" pitchFamily="18" charset="0"/>
              </a:rPr>
              <a:t> show that an unforeseen problem exists</a:t>
            </a:r>
          </a:p>
        </p:txBody>
      </p:sp>
    </p:spTree>
    <p:extLst>
      <p:ext uri="{BB962C8B-B14F-4D97-AF65-F5344CB8AC3E}">
        <p14:creationId xmlns:p14="http://schemas.microsoft.com/office/powerpoint/2010/main" val="230239759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5E4D-1CEE-4F60-8842-3CA8AC81A6F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introduction example </a:t>
            </a:r>
          </a:p>
        </p:txBody>
      </p:sp>
      <p:sp>
        <p:nvSpPr>
          <p:cNvPr id="3" name="Content Placeholder 2">
            <a:extLst>
              <a:ext uri="{FF2B5EF4-FFF2-40B4-BE49-F238E27FC236}">
                <a16:creationId xmlns:a16="http://schemas.microsoft.com/office/drawing/2014/main" id="{CB16615C-4B47-4B73-BEF7-8AA859BFBA3D}"/>
              </a:ext>
            </a:extLst>
          </p:cNvPr>
          <p:cNvSpPr>
            <a:spLocks noGrp="1"/>
          </p:cNvSpPr>
          <p:nvPr>
            <p:ph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GIVE AN INTERESTING QUOTE</a:t>
            </a:r>
          </a:p>
          <a:p>
            <a:r>
              <a:rPr lang="en-US" dirty="0">
                <a:latin typeface="Times New Roman" panose="02020603050405020304" pitchFamily="18" charset="0"/>
                <a:cs typeface="Times New Roman" panose="02020603050405020304" pitchFamily="18" charset="0"/>
              </a:rPr>
              <a:t>At a recent biotechnology conference, one expert said, “I am convinced that human</a:t>
            </a:r>
          </a:p>
          <a:p>
            <a:pPr marL="0" indent="0">
              <a:buNone/>
            </a:pPr>
            <a:r>
              <a:rPr lang="en-US" dirty="0">
                <a:latin typeface="Times New Roman" panose="02020603050405020304" pitchFamily="18" charset="0"/>
                <a:cs typeface="Times New Roman" panose="02020603050405020304" pitchFamily="18" charset="0"/>
              </a:rPr>
              <a:t>cloning is going to play a critical role in the future of our species. We cannot afford to</a:t>
            </a:r>
          </a:p>
          <a:p>
            <a:pPr marL="0" indent="0">
              <a:buNone/>
            </a:pPr>
            <a:r>
              <a:rPr lang="en-US" dirty="0">
                <a:latin typeface="Times New Roman" panose="02020603050405020304" pitchFamily="18" charset="0"/>
                <a:cs typeface="Times New Roman" panose="02020603050405020304" pitchFamily="18" charset="0"/>
              </a:rPr>
              <a:t>ignore the potential benefits of this science. It may well mean the ultimate survival of</a:t>
            </a:r>
          </a:p>
          <a:p>
            <a:pPr marL="0" indent="0">
              <a:buNone/>
            </a:pPr>
            <a:r>
              <a:rPr lang="en-US" dirty="0">
                <a:latin typeface="Times New Roman" panose="02020603050405020304" pitchFamily="18" charset="0"/>
                <a:cs typeface="Times New Roman" panose="02020603050405020304" pitchFamily="18" charset="0"/>
              </a:rPr>
              <a:t>our species.” </a:t>
            </a:r>
            <a:r>
              <a:rPr lang="en-US" i="1" u="sng" dirty="0">
                <a:latin typeface="Times New Roman" panose="02020603050405020304" pitchFamily="18" charset="0"/>
                <a:cs typeface="Times New Roman" panose="02020603050405020304" pitchFamily="18" charset="0"/>
              </a:rPr>
              <a:t>Many people agree with him. In fact, scientists all over the world are experimenting</a:t>
            </a:r>
          </a:p>
          <a:p>
            <a:pPr marL="0" indent="0">
              <a:buNone/>
            </a:pPr>
            <a:r>
              <a:rPr lang="en-US" i="1" u="sng" dirty="0">
                <a:latin typeface="Times New Roman" panose="02020603050405020304" pitchFamily="18" charset="0"/>
                <a:cs typeface="Times New Roman" panose="02020603050405020304" pitchFamily="18" charset="0"/>
              </a:rPr>
              <a:t>with animals, and even humans, to gain some of the </a:t>
            </a:r>
            <a:r>
              <a:rPr lang="en-US" i="1" u="sng" dirty="0" err="1">
                <a:latin typeface="Times New Roman" panose="02020603050405020304" pitchFamily="18" charset="0"/>
                <a:cs typeface="Times New Roman" panose="02020603050405020304" pitchFamily="18" charset="0"/>
              </a:rPr>
              <a:t>benefi</a:t>
            </a:r>
            <a:r>
              <a:rPr lang="en-US" i="1" u="sng" dirty="0">
                <a:latin typeface="Times New Roman" panose="02020603050405020304" pitchFamily="18" charset="0"/>
                <a:cs typeface="Times New Roman" panose="02020603050405020304" pitchFamily="18" charset="0"/>
              </a:rPr>
              <a:t> </a:t>
            </a:r>
            <a:r>
              <a:rPr lang="en-US" i="1" u="sng" dirty="0" err="1">
                <a:latin typeface="Times New Roman" panose="02020603050405020304" pitchFamily="18" charset="0"/>
                <a:cs typeface="Times New Roman" panose="02020603050405020304" pitchFamily="18" charset="0"/>
              </a:rPr>
              <a:t>ts</a:t>
            </a:r>
            <a:r>
              <a:rPr lang="en-US" i="1" u="sng" dirty="0">
                <a:latin typeface="Times New Roman" panose="02020603050405020304" pitchFamily="18" charset="0"/>
                <a:cs typeface="Times New Roman" panose="02020603050405020304" pitchFamily="18" charset="0"/>
              </a:rPr>
              <a:t> our early stages of</a:t>
            </a:r>
          </a:p>
          <a:p>
            <a:pPr marL="0" indent="0">
              <a:buNone/>
            </a:pPr>
            <a:r>
              <a:rPr lang="en-US" i="1" u="sng" dirty="0">
                <a:latin typeface="Times New Roman" panose="02020603050405020304" pitchFamily="18" charset="0"/>
                <a:cs typeface="Times New Roman" panose="02020603050405020304" pitchFamily="18" charset="0"/>
              </a:rPr>
              <a:t>knowledge allow. Methods of cloning are, however, still very crude, and only a mere 3%</a:t>
            </a:r>
          </a:p>
          <a:p>
            <a:pPr marL="0" indent="0">
              <a:buNone/>
            </a:pPr>
            <a:r>
              <a:rPr lang="en-US" i="1" u="sng" dirty="0">
                <a:latin typeface="Times New Roman" panose="02020603050405020304" pitchFamily="18" charset="0"/>
                <a:cs typeface="Times New Roman" panose="02020603050405020304" pitchFamily="18" charset="0"/>
              </a:rPr>
              <a:t>of the successfully reconstructed embryos reach the birth stage. The fi </a:t>
            </a:r>
            <a:r>
              <a:rPr lang="en-US" i="1" u="sng" dirty="0" err="1">
                <a:latin typeface="Times New Roman" panose="02020603050405020304" pitchFamily="18" charset="0"/>
                <a:cs typeface="Times New Roman" panose="02020603050405020304" pitchFamily="18" charset="0"/>
              </a:rPr>
              <a:t>rst</a:t>
            </a:r>
            <a:r>
              <a:rPr lang="en-US" i="1" u="sng" dirty="0">
                <a:latin typeface="Times New Roman" panose="02020603050405020304" pitchFamily="18" charset="0"/>
                <a:cs typeface="Times New Roman" panose="02020603050405020304" pitchFamily="18" charset="0"/>
              </a:rPr>
              <a:t> attempt made</a:t>
            </a:r>
          </a:p>
          <a:p>
            <a:pPr marL="0" indent="0">
              <a:buNone/>
            </a:pPr>
            <a:r>
              <a:rPr lang="en-US" i="1" u="sng" dirty="0">
                <a:latin typeface="Times New Roman" panose="02020603050405020304" pitchFamily="18" charset="0"/>
                <a:cs typeface="Times New Roman" panose="02020603050405020304" pitchFamily="18" charset="0"/>
              </a:rPr>
              <a:t>to clone an animal, a sheep now named “Dolly,” took 276 cloning attempts. The chances</a:t>
            </a:r>
          </a:p>
          <a:p>
            <a:pPr marL="0" indent="0">
              <a:buNone/>
            </a:pPr>
            <a:r>
              <a:rPr lang="en-US" i="1" u="sng" dirty="0">
                <a:latin typeface="Times New Roman" panose="02020603050405020304" pitchFamily="18" charset="0"/>
                <a:cs typeface="Times New Roman" panose="02020603050405020304" pitchFamily="18" charset="0"/>
              </a:rPr>
              <a:t>of mistakes, with such a low success rate, suggest caution is necessa</a:t>
            </a:r>
            <a:r>
              <a:rPr lang="en-US" dirty="0">
                <a:latin typeface="Times New Roman" panose="02020603050405020304" pitchFamily="18" charset="0"/>
                <a:cs typeface="Times New Roman" panose="02020603050405020304" pitchFamily="18" charset="0"/>
              </a:rPr>
              <a:t>ry. </a:t>
            </a:r>
            <a:r>
              <a:rPr lang="en-US" u="sng" dirty="0">
                <a:latin typeface="Times New Roman" panose="02020603050405020304" pitchFamily="18" charset="0"/>
                <a:cs typeface="Times New Roman" panose="02020603050405020304" pitchFamily="18" charset="0"/>
              </a:rPr>
              <a:t>Hence, in spite </a:t>
            </a:r>
            <a:r>
              <a:rPr lang="en-US" u="sng" dirty="0" err="1">
                <a:latin typeface="Times New Roman" panose="02020603050405020304" pitchFamily="18" charset="0"/>
                <a:cs typeface="Times New Roman" panose="02020603050405020304" pitchFamily="18" charset="0"/>
              </a:rPr>
              <a:t>ofthe</a:t>
            </a:r>
            <a:r>
              <a:rPr lang="en-US" u="sng" dirty="0">
                <a:latin typeface="Times New Roman" panose="02020603050405020304" pitchFamily="18" charset="0"/>
                <a:cs typeface="Times New Roman" panose="02020603050405020304" pitchFamily="18" charset="0"/>
              </a:rPr>
              <a:t> excitement about genetic cloning, it shouldn’t be used right now because our limited</a:t>
            </a:r>
          </a:p>
          <a:p>
            <a:pPr marL="0" indent="0">
              <a:buNone/>
            </a:pPr>
            <a:r>
              <a:rPr lang="en-US" u="sng" dirty="0">
                <a:latin typeface="Times New Roman" panose="02020603050405020304" pitchFamily="18" charset="0"/>
                <a:cs typeface="Times New Roman" panose="02020603050405020304" pitchFamily="18" charset="0"/>
              </a:rPr>
              <a:t>knowledge makes it too dangerous.</a:t>
            </a:r>
          </a:p>
        </p:txBody>
      </p:sp>
    </p:spTree>
    <p:extLst>
      <p:ext uri="{BB962C8B-B14F-4D97-AF65-F5344CB8AC3E}">
        <p14:creationId xmlns:p14="http://schemas.microsoft.com/office/powerpoint/2010/main" val="13561564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87972-1209-40C7-B53A-521752783FD7}"/>
              </a:ext>
            </a:extLst>
          </p:cNvPr>
          <p:cNvSpPr>
            <a:spLocks noGrp="1"/>
          </p:cNvSpPr>
          <p:nvPr>
            <p:ph type="title"/>
          </p:nvPr>
        </p:nvSpPr>
        <p:spPr/>
        <p:txBody>
          <a:bodyPr>
            <a:normAutofit/>
          </a:bodyPr>
          <a:lstStyle/>
          <a:p>
            <a:pPr marL="228600" lvl="0" indent="-228600">
              <a:spcBef>
                <a:spcPts val="1000"/>
              </a:spcBef>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The introduction – example </a:t>
            </a:r>
            <a:r>
              <a:rPr lang="en-US" sz="1800" dirty="0">
                <a:solidFill>
                  <a:prstClr val="black"/>
                </a:solidFill>
                <a:latin typeface="Times New Roman" panose="02020603050405020304" pitchFamily="18" charset="0"/>
                <a:ea typeface="+mn-ea"/>
                <a:cs typeface="Times New Roman" panose="02020603050405020304" pitchFamily="18" charset="0"/>
              </a:rPr>
              <a:t>POSE AN INTERESTING QUESTION</a:t>
            </a:r>
            <a:br>
              <a:rPr lang="en-US" sz="1800" dirty="0">
                <a:solidFill>
                  <a:prstClr val="black"/>
                </a:solidFill>
                <a:latin typeface="Times New Roman" panose="02020603050405020304" pitchFamily="18" charset="0"/>
                <a:ea typeface="+mn-ea"/>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2B42430-8D34-40C6-82ED-73085E05C79E}"/>
              </a:ext>
            </a:extLst>
          </p:cNvPr>
          <p:cNvSpPr>
            <a:spLocks noGrp="1"/>
          </p:cNvSpPr>
          <p:nvPr>
            <p:ph idx="1"/>
          </p:nvPr>
        </p:nvSpPr>
        <p:spPr/>
        <p:txBody>
          <a:bodyPr>
            <a:normAutofit fontScale="55000" lnSpcReduction="20000"/>
          </a:bodyPr>
          <a:lstStyle/>
          <a:p>
            <a:r>
              <a:rPr lang="en-US" sz="3800" dirty="0">
                <a:latin typeface="Times New Roman" panose="02020603050405020304" pitchFamily="18" charset="0"/>
                <a:cs typeface="Times New Roman" panose="02020603050405020304" pitchFamily="18" charset="0"/>
              </a:rPr>
              <a:t>Is it possible to have a world absolutely free of pain and suffering? </a:t>
            </a:r>
            <a:r>
              <a:rPr lang="en-US" sz="3800" u="sng" dirty="0">
                <a:latin typeface="Times New Roman" panose="02020603050405020304" pitchFamily="18" charset="0"/>
                <a:cs typeface="Times New Roman" panose="02020603050405020304" pitchFamily="18" charset="0"/>
              </a:rPr>
              <a:t>Can genetic cloning,</a:t>
            </a:r>
          </a:p>
          <a:p>
            <a:pPr marL="0" indent="0">
              <a:buNone/>
            </a:pPr>
            <a:r>
              <a:rPr lang="en-US" sz="3800" u="sng" dirty="0">
                <a:latin typeface="Times New Roman" panose="02020603050405020304" pitchFamily="18" charset="0"/>
                <a:cs typeface="Times New Roman" panose="02020603050405020304" pitchFamily="18" charset="0"/>
              </a:rPr>
              <a:t>or genetic engineering, give us such a world</a:t>
            </a:r>
            <a:r>
              <a:rPr lang="en-US" sz="3800" b="1" dirty="0">
                <a:latin typeface="Times New Roman" panose="02020603050405020304" pitchFamily="18" charset="0"/>
                <a:cs typeface="Times New Roman" panose="02020603050405020304" pitchFamily="18" charset="0"/>
              </a:rPr>
              <a:t>?</a:t>
            </a:r>
            <a:r>
              <a:rPr lang="en-US" sz="3800" dirty="0">
                <a:latin typeface="Times New Roman" panose="02020603050405020304" pitchFamily="18" charset="0"/>
                <a:cs typeface="Times New Roman" panose="02020603050405020304" pitchFamily="18" charset="0"/>
              </a:rPr>
              <a:t> </a:t>
            </a:r>
            <a:r>
              <a:rPr lang="en-US" sz="3800" b="1" u="sng" dirty="0">
                <a:latin typeface="Times New Roman" panose="02020603050405020304" pitchFamily="18" charset="0"/>
                <a:cs typeface="Times New Roman" panose="02020603050405020304" pitchFamily="18" charset="0"/>
              </a:rPr>
              <a:t>This is a question </a:t>
            </a:r>
            <a:r>
              <a:rPr lang="en-US" sz="3800" b="1" i="1" dirty="0">
                <a:latin typeface="Times New Roman" panose="02020603050405020304" pitchFamily="18" charset="0"/>
                <a:cs typeface="Times New Roman" panose="02020603050405020304" pitchFamily="18" charset="0"/>
              </a:rPr>
              <a:t>many are currently asking,</a:t>
            </a:r>
          </a:p>
          <a:p>
            <a:pPr marL="0" indent="0">
              <a:buNone/>
            </a:pPr>
            <a:r>
              <a:rPr lang="en-US" sz="3800" b="1" i="1" dirty="0">
                <a:latin typeface="Times New Roman" panose="02020603050405020304" pitchFamily="18" charset="0"/>
                <a:cs typeface="Times New Roman" panose="02020603050405020304" pitchFamily="18" charset="0"/>
              </a:rPr>
              <a:t>and, although some disagree, others are excited by the possibilities genetic cloning</a:t>
            </a:r>
          </a:p>
          <a:p>
            <a:pPr marL="0" indent="0">
              <a:buNone/>
            </a:pPr>
            <a:r>
              <a:rPr lang="en-US" sz="3800" b="1" i="1" dirty="0">
                <a:latin typeface="Times New Roman" panose="02020603050405020304" pitchFamily="18" charset="0"/>
                <a:cs typeface="Times New Roman" panose="02020603050405020304" pitchFamily="18" charset="0"/>
              </a:rPr>
              <a:t>seems to bring. </a:t>
            </a:r>
            <a:r>
              <a:rPr lang="en-US" sz="3800" b="1" i="1" u="sng" dirty="0">
                <a:latin typeface="Times New Roman" panose="02020603050405020304" pitchFamily="18" charset="0"/>
                <a:cs typeface="Times New Roman" panose="02020603050405020304" pitchFamily="18" charset="0"/>
              </a:rPr>
              <a:t>Cloning techniques </a:t>
            </a:r>
            <a:r>
              <a:rPr lang="en-US" sz="3800" b="1" i="1" dirty="0">
                <a:latin typeface="Times New Roman" panose="02020603050405020304" pitchFamily="18" charset="0"/>
                <a:cs typeface="Times New Roman" panose="02020603050405020304" pitchFamily="18" charset="0"/>
              </a:rPr>
              <a:t>have been successfully used in a limited number of</a:t>
            </a:r>
          </a:p>
          <a:p>
            <a:pPr marL="0" indent="0">
              <a:buNone/>
            </a:pPr>
            <a:r>
              <a:rPr lang="en-US" sz="3800" b="1" i="1" dirty="0">
                <a:latin typeface="Times New Roman" panose="02020603050405020304" pitchFamily="18" charset="0"/>
                <a:cs typeface="Times New Roman" panose="02020603050405020304" pitchFamily="18" charset="0"/>
              </a:rPr>
              <a:t>contexts, but cloning is still primarily a matter of trial and error, and successful attempts</a:t>
            </a:r>
          </a:p>
          <a:p>
            <a:pPr marL="0" indent="0">
              <a:buNone/>
            </a:pPr>
            <a:r>
              <a:rPr lang="en-US" sz="3800" b="1" i="1" dirty="0">
                <a:latin typeface="Times New Roman" panose="02020603050405020304" pitchFamily="18" charset="0"/>
                <a:cs typeface="Times New Roman" panose="02020603050405020304" pitchFamily="18" charset="0"/>
              </a:rPr>
              <a:t>have been few. Although we are told that cloning will revolutionize life from medicine</a:t>
            </a:r>
          </a:p>
          <a:p>
            <a:pPr marL="0" indent="0">
              <a:buNone/>
            </a:pPr>
            <a:r>
              <a:rPr lang="en-US" sz="3800" b="1" i="1" dirty="0">
                <a:latin typeface="Times New Roman" panose="02020603050405020304" pitchFamily="18" charset="0"/>
                <a:cs typeface="Times New Roman" panose="02020603050405020304" pitchFamily="18" charset="0"/>
              </a:rPr>
              <a:t>to agriculture, our current knowledge is in the very early stages of experimentation. The</a:t>
            </a:r>
          </a:p>
          <a:p>
            <a:pPr marL="0" indent="0">
              <a:buNone/>
            </a:pPr>
            <a:r>
              <a:rPr lang="en-US" sz="3800" b="1" i="1" dirty="0">
                <a:latin typeface="Times New Roman" panose="02020603050405020304" pitchFamily="18" charset="0"/>
                <a:cs typeface="Times New Roman" panose="02020603050405020304" pitchFamily="18" charset="0"/>
              </a:rPr>
              <a:t>promise of cloning is still far on the horizon</a:t>
            </a:r>
            <a:r>
              <a:rPr lang="en-US" sz="3800" dirty="0">
                <a:latin typeface="Times New Roman" panose="02020603050405020304" pitchFamily="18" charset="0"/>
                <a:cs typeface="Times New Roman" panose="02020603050405020304" pitchFamily="18" charset="0"/>
              </a:rPr>
              <a:t>. Although many are excited about pushing</a:t>
            </a:r>
          </a:p>
          <a:p>
            <a:pPr marL="0" indent="0">
              <a:buNone/>
            </a:pPr>
            <a:r>
              <a:rPr lang="en-US" sz="3800" dirty="0">
                <a:latin typeface="Times New Roman" panose="02020603050405020304" pitchFamily="18" charset="0"/>
                <a:cs typeface="Times New Roman" panose="02020603050405020304" pitchFamily="18" charset="0"/>
              </a:rPr>
              <a:t>forward, genetic cloning shouldn’t be used right now because our limited knowledge makes it too dangerous.</a:t>
            </a:r>
          </a:p>
          <a:p>
            <a:pPr marL="0" indent="0">
              <a:buNone/>
            </a:pPr>
            <a:r>
              <a:rPr lang="en-US" sz="38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62700400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4EEE8-805D-49EE-BA15-9F1A9B1D501B}"/>
              </a:ext>
            </a:extLst>
          </p:cNvPr>
          <p:cNvSpPr>
            <a:spLocks noGrp="1"/>
          </p:cNvSpPr>
          <p:nvPr>
            <p:ph type="title"/>
          </p:nvPr>
        </p:nvSpPr>
        <p:spPr/>
        <p:txBody>
          <a:bodyPr>
            <a:normAutofit/>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Things to Avoid in an Introduction</a:t>
            </a:r>
            <a:br>
              <a:rPr lang="en-US" sz="2400" b="1" dirty="0">
                <a:solidFill>
                  <a:prstClr val="black"/>
                </a:solidFill>
                <a:latin typeface="Times New Roman" panose="02020603050405020304" pitchFamily="18" charset="0"/>
                <a:ea typeface="+mn-ea"/>
                <a:cs typeface="Times New Roman" panose="02020603050405020304" pitchFamily="18" charset="0"/>
              </a:rPr>
            </a:b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81867DB-1328-473D-9873-3769D0239F5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opening with a </a:t>
            </a:r>
            <a:r>
              <a:rPr lang="en-US" sz="2000" dirty="0" err="1">
                <a:latin typeface="Times New Roman" panose="02020603050405020304" pitchFamily="18" charset="0"/>
                <a:cs typeface="Times New Roman" panose="02020603050405020304" pitchFamily="18" charset="0"/>
              </a:rPr>
              <a:t>fl</a:t>
            </a:r>
            <a:r>
              <a:rPr lang="en-US" sz="2000" dirty="0">
                <a:latin typeface="Times New Roman" panose="02020603050405020304" pitchFamily="18" charset="0"/>
                <a:cs typeface="Times New Roman" panose="02020603050405020304" pitchFamily="18" charset="0"/>
              </a:rPr>
              <a:t> at explanation of what you intend to cover in the paper: “This essay is</a:t>
            </a:r>
          </a:p>
          <a:p>
            <a:r>
              <a:rPr lang="en-US" sz="2000" dirty="0">
                <a:latin typeface="Times New Roman" panose="02020603050405020304" pitchFamily="18" charset="0"/>
                <a:cs typeface="Times New Roman" panose="02020603050405020304" pitchFamily="18" charset="0"/>
              </a:rPr>
              <a:t>about . . .” or “I am going to inform you . . .” or “In this essay I will argue that . . .” opening with your thesis statement, unless the introduction is very brief (say, for a timed writing). When the thesis statement opens the paper, the temptation is to give more information about the thesis claim, to begin summarizing points or clarifying ideas. If the reader is shown most of the points that will be discussed in the paper in</a:t>
            </a:r>
          </a:p>
          <a:p>
            <a:r>
              <a:rPr lang="en-US" sz="2000" dirty="0">
                <a:latin typeface="Times New Roman" panose="02020603050405020304" pitchFamily="18" charset="0"/>
                <a:cs typeface="Times New Roman" panose="02020603050405020304" pitchFamily="18" charset="0"/>
              </a:rPr>
              <a:t>the fi </a:t>
            </a:r>
            <a:r>
              <a:rPr lang="en-US" sz="2000" dirty="0" err="1">
                <a:latin typeface="Times New Roman" panose="02020603050405020304" pitchFamily="18" charset="0"/>
                <a:cs typeface="Times New Roman" panose="02020603050405020304" pitchFamily="18" charset="0"/>
              </a:rPr>
              <a:t>rst</a:t>
            </a:r>
            <a:r>
              <a:rPr lang="en-US" sz="2000" dirty="0">
                <a:latin typeface="Times New Roman" panose="02020603050405020304" pitchFamily="18" charset="0"/>
                <a:cs typeface="Times New Roman" panose="02020603050405020304" pitchFamily="18" charset="0"/>
              </a:rPr>
              <a:t> paragraph of the paper, what incentive is there to read the paper? It is best to</a:t>
            </a:r>
          </a:p>
          <a:p>
            <a:r>
              <a:rPr lang="en-US" sz="2000" dirty="0">
                <a:latin typeface="Times New Roman" panose="02020603050405020304" pitchFamily="18" charset="0"/>
                <a:cs typeface="Times New Roman" panose="02020603050405020304" pitchFamily="18" charset="0"/>
              </a:rPr>
              <a:t>place the thesis after the context of the paper is established.</a:t>
            </a:r>
          </a:p>
        </p:txBody>
      </p:sp>
    </p:spTree>
    <p:extLst>
      <p:ext uri="{BB962C8B-B14F-4D97-AF65-F5344CB8AC3E}">
        <p14:creationId xmlns:p14="http://schemas.microsoft.com/office/powerpoint/2010/main" val="399177789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555C1-E7A3-48BF-ADAF-7B5EE2A69AA6}"/>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Things to be avoided in the introduction </a:t>
            </a:r>
          </a:p>
        </p:txBody>
      </p:sp>
      <p:sp>
        <p:nvSpPr>
          <p:cNvPr id="3" name="Content Placeholder 2">
            <a:extLst>
              <a:ext uri="{FF2B5EF4-FFF2-40B4-BE49-F238E27FC236}">
                <a16:creationId xmlns:a16="http://schemas.microsoft.com/office/drawing/2014/main" id="{B635CFF6-CF08-43E7-8721-ED68A238C62A}"/>
              </a:ext>
            </a:extLst>
          </p:cNvPr>
          <p:cNvSpPr>
            <a:spLocks noGrp="1"/>
          </p:cNvSpPr>
          <p:nvPr>
            <p:ph idx="1"/>
          </p:nvPr>
        </p:nvSpPr>
        <p:spPr/>
        <p:txBody>
          <a:bodyPr/>
          <a:lstStyle/>
          <a:p>
            <a:pPr marL="0" indent="0">
              <a:buNone/>
            </a:pPr>
            <a:r>
              <a:rPr lang="en-US" sz="2000" dirty="0">
                <a:latin typeface="Times New Roman" panose="02020603050405020304" pitchFamily="18" charset="0"/>
                <a:cs typeface="Times New Roman" panose="02020603050405020304" pitchFamily="18" charset="0"/>
              </a:rPr>
              <a:t> meaningless platitudes: “Violence is undesirable in our society. Therefore . . .” or “Man</a:t>
            </a:r>
          </a:p>
          <a:p>
            <a:r>
              <a:rPr lang="en-US" sz="2000" dirty="0">
                <a:latin typeface="Times New Roman" panose="02020603050405020304" pitchFamily="18" charset="0"/>
                <a:cs typeface="Times New Roman" panose="02020603050405020304" pitchFamily="18" charset="0"/>
              </a:rPr>
              <a:t>has always searched for . . .”</a:t>
            </a:r>
          </a:p>
          <a:p>
            <a:r>
              <a:rPr lang="en-US" sz="2000" dirty="0">
                <a:latin typeface="Times New Roman" panose="02020603050405020304" pitchFamily="18" charset="0"/>
                <a:cs typeface="Times New Roman" panose="02020603050405020304" pitchFamily="18" charset="0"/>
              </a:rPr>
              <a:t>empty statements: “Everyone knows that drinking milk is good for you.”</a:t>
            </a:r>
          </a:p>
          <a:p>
            <a:pPr marL="0" indent="0">
              <a:buNone/>
            </a:pPr>
            <a:r>
              <a:rPr lang="en-US" sz="2000" dirty="0">
                <a:latin typeface="Times New Roman" panose="02020603050405020304" pitchFamily="18" charset="0"/>
                <a:cs typeface="Times New Roman" panose="02020603050405020304" pitchFamily="18" charset="0"/>
              </a:rPr>
              <a:t> broad and sweeping statements: “Since the beginning of time . . .” or “Humans everywhere</a:t>
            </a:r>
          </a:p>
          <a:p>
            <a:r>
              <a:rPr lang="en-US" sz="2000" dirty="0">
                <a:latin typeface="Times New Roman" panose="02020603050405020304" pitchFamily="18" charset="0"/>
                <a:cs typeface="Times New Roman" panose="02020603050405020304" pitchFamily="18" charset="0"/>
              </a:rPr>
              <a:t>seek . . .” or “Of all studies ever done . </a:t>
            </a:r>
            <a:r>
              <a:rPr lang="en-US"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05100494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2200B-4040-46BD-BB40-6F4EE5AF9021}"/>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Body paragraphs </a:t>
            </a:r>
          </a:p>
        </p:txBody>
      </p:sp>
      <p:sp>
        <p:nvSpPr>
          <p:cNvPr id="3" name="Content Placeholder 2">
            <a:extLst>
              <a:ext uri="{FF2B5EF4-FFF2-40B4-BE49-F238E27FC236}">
                <a16:creationId xmlns:a16="http://schemas.microsoft.com/office/drawing/2014/main" id="{046EC280-17A9-452D-928B-DA4B69A95613}"/>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The body paragraphs make up the largest part of the </a:t>
            </a:r>
            <a:r>
              <a:rPr lang="en-US" sz="2000" u="sng" dirty="0">
                <a:latin typeface="Times New Roman" panose="02020603050405020304" pitchFamily="18" charset="0"/>
                <a:cs typeface="Times New Roman" panose="02020603050405020304" pitchFamily="18" charset="0"/>
              </a:rPr>
              <a:t>paper and present the evidence </a:t>
            </a:r>
            <a:r>
              <a:rPr lang="en-US" sz="2000" dirty="0">
                <a:latin typeface="Times New Roman" panose="02020603050405020304" pitchFamily="18" charset="0"/>
                <a:cs typeface="Times New Roman" panose="02020603050405020304" pitchFamily="18" charset="0"/>
              </a:rPr>
              <a:t>and commentary that show the thesis statement to be valid.</a:t>
            </a:r>
          </a:p>
          <a:p>
            <a:r>
              <a:rPr lang="en-US" sz="2000" dirty="0">
                <a:latin typeface="Times New Roman" panose="02020603050405020304" pitchFamily="18" charset="0"/>
                <a:cs typeface="Times New Roman" panose="02020603050405020304" pitchFamily="18" charset="0"/>
              </a:rPr>
              <a:t> Each paragraph has two jobs—to develop one important point in support of the thesis statement and to show how that point furthers the argument of the paper. </a:t>
            </a:r>
          </a:p>
          <a:p>
            <a:r>
              <a:rPr lang="en-US" sz="2000" dirty="0">
                <a:latin typeface="Times New Roman" panose="02020603050405020304" pitchFamily="18" charset="0"/>
                <a:cs typeface="Times New Roman" panose="02020603050405020304" pitchFamily="18" charset="0"/>
              </a:rPr>
              <a:t>Body paragraphs open with a topic sentence and include evidence, a discussion of the evidence, and a clear link between the paragraph’s subject matter and the thesis claim. s</a:t>
            </a:r>
          </a:p>
        </p:txBody>
      </p:sp>
    </p:spTree>
    <p:extLst>
      <p:ext uri="{BB962C8B-B14F-4D97-AF65-F5344CB8AC3E}">
        <p14:creationId xmlns:p14="http://schemas.microsoft.com/office/powerpoint/2010/main" val="42207117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952C8-1793-41AE-B27F-8A98F00D7F92}"/>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Body </a:t>
            </a:r>
            <a:r>
              <a:rPr lang="en-US" sz="2400" b="1" dirty="0" err="1">
                <a:latin typeface="Times New Roman" panose="02020603050405020304" pitchFamily="18" charset="0"/>
                <a:cs typeface="Times New Roman" panose="02020603050405020304" pitchFamily="18" charset="0"/>
              </a:rPr>
              <a:t>paraghraphs</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8169DCC3-17AB-4968-97F3-91046AE0A78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Because the focus of the body </a:t>
            </a:r>
            <a:r>
              <a:rPr lang="en-US" sz="2000" dirty="0" err="1">
                <a:latin typeface="Times New Roman" panose="02020603050405020304" pitchFamily="18" charset="0"/>
                <a:cs typeface="Times New Roman" panose="02020603050405020304" pitchFamily="18" charset="0"/>
              </a:rPr>
              <a:t>nparagraphs</a:t>
            </a:r>
            <a:r>
              <a:rPr lang="en-US" sz="2000" dirty="0">
                <a:latin typeface="Times New Roman" panose="02020603050405020304" pitchFamily="18" charset="0"/>
                <a:cs typeface="Times New Roman" panose="02020603050405020304" pitchFamily="18" charset="0"/>
              </a:rPr>
              <a:t> of the paper are derived from the burdens of proof inherent in the </a:t>
            </a:r>
            <a:r>
              <a:rPr lang="en-US" sz="2000" dirty="0" err="1">
                <a:latin typeface="Times New Roman" panose="02020603050405020304" pitchFamily="18" charset="0"/>
                <a:cs typeface="Times New Roman" panose="02020603050405020304" pitchFamily="18" charset="0"/>
              </a:rPr>
              <a:t>thesism</a:t>
            </a:r>
            <a:r>
              <a:rPr lang="en-US" sz="2000" dirty="0">
                <a:latin typeface="Times New Roman" panose="02020603050405020304" pitchFamily="18" charset="0"/>
                <a:cs typeface="Times New Roman" panose="02020603050405020304" pitchFamily="18" charset="0"/>
              </a:rPr>
              <a:t> statement, there is a dependent relationship established between the body paragraphs and the thesis statement.</a:t>
            </a:r>
          </a:p>
          <a:p>
            <a:r>
              <a:rPr lang="en-US" sz="2000" dirty="0">
                <a:latin typeface="Times New Roman" panose="02020603050405020304" pitchFamily="18" charset="0"/>
                <a:cs typeface="Times New Roman" panose="02020603050405020304" pitchFamily="18" charset="0"/>
              </a:rPr>
              <a:t> As a result, perhaps each paragraph’s most important duty is to explain how the point that is developed in the paragraph forges one of the logical links in the chain of the paper’s argument. </a:t>
            </a:r>
          </a:p>
          <a:p>
            <a:r>
              <a:rPr lang="en-US" sz="2000" dirty="0">
                <a:latin typeface="Times New Roman" panose="02020603050405020304" pitchFamily="18" charset="0"/>
                <a:cs typeface="Times New Roman" panose="02020603050405020304" pitchFamily="18" charset="0"/>
              </a:rPr>
              <a:t>]In the diagram of the academic essay on page 99, body paragraphs are represented by an hourglass shape, where the evidence and its </a:t>
            </a:r>
            <a:r>
              <a:rPr lang="en-US" sz="2000" dirty="0" err="1">
                <a:latin typeface="Times New Roman" panose="02020603050405020304" pitchFamily="18" charset="0"/>
                <a:cs typeface="Times New Roman" panose="02020603050405020304" pitchFamily="18" charset="0"/>
              </a:rPr>
              <a:t>discussi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nnare</a:t>
            </a:r>
            <a:r>
              <a:rPr lang="en-US" sz="2000" dirty="0">
                <a:latin typeface="Times New Roman" panose="02020603050405020304" pitchFamily="18" charset="0"/>
                <a:cs typeface="Times New Roman" panose="02020603050405020304" pitchFamily="18" charset="0"/>
              </a:rPr>
              <a:t> framed by the paragraph’s opening and closing sentences. </a:t>
            </a:r>
          </a:p>
        </p:txBody>
      </p:sp>
    </p:spTree>
    <p:extLst>
      <p:ext uri="{BB962C8B-B14F-4D97-AF65-F5344CB8AC3E}">
        <p14:creationId xmlns:p14="http://schemas.microsoft.com/office/powerpoint/2010/main" val="3905284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40A4C-0AC1-4D64-AB0B-EA4F91F40E2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Archimedes, and Archimedean group </a:t>
            </a:r>
          </a:p>
        </p:txBody>
      </p:sp>
      <p:sp>
        <p:nvSpPr>
          <p:cNvPr id="3" name="Content Placeholder 2">
            <a:extLst>
              <a:ext uri="{FF2B5EF4-FFF2-40B4-BE49-F238E27FC236}">
                <a16:creationId xmlns:a16="http://schemas.microsoft.com/office/drawing/2014/main" id="{C7427B23-03D0-4AFB-94B7-0589B4DCA377}"/>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do not say: Archimedes’ group’ but Archimed</a:t>
            </a:r>
            <a:r>
              <a:rPr lang="en-US" sz="2000" b="1" dirty="0">
                <a:latin typeface="Times New Roman" panose="02020603050405020304" pitchFamily="18" charset="0"/>
                <a:cs typeface="Times New Roman" panose="02020603050405020304" pitchFamily="18" charset="0"/>
              </a:rPr>
              <a:t>ean</a:t>
            </a:r>
            <a:r>
              <a:rPr lang="en-US" sz="2000" dirty="0">
                <a:latin typeface="Times New Roman" panose="02020603050405020304" pitchFamily="18" charset="0"/>
                <a:cs typeface="Times New Roman" panose="02020603050405020304" pitchFamily="18" charset="0"/>
              </a:rPr>
              <a:t> group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we do not o say </a:t>
            </a:r>
            <a:r>
              <a:rPr lang="en-US" sz="2000" u="sng" dirty="0" err="1">
                <a:latin typeface="Times New Roman" panose="02020603050405020304" pitchFamily="18" charset="0"/>
                <a:cs typeface="Times New Roman" panose="02020603050405020304" pitchFamily="18" charset="0"/>
              </a:rPr>
              <a:t>Archimedes’s</a:t>
            </a:r>
            <a:r>
              <a:rPr lang="en-US" sz="2000" u="sng" dirty="0">
                <a:latin typeface="Times New Roman" panose="02020603050405020304" pitchFamily="18" charset="0"/>
                <a:cs typeface="Times New Roman" panose="02020603050405020304" pitchFamily="18" charset="0"/>
              </a:rPr>
              <a:t> property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Archimedes' </a:t>
            </a:r>
            <a:r>
              <a:rPr lang="en-US" sz="2000" dirty="0">
                <a:latin typeface="Times New Roman" panose="02020603050405020304" pitchFamily="18" charset="0"/>
                <a:cs typeface="Times New Roman" panose="02020603050405020304" pitchFamily="18" charset="0"/>
              </a:rPr>
              <a:t>principle states that the upward buoyant force that is exerted on a body immersed in a fluid, whether fully or partially, is equal to the weight of the fluid that the body displaces</a:t>
            </a:r>
          </a:p>
        </p:txBody>
      </p:sp>
    </p:spTree>
    <p:extLst>
      <p:ext uri="{BB962C8B-B14F-4D97-AF65-F5344CB8AC3E}">
        <p14:creationId xmlns:p14="http://schemas.microsoft.com/office/powerpoint/2010/main" val="334107339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F84A1-ADF4-4EAD-AE6B-56D95E18FD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8D6DDDC-F4CD-4852-8AFD-2BAF781DC20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Writing a well-developed paragraph can be easy once you understand the structure that is expected. </a:t>
            </a:r>
          </a:p>
          <a:p>
            <a:r>
              <a:rPr lang="en-US" sz="2000" dirty="0">
                <a:latin typeface="Times New Roman" panose="02020603050405020304" pitchFamily="18" charset="0"/>
                <a:cs typeface="Times New Roman" panose="02020603050405020304" pitchFamily="18" charset="0"/>
              </a:rPr>
              <a:t>Think of each paragraph as a mini-essay: a topic sentence that functions like the paper’s thesis statement followed by supporting evidence for that topic sentence.</a:t>
            </a:r>
          </a:p>
          <a:p>
            <a:r>
              <a:rPr lang="en-US" sz="2000" dirty="0">
                <a:latin typeface="Times New Roman" panose="02020603050405020304" pitchFamily="18" charset="0"/>
                <a:cs typeface="Times New Roman" panose="02020603050405020304" pitchFamily="18" charset="0"/>
              </a:rPr>
              <a:t>Keep in mind that the topic sentence and evidence have to support the paper’s thesis statement. </a:t>
            </a:r>
          </a:p>
          <a:p>
            <a:r>
              <a:rPr lang="en-US" sz="2000" dirty="0">
                <a:latin typeface="Times New Roman" panose="02020603050405020304" pitchFamily="18" charset="0"/>
                <a:cs typeface="Times New Roman" panose="02020603050405020304" pitchFamily="18" charset="0"/>
              </a:rPr>
              <a:t>This is why it is best to construct an outline or writing plan from the thesis statement’s burdens of proof before beginning a draft. The following acronym will help you achieve the hourglass structure of a well-developed body paragraph:</a:t>
            </a:r>
          </a:p>
        </p:txBody>
      </p:sp>
    </p:spTree>
    <p:extLst>
      <p:ext uri="{BB962C8B-B14F-4D97-AF65-F5344CB8AC3E}">
        <p14:creationId xmlns:p14="http://schemas.microsoft.com/office/powerpoint/2010/main" val="229464884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B111-D408-4CC7-903E-4EA57C9A1F3A}"/>
              </a:ext>
            </a:extLst>
          </p:cNvPr>
          <p:cNvSpPr>
            <a:spLocks noGrp="1"/>
          </p:cNvSpPr>
          <p:nvPr>
            <p:ph type="title"/>
          </p:nvPr>
        </p:nvSpPr>
        <p:spPr/>
        <p:txBody>
          <a:bodyPr/>
          <a:lstStyle/>
          <a:p>
            <a:r>
              <a:rPr lang="en-US" dirty="0"/>
              <a:t>TAXE STRUCTURE </a:t>
            </a:r>
          </a:p>
        </p:txBody>
      </p:sp>
      <p:sp>
        <p:nvSpPr>
          <p:cNvPr id="3" name="Content Placeholder 2">
            <a:extLst>
              <a:ext uri="{FF2B5EF4-FFF2-40B4-BE49-F238E27FC236}">
                <a16:creationId xmlns:a16="http://schemas.microsoft.com/office/drawing/2014/main" id="{5009874D-31A3-48C1-A575-B7C339570638}"/>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Topic sentence (a sentence that states the one point the paragraph will make)</a:t>
            </a:r>
          </a:p>
          <a:p>
            <a:r>
              <a:rPr lang="en-US" sz="2000" dirty="0">
                <a:latin typeface="Times New Roman" panose="02020603050405020304" pitchFamily="18" charset="0"/>
                <a:cs typeface="Times New Roman" panose="02020603050405020304" pitchFamily="18" charset="0"/>
              </a:rPr>
              <a:t>Assertion statements (statements that present your ideas)</a:t>
            </a:r>
          </a:p>
          <a:p>
            <a:r>
              <a:rPr lang="en-US" sz="2000" dirty="0" err="1">
                <a:latin typeface="Times New Roman" panose="02020603050405020304" pitchFamily="18" charset="0"/>
                <a:cs typeface="Times New Roman" panose="02020603050405020304" pitchFamily="18" charset="0"/>
              </a:rPr>
              <a:t>eXample</a:t>
            </a:r>
            <a:r>
              <a:rPr lang="en-US" sz="2000" dirty="0">
                <a:latin typeface="Times New Roman" panose="02020603050405020304" pitchFamily="18" charset="0"/>
                <a:cs typeface="Times New Roman" panose="02020603050405020304" pitchFamily="18" charset="0"/>
              </a:rPr>
              <a:t>(s) (</a:t>
            </a:r>
            <a:r>
              <a:rPr lang="en-US" sz="2000" dirty="0" err="1">
                <a:latin typeface="Times New Roman" panose="02020603050405020304" pitchFamily="18" charset="0"/>
                <a:cs typeface="Times New Roman" panose="02020603050405020304" pitchFamily="18" charset="0"/>
              </a:rPr>
              <a:t>specifi</a:t>
            </a:r>
            <a:r>
              <a:rPr lang="en-US" sz="2000" dirty="0">
                <a:latin typeface="Times New Roman" panose="02020603050405020304" pitchFamily="18" charset="0"/>
                <a:cs typeface="Times New Roman" panose="02020603050405020304" pitchFamily="18" charset="0"/>
              </a:rPr>
              <a:t> c passages, factual material, or concrete data)</a:t>
            </a:r>
          </a:p>
          <a:p>
            <a:r>
              <a:rPr lang="en-US" sz="2000" dirty="0">
                <a:latin typeface="Times New Roman" panose="02020603050405020304" pitchFamily="18" charset="0"/>
                <a:cs typeface="Times New Roman" panose="02020603050405020304" pitchFamily="18" charset="0"/>
              </a:rPr>
              <a:t>Explanation (commentary that shows how the examples support your assertions)</a:t>
            </a:r>
          </a:p>
          <a:p>
            <a:r>
              <a:rPr lang="en-US" sz="2000" dirty="0" err="1">
                <a:latin typeface="Times New Roman" panose="02020603050405020304" pitchFamily="18" charset="0"/>
                <a:cs typeface="Times New Roman" panose="02020603050405020304" pitchFamily="18" charset="0"/>
              </a:rPr>
              <a:t>Signifi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cance</a:t>
            </a:r>
            <a:r>
              <a:rPr lang="en-US" sz="2000" dirty="0">
                <a:latin typeface="Times New Roman" panose="02020603050405020304" pitchFamily="18" charset="0"/>
                <a:cs typeface="Times New Roman" panose="02020603050405020304" pitchFamily="18" charset="0"/>
              </a:rPr>
              <a:t> (commentary that shows how the paragraph supports the thesis statement</a:t>
            </a:r>
          </a:p>
          <a:p>
            <a:endParaRPr lang="en-US" dirty="0"/>
          </a:p>
        </p:txBody>
      </p:sp>
    </p:spTree>
    <p:extLst>
      <p:ext uri="{BB962C8B-B14F-4D97-AF65-F5344CB8AC3E}">
        <p14:creationId xmlns:p14="http://schemas.microsoft.com/office/powerpoint/2010/main" val="389316012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B3A3F-720E-43EF-916D-574AC26A8FDC}"/>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TAXE structure </a:t>
            </a:r>
          </a:p>
        </p:txBody>
      </p:sp>
      <p:sp>
        <p:nvSpPr>
          <p:cNvPr id="3" name="Content Placeholder 2">
            <a:extLst>
              <a:ext uri="{FF2B5EF4-FFF2-40B4-BE49-F238E27FC236}">
                <a16:creationId xmlns:a16="http://schemas.microsoft.com/office/drawing/2014/main" id="{660804A0-D2C6-4F96-8EE3-372663D7264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TAXES gives you a formula for building the supporting paragraphs in a thesis-driven essay. </a:t>
            </a:r>
          </a:p>
          <a:p>
            <a:r>
              <a:rPr lang="en-US" sz="2000" dirty="0">
                <a:latin typeface="Times New Roman" panose="02020603050405020304" pitchFamily="18" charset="0"/>
                <a:cs typeface="Times New Roman" panose="02020603050405020304" pitchFamily="18" charset="0"/>
              </a:rPr>
              <a:t>When beginning a paragraph, spend time writing a clear topic sentence that overarches the paragraph or section as a whole.</a:t>
            </a:r>
          </a:p>
          <a:p>
            <a:r>
              <a:rPr lang="en-US" sz="2000" dirty="0">
                <a:latin typeface="Times New Roman" panose="02020603050405020304" pitchFamily="18" charset="0"/>
                <a:cs typeface="Times New Roman" panose="02020603050405020304" pitchFamily="18" charset="0"/>
              </a:rPr>
              <a:t> It should state the one point the paragraph or section will make, a point that helps build the chain of reasoning in support of your thesis statement. Your thesis statement’s burdens of proof can often be rephrased to become topic sentences.</a:t>
            </a:r>
          </a:p>
          <a:p>
            <a:r>
              <a:rPr lang="en-US" sz="2000" dirty="0">
                <a:latin typeface="Times New Roman" panose="02020603050405020304" pitchFamily="18" charset="0"/>
                <a:cs typeface="Times New Roman" panose="02020603050405020304" pitchFamily="18" charset="0"/>
              </a:rPr>
              <a:t>Follow a topic sentence with strong assertion statements that express your ideas about the overarching topic sentence. </a:t>
            </a:r>
          </a:p>
        </p:txBody>
      </p:sp>
    </p:spTree>
    <p:extLst>
      <p:ext uri="{BB962C8B-B14F-4D97-AF65-F5344CB8AC3E}">
        <p14:creationId xmlns:p14="http://schemas.microsoft.com/office/powerpoint/2010/main" val="427064798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D68C2-8848-493F-B0E6-4D056181CA25}"/>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Assertion statement </a:t>
            </a:r>
          </a:p>
        </p:txBody>
      </p:sp>
      <p:sp>
        <p:nvSpPr>
          <p:cNvPr id="3" name="Content Placeholder 2">
            <a:extLst>
              <a:ext uri="{FF2B5EF4-FFF2-40B4-BE49-F238E27FC236}">
                <a16:creationId xmlns:a16="http://schemas.microsoft.com/office/drawing/2014/main" id="{594D243D-3BB3-4EC7-A055-FAB3B60D80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Follow a topic sentence with strong </a:t>
            </a:r>
            <a:r>
              <a:rPr lang="en-US" sz="2000" b="1" dirty="0">
                <a:latin typeface="Times New Roman" panose="02020603050405020304" pitchFamily="18" charset="0"/>
                <a:cs typeface="Times New Roman" panose="02020603050405020304" pitchFamily="18" charset="0"/>
              </a:rPr>
              <a:t>assertion statements </a:t>
            </a:r>
            <a:r>
              <a:rPr lang="en-US" sz="2000" dirty="0">
                <a:latin typeface="Times New Roman" panose="02020603050405020304" pitchFamily="18" charset="0"/>
                <a:cs typeface="Times New Roman" panose="02020603050405020304" pitchFamily="18" charset="0"/>
              </a:rPr>
              <a:t>that express your ideas about the overarching topic sentence. Sometimes your topic sentence can serve double duty as an assertion sentence, especially in shorter essays where it pays to be economical. Remember, however, that just because you assert that something is so doesn’t mean your readers will be convinced. Mere assertion doesn’t go far enough in an argument paper to persuade readers that your thesis statement is valid and compelling.</a:t>
            </a:r>
          </a:p>
        </p:txBody>
      </p:sp>
    </p:spTree>
    <p:extLst>
      <p:ext uri="{BB962C8B-B14F-4D97-AF65-F5344CB8AC3E}">
        <p14:creationId xmlns:p14="http://schemas.microsoft.com/office/powerpoint/2010/main" val="196596505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366E3-202F-4C14-8689-B081DBB85B9D}"/>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Examples – E </a:t>
            </a:r>
          </a:p>
        </p:txBody>
      </p:sp>
      <p:sp>
        <p:nvSpPr>
          <p:cNvPr id="3" name="Content Placeholder 2">
            <a:extLst>
              <a:ext uri="{FF2B5EF4-FFF2-40B4-BE49-F238E27FC236}">
                <a16:creationId xmlns:a16="http://schemas.microsoft.com/office/drawing/2014/main" id="{F5A47394-824A-46B4-A6C9-C443A61E0CF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Ground your ideas in supporting examples, and remember to explain carefully how </a:t>
            </a:r>
            <a:r>
              <a:rPr lang="en-US" sz="2000" dirty="0" err="1">
                <a:latin typeface="Times New Roman" panose="02020603050405020304" pitchFamily="18" charset="0"/>
                <a:cs typeface="Times New Roman" panose="02020603050405020304" pitchFamily="18" charset="0"/>
              </a:rPr>
              <a:t>thenexamples</a:t>
            </a:r>
            <a:r>
              <a:rPr lang="en-US" sz="2000" dirty="0">
                <a:latin typeface="Times New Roman" panose="02020603050405020304" pitchFamily="18" charset="0"/>
                <a:cs typeface="Times New Roman" panose="02020603050405020304" pitchFamily="18" charset="0"/>
              </a:rPr>
              <a:t> demonstrate the point you want to make. </a:t>
            </a:r>
          </a:p>
          <a:p>
            <a:r>
              <a:rPr lang="en-US" sz="2000" dirty="0">
                <a:latin typeface="Times New Roman" panose="02020603050405020304" pitchFamily="18" charset="0"/>
                <a:cs typeface="Times New Roman" panose="02020603050405020304" pitchFamily="18" charset="0"/>
              </a:rPr>
              <a:t>Examples, or evidence that backs up your assertion statements, topic ideas, and ultimately the thesis claim, can take a number of forms, depending on your writing context and purpose. </a:t>
            </a:r>
          </a:p>
          <a:p>
            <a:r>
              <a:rPr lang="en-US" sz="2000" dirty="0">
                <a:latin typeface="Times New Roman" panose="02020603050405020304" pitchFamily="18" charset="0"/>
                <a:cs typeface="Times New Roman" panose="02020603050405020304" pitchFamily="18" charset="0"/>
              </a:rPr>
              <a:t>For instance, you may offer a quote from the text you are interpreting, a statistic or factual detail from the research you have done, or a statement from an expert in a relevant fi </a:t>
            </a:r>
            <a:r>
              <a:rPr lang="en-US" sz="2000" dirty="0" err="1">
                <a:latin typeface="Times New Roman" panose="02020603050405020304" pitchFamily="18" charset="0"/>
                <a:cs typeface="Times New Roman" panose="02020603050405020304" pitchFamily="18" charset="0"/>
              </a:rPr>
              <a:t>eld</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2738618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DAC23-4A83-47C7-A011-D3F614A35A9A}"/>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SIGNIFICANCE STATEMENT </a:t>
            </a:r>
          </a:p>
        </p:txBody>
      </p:sp>
      <p:sp>
        <p:nvSpPr>
          <p:cNvPr id="3" name="Content Placeholder 2">
            <a:extLst>
              <a:ext uri="{FF2B5EF4-FFF2-40B4-BE49-F238E27FC236}">
                <a16:creationId xmlns:a16="http://schemas.microsoft.com/office/drawing/2014/main" id="{6A468835-5DC9-40D5-B3B1-2FE223DF4E3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Finally, be sure to close the paragraph or cluster of paragraphs on a topic with a careful and clear explanation of its </a:t>
            </a:r>
            <a:r>
              <a:rPr lang="en-US" sz="2000" dirty="0" err="1">
                <a:latin typeface="Times New Roman" panose="02020603050405020304" pitchFamily="18" charset="0"/>
                <a:cs typeface="Times New Roman" panose="02020603050405020304" pitchFamily="18" charset="0"/>
              </a:rPr>
              <a:t>signifi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cance</a:t>
            </a:r>
            <a:r>
              <a:rPr lang="en-US" sz="2000" dirty="0">
                <a:latin typeface="Times New Roman" panose="02020603050405020304" pitchFamily="18" charset="0"/>
                <a:cs typeface="Times New Roman" panose="02020603050405020304" pitchFamily="18" charset="0"/>
              </a:rPr>
              <a:t> to the paper’s thesis statement. </a:t>
            </a:r>
          </a:p>
          <a:p>
            <a:r>
              <a:rPr lang="en-US" sz="2000" dirty="0">
                <a:latin typeface="Times New Roman" panose="02020603050405020304" pitchFamily="18" charset="0"/>
                <a:cs typeface="Times New Roman" panose="02020603050405020304" pitchFamily="18" charset="0"/>
              </a:rPr>
              <a:t>This </a:t>
            </a:r>
            <a:r>
              <a:rPr lang="en-US" sz="2000" dirty="0" err="1">
                <a:latin typeface="Times New Roman" panose="02020603050405020304" pitchFamily="18" charset="0"/>
                <a:cs typeface="Times New Roman" panose="02020603050405020304" pitchFamily="18" charset="0"/>
              </a:rPr>
              <a:t>nis</a:t>
            </a:r>
            <a:r>
              <a:rPr lang="en-US" sz="2000" dirty="0">
                <a:latin typeface="Times New Roman" panose="02020603050405020304" pitchFamily="18" charset="0"/>
                <a:cs typeface="Times New Roman" panose="02020603050405020304" pitchFamily="18" charset="0"/>
              </a:rPr>
              <a:t> an important, and often forgotten, part of TAXES. It can be as short as a single sentence, but without it, the paragraph hangs in limbo. </a:t>
            </a:r>
          </a:p>
          <a:p>
            <a:r>
              <a:rPr lang="en-US" sz="2000" dirty="0">
                <a:latin typeface="Times New Roman" panose="02020603050405020304" pitchFamily="18" charset="0"/>
                <a:cs typeface="Times New Roman" panose="02020603050405020304" pitchFamily="18" charset="0"/>
              </a:rPr>
              <a:t>Tell the reader as clearly as you can how the point you have just made furthers the argument of your paper.</a:t>
            </a:r>
          </a:p>
          <a:p>
            <a:r>
              <a:rPr lang="en-US" sz="2000" dirty="0">
                <a:latin typeface="Times New Roman" panose="02020603050405020304" pitchFamily="18" charset="0"/>
                <a:cs typeface="Times New Roman" panose="02020603050405020304" pitchFamily="18" charset="0"/>
              </a:rPr>
              <a:t>Often, you can restate the burden of proof that this paragraph or group of paragraphs makes.</a:t>
            </a:r>
          </a:p>
        </p:txBody>
      </p:sp>
    </p:spTree>
    <p:extLst>
      <p:ext uri="{BB962C8B-B14F-4D97-AF65-F5344CB8AC3E}">
        <p14:creationId xmlns:p14="http://schemas.microsoft.com/office/powerpoint/2010/main" val="259227805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9B2C-5742-42BA-93DA-7CA70B1D811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Example </a:t>
            </a:r>
          </a:p>
        </p:txBody>
      </p:sp>
      <p:sp>
        <p:nvSpPr>
          <p:cNvPr id="3" name="Content Placeholder 2">
            <a:extLst>
              <a:ext uri="{FF2B5EF4-FFF2-40B4-BE49-F238E27FC236}">
                <a16:creationId xmlns:a16="http://schemas.microsoft.com/office/drawing/2014/main" id="{B8E90D0A-2656-4410-B4E3-FF6A3B2389B5}"/>
              </a:ext>
            </a:extLst>
          </p:cNvPr>
          <p:cNvSpPr>
            <a:spLocks noGrp="1"/>
          </p:cNvSpPr>
          <p:nvPr>
            <p:ph idx="1"/>
          </p:nvPr>
        </p:nvSpPr>
        <p:spPr/>
        <p:txBody>
          <a:bodyPr>
            <a:normAutofit fontScale="92500" lnSpcReduction="10000"/>
          </a:bodyPr>
          <a:lstStyle/>
          <a:p>
            <a:r>
              <a:rPr lang="en-US" sz="2400" dirty="0">
                <a:latin typeface="Times New Roman" panose="02020603050405020304" pitchFamily="18" charset="0"/>
                <a:cs typeface="Times New Roman" panose="02020603050405020304" pitchFamily="18" charset="0"/>
              </a:rPr>
              <a:t>(T) </a:t>
            </a:r>
            <a:r>
              <a:rPr lang="en-US" sz="2400" u="sng" dirty="0">
                <a:latin typeface="Times New Roman" panose="02020603050405020304" pitchFamily="18" charset="0"/>
                <a:cs typeface="Times New Roman" panose="02020603050405020304" pitchFamily="18" charset="0"/>
              </a:rPr>
              <a:t>Justice in Devil in a Blue Dress is something that one makes for one’s self.</a:t>
            </a:r>
            <a:r>
              <a:rPr lang="en-US" sz="2400" dirty="0">
                <a:latin typeface="Times New Roman" panose="02020603050405020304" pitchFamily="18" charset="0"/>
                <a:cs typeface="Times New Roman" panose="02020603050405020304" pitchFamily="18" charset="0"/>
              </a:rPr>
              <a:t> (A)This concept </a:t>
            </a:r>
            <a:r>
              <a:rPr lang="en-US" sz="2400" b="1" dirty="0">
                <a:latin typeface="Times New Roman" panose="02020603050405020304" pitchFamily="18" charset="0"/>
                <a:cs typeface="Times New Roman" panose="02020603050405020304" pitchFamily="18" charset="0"/>
              </a:rPr>
              <a:t>is illustrated </a:t>
            </a:r>
            <a:r>
              <a:rPr lang="en-US" sz="2400" dirty="0">
                <a:latin typeface="Times New Roman" panose="02020603050405020304" pitchFamily="18" charset="0"/>
                <a:cs typeface="Times New Roman" panose="02020603050405020304" pitchFamily="18" charset="0"/>
              </a:rPr>
              <a:t>in the fi </a:t>
            </a:r>
            <a:r>
              <a:rPr lang="en-US" sz="2400" dirty="0" err="1">
                <a:latin typeface="Times New Roman" panose="02020603050405020304" pitchFamily="18" charset="0"/>
                <a:cs typeface="Times New Roman" panose="02020603050405020304" pitchFamily="18" charset="0"/>
              </a:rPr>
              <a:t>lm’s</a:t>
            </a:r>
            <a:r>
              <a:rPr lang="en-US" sz="2400" dirty="0">
                <a:latin typeface="Times New Roman" panose="02020603050405020304" pitchFamily="18" charset="0"/>
                <a:cs typeface="Times New Roman" panose="02020603050405020304" pitchFamily="18" charset="0"/>
              </a:rPr>
              <a:t> main character, Easy Rawlins (Denzel Washington). (X) </a:t>
            </a:r>
            <a:r>
              <a:rPr lang="en-US" sz="2400" b="1" u="sng" dirty="0">
                <a:latin typeface="Times New Roman" panose="02020603050405020304" pitchFamily="18" charset="0"/>
                <a:cs typeface="Times New Roman" panose="02020603050405020304" pitchFamily="18" charset="0"/>
              </a:rPr>
              <a:t>When</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Rawlins discovers that white employees are treated better on the job than black employees are, he confronts his boss, Mr. </a:t>
            </a:r>
            <a:r>
              <a:rPr lang="en-US" sz="2400" dirty="0" err="1">
                <a:latin typeface="Times New Roman" panose="02020603050405020304" pitchFamily="18" charset="0"/>
                <a:cs typeface="Times New Roman" panose="02020603050405020304" pitchFamily="18" charset="0"/>
              </a:rPr>
              <a:t>Giacome</a:t>
            </a:r>
            <a:r>
              <a:rPr lang="en-US" sz="2400" dirty="0">
                <a:latin typeface="Times New Roman" panose="02020603050405020304" pitchFamily="18" charset="0"/>
                <a:cs typeface="Times New Roman" panose="02020603050405020304" pitchFamily="18" charset="0"/>
              </a:rPr>
              <a:t> (Steven Randazzo), and makes a stand for equal rights. (E) </a:t>
            </a:r>
            <a:r>
              <a:rPr lang="en-US" sz="2400" b="1" u="sng" dirty="0">
                <a:latin typeface="Times New Roman" panose="02020603050405020304" pitchFamily="18" charset="0"/>
                <a:cs typeface="Times New Roman" panose="02020603050405020304" pitchFamily="18" charset="0"/>
              </a:rPr>
              <a:t>He knows that this action might get him fi red, as it does, but he also knows that if a person is going to receive any justice in this world, that person must be willing to fi </a:t>
            </a:r>
            <a:r>
              <a:rPr lang="en-US" sz="2400" b="1" u="sng" dirty="0" err="1">
                <a:latin typeface="Times New Roman" panose="02020603050405020304" pitchFamily="18" charset="0"/>
                <a:cs typeface="Times New Roman" panose="02020603050405020304" pitchFamily="18" charset="0"/>
              </a:rPr>
              <a:t>ght</a:t>
            </a:r>
            <a:r>
              <a:rPr lang="en-US" sz="2400" b="1" u="sng" dirty="0">
                <a:latin typeface="Times New Roman" panose="02020603050405020304" pitchFamily="18" charset="0"/>
                <a:cs typeface="Times New Roman" panose="02020603050405020304" pitchFamily="18" charset="0"/>
              </a:rPr>
              <a:t> for it</a:t>
            </a:r>
            <a:r>
              <a:rPr lang="en-US" sz="2400" u="sng"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(X) </a:t>
            </a:r>
            <a:r>
              <a:rPr lang="en-US" sz="2400" u="sng" dirty="0">
                <a:latin typeface="Times New Roman" panose="02020603050405020304" pitchFamily="18" charset="0"/>
                <a:cs typeface="Times New Roman" panose="02020603050405020304" pitchFamily="18" charset="0"/>
              </a:rPr>
              <a:t>After DeWitt Albright </a:t>
            </a:r>
            <a:r>
              <a:rPr lang="en-US" sz="2400" dirty="0">
                <a:latin typeface="Times New Roman" panose="02020603050405020304" pitchFamily="18" charset="0"/>
                <a:cs typeface="Times New Roman" panose="02020603050405020304" pitchFamily="18" charset="0"/>
              </a:rPr>
              <a:t>(Tom Sizemore) and his two goons break into Rawlins’ house and threaten to cut his eyes out and kill him, Rawlins enlists the aid of his friend Mouse Alexander (Don Cheadle). (X) When he fi </a:t>
            </a:r>
            <a:r>
              <a:rPr lang="en-US" sz="2400" dirty="0" err="1">
                <a:latin typeface="Times New Roman" panose="02020603050405020304" pitchFamily="18" charset="0"/>
                <a:cs typeface="Times New Roman" panose="02020603050405020304" pitchFamily="18" charset="0"/>
              </a:rPr>
              <a:t>nds</a:t>
            </a:r>
            <a:r>
              <a:rPr lang="en-US" sz="2400" dirty="0">
                <a:latin typeface="Times New Roman" panose="02020603050405020304" pitchFamily="18" charset="0"/>
                <a:cs typeface="Times New Roman" panose="02020603050405020304" pitchFamily="18" charset="0"/>
              </a:rPr>
              <a:t> out that the police are about to frame him for the murders of Coretta James (Lisa Nicole Carson) and Richard McGee (Scott Lincoln), he takes action to fi </a:t>
            </a:r>
            <a:r>
              <a:rPr lang="en-US" sz="2400" dirty="0" err="1">
                <a:latin typeface="Times New Roman" panose="02020603050405020304" pitchFamily="18" charset="0"/>
                <a:cs typeface="Times New Roman" panose="02020603050405020304" pitchFamily="18" charset="0"/>
              </a:rPr>
              <a:t>nd</a:t>
            </a:r>
            <a:r>
              <a:rPr lang="en-US" sz="2400" dirty="0">
                <a:latin typeface="Times New Roman" panose="02020603050405020304" pitchFamily="18" charset="0"/>
                <a:cs typeface="Times New Roman" panose="02020603050405020304" pitchFamily="18" charset="0"/>
              </a:rPr>
              <a:t> the guilty parties. He grabs </a:t>
            </a:r>
            <a:r>
              <a:rPr lang="en-US" sz="2400" dirty="0" err="1">
                <a:latin typeface="Times New Roman" panose="02020603050405020304" pitchFamily="18" charset="0"/>
                <a:cs typeface="Times New Roman" panose="02020603050405020304" pitchFamily="18" charset="0"/>
              </a:rPr>
              <a:t>Joppy</a:t>
            </a:r>
            <a:r>
              <a:rPr lang="en-US" sz="2400" dirty="0">
                <a:latin typeface="Times New Roman" panose="02020603050405020304" pitchFamily="18" charset="0"/>
                <a:cs typeface="Times New Roman" panose="02020603050405020304" pitchFamily="18" charset="0"/>
              </a:rPr>
              <a:t> (Mel Winkler) out of his bar, at gunpoint, and hunts down Albright at his cabin in Malibu. (E) By emphasizing Rawlins’ aggressive measures to rectify the dangerous situations that he fi </a:t>
            </a:r>
            <a:r>
              <a:rPr lang="en-US" sz="2400" dirty="0" err="1">
                <a:latin typeface="Times New Roman" panose="02020603050405020304" pitchFamily="18" charset="0"/>
                <a:cs typeface="Times New Roman" panose="02020603050405020304" pitchFamily="18" charset="0"/>
              </a:rPr>
              <a:t>nds</a:t>
            </a:r>
            <a:r>
              <a:rPr lang="en-US" sz="2400" dirty="0">
                <a:latin typeface="Times New Roman" panose="02020603050405020304" pitchFamily="18" charset="0"/>
                <a:cs typeface="Times New Roman" panose="02020603050405020304" pitchFamily="18" charset="0"/>
              </a:rPr>
              <a:t> himself in, (S) </a:t>
            </a:r>
            <a:r>
              <a:rPr lang="en-US" sz="2400" b="1" dirty="0">
                <a:latin typeface="Times New Roman" panose="02020603050405020304" pitchFamily="18" charset="0"/>
                <a:cs typeface="Times New Roman" panose="02020603050405020304" pitchFamily="18" charset="0"/>
              </a:rPr>
              <a:t>director Carl </a:t>
            </a:r>
            <a:r>
              <a:rPr lang="en-US" sz="2400" b="1" u="sng" dirty="0">
                <a:latin typeface="Times New Roman" panose="02020603050405020304" pitchFamily="18" charset="0"/>
                <a:cs typeface="Times New Roman" panose="02020603050405020304" pitchFamily="18" charset="0"/>
              </a:rPr>
              <a:t>Franklin illustrates </a:t>
            </a:r>
            <a:r>
              <a:rPr lang="en-US" sz="2400" b="1" dirty="0">
                <a:latin typeface="Times New Roman" panose="02020603050405020304" pitchFamily="18" charset="0"/>
                <a:cs typeface="Times New Roman" panose="02020603050405020304" pitchFamily="18" charset="0"/>
              </a:rPr>
              <a:t>an individual’s responsibility to fi </a:t>
            </a:r>
            <a:r>
              <a:rPr lang="en-US" sz="2400" b="1" dirty="0" err="1">
                <a:latin typeface="Times New Roman" panose="02020603050405020304" pitchFamily="18" charset="0"/>
                <a:cs typeface="Times New Roman" panose="02020603050405020304" pitchFamily="18" charset="0"/>
              </a:rPr>
              <a:t>ght</a:t>
            </a:r>
            <a:r>
              <a:rPr lang="en-US" sz="2400" b="1" dirty="0">
                <a:latin typeface="Times New Roman" panose="02020603050405020304" pitchFamily="18" charset="0"/>
                <a:cs typeface="Times New Roman" panose="02020603050405020304" pitchFamily="18" charset="0"/>
              </a:rPr>
              <a:t> for justice in one’s own life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45490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E8DCA-0D06-4000-8A20-D0A070166D5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a:t>
            </a:r>
          </a:p>
        </p:txBody>
      </p:sp>
      <p:sp>
        <p:nvSpPr>
          <p:cNvPr id="3" name="Content Placeholder 2">
            <a:extLst>
              <a:ext uri="{FF2B5EF4-FFF2-40B4-BE49-F238E27FC236}">
                <a16:creationId xmlns:a16="http://schemas.microsoft.com/office/drawing/2014/main" id="{5B543447-8833-4CDE-9561-6D3A6B97456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Archimedean property in ℝ may be expressed as follows: If a and b are any two positive real numbers then there exists a positive integer (natural number), n, such that a &lt; </a:t>
            </a:r>
            <a:r>
              <a:rPr lang="en-US" sz="2000" dirty="0" err="1">
                <a:latin typeface="Times New Roman" panose="02020603050405020304" pitchFamily="18" charset="0"/>
                <a:cs typeface="Times New Roman" panose="02020603050405020304" pitchFamily="18" charset="0"/>
              </a:rPr>
              <a:t>nb</a:t>
            </a:r>
            <a:r>
              <a:rPr lang="en-US" sz="2400" dirty="0" err="1">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202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70F74-8ABC-4FC8-9C13-B4CED08E741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(II</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31DC20E-D4EB-4724-9A02-BB68B2415E1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t>
            </a:r>
            <a:r>
              <a:rPr lang="en-US" sz="2000" u="sng" dirty="0">
                <a:latin typeface="Times New Roman" panose="02020603050405020304" pitchFamily="18" charset="0"/>
                <a:cs typeface="Times New Roman" panose="02020603050405020304" pitchFamily="18" charset="0"/>
              </a:rPr>
              <a:t>Archimedean property </a:t>
            </a:r>
            <a:r>
              <a:rPr lang="en-US" sz="2000" dirty="0">
                <a:latin typeface="Times New Roman" panose="02020603050405020304" pitchFamily="18" charset="0"/>
                <a:cs typeface="Times New Roman" panose="02020603050405020304" pitchFamily="18" charset="0"/>
              </a:rPr>
              <a:t>states that the real numbers do not posses infinitely large number, nor does it have infinitesimals.</a:t>
            </a:r>
          </a:p>
        </p:txBody>
      </p:sp>
    </p:spTree>
    <p:extLst>
      <p:ext uri="{BB962C8B-B14F-4D97-AF65-F5344CB8AC3E}">
        <p14:creationId xmlns:p14="http://schemas.microsoft.com/office/powerpoint/2010/main" val="2000022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AD67D-01E2-47D1-9EFB-501C8A36B5A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property -  informal definition </a:t>
            </a:r>
          </a:p>
        </p:txBody>
      </p:sp>
      <p:sp>
        <p:nvSpPr>
          <p:cNvPr id="3" name="Content Placeholder 2">
            <a:extLst>
              <a:ext uri="{FF2B5EF4-FFF2-40B4-BE49-F238E27FC236}">
                <a16:creationId xmlns:a16="http://schemas.microsoft.com/office/drawing/2014/main" id="{0E232EDF-7640-4115-9DDD-BBBEA0288AA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of, pertaining to, or discovered by Archimedes. </a:t>
            </a:r>
            <a:r>
              <a:rPr lang="en-US" sz="2000" b="1" dirty="0">
                <a:latin typeface="Times New Roman" panose="02020603050405020304" pitchFamily="18" charset="0"/>
                <a:cs typeface="Times New Roman" panose="02020603050405020304" pitchFamily="18" charset="0"/>
              </a:rPr>
              <a:t>Math. of or pertaining </a:t>
            </a:r>
            <a:r>
              <a:rPr lang="en-US" sz="2000" dirty="0">
                <a:latin typeface="Times New Roman" panose="02020603050405020304" pitchFamily="18" charset="0"/>
                <a:cs typeface="Times New Roman" panose="02020603050405020304" pitchFamily="18" charset="0"/>
              </a:rPr>
              <a:t>to any ordered field, as the field of real numbers, having the property that for any two unequal positive elements there is an integral multiple of the smaller which is greater than the large</a:t>
            </a:r>
          </a:p>
          <a:p>
            <a:r>
              <a:rPr lang="en-US" sz="2000" dirty="0">
                <a:solidFill>
                  <a:srgbClr val="000000"/>
                </a:solidFill>
                <a:latin typeface="Times New Roman" panose="02020603050405020304" pitchFamily="18" charset="0"/>
              </a:rPr>
              <a:t>Roughly speaking, it is the property of having no </a:t>
            </a:r>
            <a:r>
              <a:rPr lang="en-US" sz="2000" i="1" dirty="0">
                <a:solidFill>
                  <a:srgbClr val="000000"/>
                </a:solidFill>
                <a:latin typeface="Times New Roman" panose="02020603050405020304" pitchFamily="18" charset="0"/>
              </a:rPr>
              <a:t>infinitely large </a:t>
            </a:r>
            <a:r>
              <a:rPr lang="en-US" sz="2000" dirty="0">
                <a:solidFill>
                  <a:srgbClr val="000000"/>
                </a:solidFill>
                <a:latin typeface="Times New Roman" panose="02020603050405020304" pitchFamily="18" charset="0"/>
              </a:rPr>
              <a:t>or </a:t>
            </a:r>
            <a:r>
              <a:rPr lang="en-US" sz="2000" i="1" dirty="0">
                <a:solidFill>
                  <a:srgbClr val="000000"/>
                </a:solidFill>
                <a:latin typeface="Times New Roman" panose="02020603050405020304" pitchFamily="18" charset="0"/>
              </a:rPr>
              <a:t>infinitely small </a:t>
            </a:r>
            <a:r>
              <a:rPr lang="en-US" sz="2000" dirty="0">
                <a:solidFill>
                  <a:srgbClr val="000000"/>
                </a:solidFill>
                <a:latin typeface="Times New Roman" panose="02020603050405020304" pitchFamily="18" charset="0"/>
              </a:rPr>
              <a:t>elements.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180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9017C-BE3B-494E-927F-5BE6F6763EC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Consequences of Archimedean property </a:t>
            </a:r>
          </a:p>
        </p:txBody>
      </p:sp>
      <p:sp>
        <p:nvSpPr>
          <p:cNvPr id="3" name="Content Placeholder 2">
            <a:extLst>
              <a:ext uri="{FF2B5EF4-FFF2-40B4-BE49-F238E27FC236}">
                <a16:creationId xmlns:a16="http://schemas.microsoft.com/office/drawing/2014/main" id="{4FA6D5EC-834A-448C-B883-BA582AE1FC8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ordered field F has the Archimedean Property if, given any positive x and y in F there is an integer n &gt; 0 so that </a:t>
            </a:r>
            <a:r>
              <a:rPr lang="en-US" sz="2000" dirty="0" err="1">
                <a:latin typeface="Times New Roman" panose="02020603050405020304" pitchFamily="18" charset="0"/>
                <a:cs typeface="Times New Roman" panose="02020603050405020304" pitchFamily="18" charset="0"/>
              </a:rPr>
              <a:t>nx</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2208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B2C2B-5622-402F-BEDE-D6CA87B5AC0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Rational function </a:t>
            </a:r>
          </a:p>
        </p:txBody>
      </p:sp>
      <p:sp>
        <p:nvSpPr>
          <p:cNvPr id="3" name="Content Placeholder 2">
            <a:extLst>
              <a:ext uri="{FF2B5EF4-FFF2-40B4-BE49-F238E27FC236}">
                <a16:creationId xmlns:a16="http://schemas.microsoft.com/office/drawing/2014/main" id="{2F890E21-1957-4377-93AB-78F1540D4D4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mathematics, a rational function is any function that can be defined by a rational fraction, which is an algebraic fraction such that both the numerator and the denominator are polynomials. The coefficients of the polynomials need not be rational numbers; they may be taken in any field K.</a:t>
            </a:r>
          </a:p>
        </p:txBody>
      </p:sp>
    </p:spTree>
    <p:extLst>
      <p:ext uri="{BB962C8B-B14F-4D97-AF65-F5344CB8AC3E}">
        <p14:creationId xmlns:p14="http://schemas.microsoft.com/office/powerpoint/2010/main" val="3532051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155E4-833E-463A-A365-AC3EA613D895}"/>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Examples of rational function </a:t>
            </a:r>
          </a:p>
        </p:txBody>
      </p:sp>
      <p:sp>
        <p:nvSpPr>
          <p:cNvPr id="3" name="Content Placeholder 2">
            <a:extLst>
              <a:ext uri="{FF2B5EF4-FFF2-40B4-BE49-F238E27FC236}">
                <a16:creationId xmlns:a16="http://schemas.microsoft.com/office/drawing/2014/main" id="{B0940F05-3C63-46CF-99A3-CA0F5600BC5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f(x)=x+2x.</a:t>
            </a:r>
          </a:p>
          <a:p>
            <a:r>
              <a:rPr lang="en-US" sz="2000" dirty="0">
                <a:latin typeface="Times New Roman" panose="02020603050405020304" pitchFamily="18" charset="0"/>
                <a:cs typeface="Times New Roman" panose="02020603050405020304" pitchFamily="18" charset="0"/>
              </a:rPr>
              <a:t>g(x)=x−1x−2.</a:t>
            </a:r>
          </a:p>
          <a:p>
            <a:r>
              <a:rPr lang="en-US" sz="2000" dirty="0">
                <a:latin typeface="Times New Roman" panose="02020603050405020304" pitchFamily="18" charset="0"/>
                <a:cs typeface="Times New Roman" panose="02020603050405020304" pitchFamily="18" charset="0"/>
              </a:rPr>
              <a:t>h(x)=x(x−1)(x+5)</a:t>
            </a:r>
          </a:p>
          <a:p>
            <a:r>
              <a:rPr lang="en-US" sz="2000" dirty="0">
                <a:latin typeface="Times New Roman" panose="02020603050405020304" pitchFamily="18" charset="0"/>
                <a:cs typeface="Times New Roman" panose="02020603050405020304" pitchFamily="18" charset="0"/>
              </a:rPr>
              <a:t>k(x)=x2−1x2−9.</a:t>
            </a:r>
          </a:p>
          <a:p>
            <a:r>
              <a:rPr lang="en-US" sz="2000" dirty="0">
                <a:latin typeface="Times New Roman" panose="02020603050405020304" pitchFamily="18" charset="0"/>
                <a:cs typeface="Times New Roman" panose="02020603050405020304" pitchFamily="18" charset="0"/>
              </a:rPr>
              <a:t>l(x)=x2−1x2+1.</a:t>
            </a:r>
          </a:p>
        </p:txBody>
      </p:sp>
    </p:spTree>
    <p:extLst>
      <p:ext uri="{BB962C8B-B14F-4D97-AF65-F5344CB8AC3E}">
        <p14:creationId xmlns:p14="http://schemas.microsoft.com/office/powerpoint/2010/main" val="2747054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241C0-91DE-4F18-ADC9-15AACE9ED3E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group </a:t>
            </a:r>
          </a:p>
        </p:txBody>
      </p:sp>
      <p:sp>
        <p:nvSpPr>
          <p:cNvPr id="3" name="Content Placeholder 2">
            <a:extLst>
              <a:ext uri="{FF2B5EF4-FFF2-40B4-BE49-F238E27FC236}">
                <a16:creationId xmlns:a16="http://schemas.microsoft.com/office/drawing/2014/main" id="{387A5B53-F675-4F21-A356-C641CDB82D7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algebraic structure in which any two non-zero elements are comparable, in the sense that </a:t>
            </a:r>
            <a:r>
              <a:rPr lang="en-US" sz="2000" u="sng" dirty="0">
                <a:latin typeface="Times New Roman" panose="02020603050405020304" pitchFamily="18" charset="0"/>
                <a:cs typeface="Times New Roman" panose="02020603050405020304" pitchFamily="18" charset="0"/>
              </a:rPr>
              <a:t>neither of them is infinitesimal </a:t>
            </a:r>
            <a:r>
              <a:rPr lang="en-US" sz="2000" dirty="0">
                <a:latin typeface="Times New Roman" panose="02020603050405020304" pitchFamily="18" charset="0"/>
                <a:cs typeface="Times New Roman" panose="02020603050405020304" pitchFamily="18" charset="0"/>
              </a:rPr>
              <a:t>with respect to the other, is said to be Archimedean.</a:t>
            </a:r>
          </a:p>
        </p:txBody>
      </p:sp>
    </p:spTree>
    <p:extLst>
      <p:ext uri="{BB962C8B-B14F-4D97-AF65-F5344CB8AC3E}">
        <p14:creationId xmlns:p14="http://schemas.microsoft.com/office/powerpoint/2010/main" val="2953858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BC24E-D2F2-46C3-A27F-6BECF2CD33A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Density (mathematical and physical context) </a:t>
            </a:r>
          </a:p>
        </p:txBody>
      </p:sp>
      <p:sp>
        <p:nvSpPr>
          <p:cNvPr id="3" name="Content Placeholder 2">
            <a:extLst>
              <a:ext uri="{FF2B5EF4-FFF2-40B4-BE49-F238E27FC236}">
                <a16:creationId xmlns:a16="http://schemas.microsoft.com/office/drawing/2014/main" id="{E5911833-DF32-4356-8BBB-C61E5221870F}"/>
              </a:ext>
            </a:extLst>
          </p:cNvPr>
          <p:cNvSpPr>
            <a:spLocks noGrp="1"/>
          </p:cNvSpPr>
          <p:nvPr>
            <p:ph idx="1"/>
          </p:nvPr>
        </p:nvSpPr>
        <p:spPr/>
        <p:txBody>
          <a:bodyPr>
            <a:normAutofit/>
          </a:bodyPr>
          <a:lstStyle/>
          <a:p>
            <a:pPr marL="0" indent="0">
              <a:buNone/>
            </a:pPr>
            <a:endParaRPr lang="en-US" sz="2000" b="1" dirty="0">
              <a:solidFill>
                <a:srgbClr val="202122"/>
              </a:solidFill>
              <a:latin typeface="Times New Roman" panose="02020603050405020304" pitchFamily="18" charset="0"/>
              <a:cs typeface="Times New Roman" panose="02020603050405020304" pitchFamily="18" charset="0"/>
            </a:endParaRPr>
          </a:p>
          <a:p>
            <a:pPr marL="0" indent="0">
              <a:buNone/>
            </a:pPr>
            <a:r>
              <a:rPr lang="en-US" sz="2000" b="1" u="sng" dirty="0">
                <a:solidFill>
                  <a:srgbClr val="202122"/>
                </a:solidFill>
                <a:latin typeface="Times New Roman" panose="02020603050405020304" pitchFamily="18" charset="0"/>
                <a:cs typeface="Times New Roman" panose="02020603050405020304" pitchFamily="18" charset="0"/>
              </a:rPr>
              <a:t>A probability density  </a:t>
            </a:r>
            <a:r>
              <a:rPr lang="en-US" sz="2000" dirty="0">
                <a:solidFill>
                  <a:srgbClr val="202122"/>
                </a:solidFill>
                <a:latin typeface="Times New Roman" panose="02020603050405020304" pitchFamily="18" charset="0"/>
                <a:cs typeface="Times New Roman" panose="02020603050405020304" pitchFamily="18" charset="0"/>
              </a:rPr>
              <a:t>function which maps probabilities across the real line and whose integral is 1</a:t>
            </a:r>
          </a:p>
          <a:p>
            <a:pPr marL="0" indent="0">
              <a:buNone/>
            </a:pPr>
            <a:endParaRPr lang="en-US" sz="2000" dirty="0">
              <a:solidFill>
                <a:srgbClr val="202122"/>
              </a:solidFill>
              <a:latin typeface="Times New Roman" panose="02020603050405020304" pitchFamily="18" charset="0"/>
              <a:cs typeface="Times New Roman" panose="02020603050405020304" pitchFamily="18" charset="0"/>
            </a:endParaRPr>
          </a:p>
          <a:p>
            <a:pPr marL="0" indent="0">
              <a:buNone/>
            </a:pPr>
            <a:r>
              <a:rPr lang="en-US" sz="2000" dirty="0">
                <a:solidFill>
                  <a:srgbClr val="202124"/>
                </a:solidFill>
                <a:latin typeface="Times New Roman" panose="02020603050405020304" pitchFamily="18" charset="0"/>
                <a:cs typeface="Times New Roman" panose="02020603050405020304" pitchFamily="18" charset="0"/>
              </a:rPr>
              <a:t>A set Y ⊆ X is called dense in if for every x ∈ X and every , there exists y ∈ Y such that . d ( x , y ) &lt; ε . 🔗 In other words, a set Y ⊆ X is dense in if any point in has points in arbitrarily close.</a:t>
            </a:r>
            <a:endParaRPr lang="en-US" sz="2000" dirty="0">
              <a:solidFill>
                <a:srgbClr val="2021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2877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BC5D-31E8-4DF3-8688-D5C7150ADB9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C180D1-2642-46EA-8ACC-4F36295C3EAE}"/>
              </a:ext>
            </a:extLst>
          </p:cNvPr>
          <p:cNvSpPr>
            <a:spLocks noGrp="1"/>
          </p:cNvSpPr>
          <p:nvPr>
            <p:ph idx="1"/>
          </p:nvPr>
        </p:nvSpPr>
        <p:spPr/>
        <p:txBody>
          <a:bodyPr/>
          <a:lstStyle/>
          <a:p>
            <a:r>
              <a:rPr lang="en-US" dirty="0"/>
              <a:t>ARCHIMEDES </a:t>
            </a:r>
          </a:p>
        </p:txBody>
      </p:sp>
    </p:spTree>
    <p:extLst>
      <p:ext uri="{BB962C8B-B14F-4D97-AF65-F5344CB8AC3E}">
        <p14:creationId xmlns:p14="http://schemas.microsoft.com/office/powerpoint/2010/main" val="2951350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D8339-7CA6-429E-BB97-FB1A39462EAA}"/>
              </a:ext>
            </a:extLst>
          </p:cNvPr>
          <p:cNvSpPr>
            <a:spLocks noGrp="1"/>
          </p:cNvSpPr>
          <p:nvPr>
            <p:ph type="title"/>
          </p:nvPr>
        </p:nvSpPr>
        <p:spPr>
          <a:xfrm>
            <a:off x="1109506" y="204352"/>
            <a:ext cx="10515600" cy="1325563"/>
          </a:xfrm>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Density –rational numbers </a:t>
            </a:r>
          </a:p>
        </p:txBody>
      </p:sp>
      <p:sp>
        <p:nvSpPr>
          <p:cNvPr id="3" name="Content Placeholder 2">
            <a:extLst>
              <a:ext uri="{FF2B5EF4-FFF2-40B4-BE49-F238E27FC236}">
                <a16:creationId xmlns:a16="http://schemas.microsoft.com/office/drawing/2014/main" id="{48C5BC34-1003-43D3-A123-1DA6D044CD59}"/>
              </a:ext>
            </a:extLst>
          </p:cNvPr>
          <p:cNvSpPr>
            <a:spLocks noGrp="1"/>
          </p:cNvSpPr>
          <p:nvPr>
            <p:ph idx="1"/>
          </p:nvPr>
        </p:nvSpPr>
        <p:spPr/>
        <p:txBody>
          <a:bodyPr>
            <a:normAutofit/>
          </a:bodyPr>
          <a:lstStyle/>
          <a:p>
            <a:r>
              <a:rPr lang="en-US" sz="1800" dirty="0">
                <a:latin typeface="Times New Roman" panose="02020603050405020304" pitchFamily="18" charset="0"/>
                <a:cs typeface="Times New Roman" panose="02020603050405020304" pitchFamily="18" charset="0"/>
              </a:rPr>
              <a:t>The </a:t>
            </a:r>
            <a:r>
              <a:rPr lang="en-US" sz="1800" dirty="0" err="1">
                <a:latin typeface="Times New Roman" panose="02020603050405020304" pitchFamily="18" charset="0"/>
                <a:cs typeface="Times New Roman" panose="02020603050405020304" pitchFamily="18" charset="0"/>
              </a:rPr>
              <a:t>rationals</a:t>
            </a:r>
            <a:r>
              <a:rPr lang="en-US" sz="1800" dirty="0">
                <a:latin typeface="Times New Roman" panose="02020603050405020304" pitchFamily="18" charset="0"/>
                <a:cs typeface="Times New Roman" panose="02020603050405020304" pitchFamily="18" charset="0"/>
              </a:rPr>
              <a:t> are a dense subset of the real numbers: every real number has rational numbers arbitrarily close to it. A related property is that rational numbers are the only numbers with finite expansions as regular continued fractions.</a:t>
            </a: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Q is dense in R means if you draw a ball around any point in Q you will have point in R too </a:t>
            </a:r>
            <a:r>
              <a:rPr lang="en-US" sz="1800" u="sng" dirty="0">
                <a:latin typeface="Times New Roman" panose="02020603050405020304" pitchFamily="18" charset="0"/>
                <a:cs typeface="Times New Roman" panose="02020603050405020304" pitchFamily="18" charset="0"/>
              </a:rPr>
              <a:t>in this open ball. </a:t>
            </a:r>
          </a:p>
          <a:p>
            <a:endParaRPr lang="en-US" sz="1800" u="sng" dirty="0">
              <a:latin typeface="Times New Roman" panose="02020603050405020304" pitchFamily="18" charset="0"/>
              <a:cs typeface="Times New Roman" panose="02020603050405020304" pitchFamily="18" charset="0"/>
            </a:endParaRPr>
          </a:p>
          <a:p>
            <a:r>
              <a:rPr lang="en-US" sz="1800" u="sng" dirty="0">
                <a:latin typeface="Times New Roman" panose="02020603050405020304" pitchFamily="18" charset="0"/>
                <a:cs typeface="Times New Roman" panose="02020603050405020304" pitchFamily="18" charset="0"/>
              </a:rPr>
              <a:t>The integers, for example, are not dense in the reals because one can find two reals with no integers between them</a:t>
            </a:r>
          </a:p>
        </p:txBody>
      </p:sp>
    </p:spTree>
    <p:extLst>
      <p:ext uri="{BB962C8B-B14F-4D97-AF65-F5344CB8AC3E}">
        <p14:creationId xmlns:p14="http://schemas.microsoft.com/office/powerpoint/2010/main" val="3657499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C592F-71F6-43C6-8CEB-499690781088}"/>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rPr>
              <a:t>The first assignment: Density (irrational numbers) </a:t>
            </a:r>
            <a:r>
              <a:rPr lang="en-US" dirty="0">
                <a:solidFill>
                  <a:srgbClr val="000000"/>
                </a:solidFill>
                <a:latin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D7DDA4F8-1CE5-4EE5-8871-85604F7D06D6}"/>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Hence between any two numbers a and b there are two rational numbers, and between those two rational numbers there is an irrational number. This proves that the irrationals are dense in the reals</a:t>
            </a:r>
            <a:r>
              <a:rPr lang="en-US" dirty="0"/>
              <a:t>.</a:t>
            </a:r>
          </a:p>
        </p:txBody>
      </p:sp>
    </p:spTree>
    <p:extLst>
      <p:ext uri="{BB962C8B-B14F-4D97-AF65-F5344CB8AC3E}">
        <p14:creationId xmlns:p14="http://schemas.microsoft.com/office/powerpoint/2010/main" val="27085354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DA5F-408F-4FA1-81AB-45B36A2FC79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Linearly ordered group </a:t>
            </a:r>
          </a:p>
        </p:txBody>
      </p:sp>
      <p:sp>
        <p:nvSpPr>
          <p:cNvPr id="3" name="Content Placeholder 2">
            <a:extLst>
              <a:ext uri="{FF2B5EF4-FFF2-40B4-BE49-F238E27FC236}">
                <a16:creationId xmlns:a16="http://schemas.microsoft.com/office/drawing/2014/main" id="{033B882F-92C3-4AC8-9EBE-A9578FA7E78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mathematics, specifically abstract algebra, a linearly ordered or totally ordered group is a group G equipped with a total order "≤" that is translation-invariant. This may have different meanings. We say that (G, ≤) is a:</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left-ordered group if ≤ is left-invariant, that is a ≤ b implies ca ≤ </a:t>
            </a:r>
            <a:r>
              <a:rPr lang="en-US" sz="2000" dirty="0" err="1">
                <a:latin typeface="Times New Roman" panose="02020603050405020304" pitchFamily="18" charset="0"/>
                <a:cs typeface="Times New Roman" panose="02020603050405020304" pitchFamily="18" charset="0"/>
              </a:rPr>
              <a:t>cb</a:t>
            </a:r>
            <a:r>
              <a:rPr lang="en-US" sz="2000" dirty="0">
                <a:latin typeface="Times New Roman" panose="02020603050405020304" pitchFamily="18" charset="0"/>
                <a:cs typeface="Times New Roman" panose="02020603050405020304" pitchFamily="18" charset="0"/>
              </a:rPr>
              <a:t> for all a, b, c in G,</a:t>
            </a:r>
          </a:p>
          <a:p>
            <a:r>
              <a:rPr lang="en-US" sz="2000" dirty="0">
                <a:latin typeface="Times New Roman" panose="02020603050405020304" pitchFamily="18" charset="0"/>
                <a:cs typeface="Times New Roman" panose="02020603050405020304" pitchFamily="18" charset="0"/>
              </a:rPr>
              <a:t>right-ordered group if ≤ is right-invariant, that is a ≤ b implies ac ≤ </a:t>
            </a:r>
            <a:r>
              <a:rPr lang="en-US" sz="2000" dirty="0" err="1">
                <a:latin typeface="Times New Roman" panose="02020603050405020304" pitchFamily="18" charset="0"/>
                <a:cs typeface="Times New Roman" panose="02020603050405020304" pitchFamily="18" charset="0"/>
              </a:rPr>
              <a:t>bc</a:t>
            </a:r>
            <a:r>
              <a:rPr lang="en-US" sz="2000" dirty="0">
                <a:latin typeface="Times New Roman" panose="02020603050405020304" pitchFamily="18" charset="0"/>
                <a:cs typeface="Times New Roman" panose="02020603050405020304" pitchFamily="18" charset="0"/>
              </a:rPr>
              <a:t> for all a, b, c in G,</a:t>
            </a:r>
          </a:p>
          <a:p>
            <a:r>
              <a:rPr lang="en-US" sz="2000" dirty="0">
                <a:latin typeface="Times New Roman" panose="02020603050405020304" pitchFamily="18" charset="0"/>
                <a:cs typeface="Times New Roman" panose="02020603050405020304" pitchFamily="18" charset="0"/>
              </a:rPr>
              <a:t>bi-ordered group if ≤ is bi-invariant, that is it is both left- and right-invariant.</a:t>
            </a:r>
          </a:p>
        </p:txBody>
      </p:sp>
    </p:spTree>
    <p:extLst>
      <p:ext uri="{BB962C8B-B14F-4D97-AF65-F5344CB8AC3E}">
        <p14:creationId xmlns:p14="http://schemas.microsoft.com/office/powerpoint/2010/main" val="2530594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9D23A-CBC2-49DA-AF4D-42B4953BA00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rPr>
              <a:t>The first assignment: Fields and groups </a:t>
            </a:r>
            <a:endParaRPr lang="en-US" sz="2400" b="1" u="sng" dirty="0">
              <a:solidFill>
                <a:srgbClr val="7030A0"/>
              </a:solidFill>
            </a:endParaRPr>
          </a:p>
        </p:txBody>
      </p:sp>
      <p:sp>
        <p:nvSpPr>
          <p:cNvPr id="3" name="Content Placeholder 2">
            <a:extLst>
              <a:ext uri="{FF2B5EF4-FFF2-40B4-BE49-F238E27FC236}">
                <a16:creationId xmlns:a16="http://schemas.microsoft.com/office/drawing/2014/main" id="{F5E7AFCB-ECC3-4B57-9F68-55DE140ED61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RING is a GROUP under addition and satisfies some of the properties of a group for multiplication. A FIELD is a GROUP under both addition and </a:t>
            </a:r>
            <a:r>
              <a:rPr lang="en-US" sz="2000" dirty="0" err="1">
                <a:latin typeface="Times New Roman" panose="02020603050405020304" pitchFamily="18" charset="0"/>
                <a:cs typeface="Times New Roman" panose="02020603050405020304" pitchFamily="18" charset="0"/>
              </a:rPr>
              <a:t>multiplicatn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io</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061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8116C-928E-4F65-B853-32A8DB47396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Archimedean group </a:t>
            </a:r>
          </a:p>
        </p:txBody>
      </p:sp>
      <p:sp>
        <p:nvSpPr>
          <p:cNvPr id="3" name="Content Placeholder 2">
            <a:extLst>
              <a:ext uri="{FF2B5EF4-FFF2-40B4-BE49-F238E27FC236}">
                <a16:creationId xmlns:a16="http://schemas.microsoft.com/office/drawing/2014/main" id="{56EDF1DC-20DF-48D1-8B57-068530D53E7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abstract algebra, a branch of mathematics, </a:t>
            </a:r>
            <a:r>
              <a:rPr lang="en-US" sz="2000" u="sng" dirty="0">
                <a:latin typeface="Times New Roman" panose="02020603050405020304" pitchFamily="18" charset="0"/>
                <a:cs typeface="Times New Roman" panose="02020603050405020304" pitchFamily="18" charset="0"/>
              </a:rPr>
              <a:t>an Archimedean group </a:t>
            </a:r>
            <a:r>
              <a:rPr lang="en-US" sz="2000" dirty="0">
                <a:latin typeface="Times New Roman" panose="02020603050405020304" pitchFamily="18" charset="0"/>
                <a:cs typeface="Times New Roman" panose="02020603050405020304" pitchFamily="18" charset="0"/>
              </a:rPr>
              <a:t>is a linearly ordered group for which the Archimedean property holds: every two positive group elements are bounded by integer multiples of each other. The set R of real numbers together with the operation of addition and the usual ordering relation between pairs of numbers </a:t>
            </a:r>
            <a:r>
              <a:rPr lang="en-US" sz="2000" u="sng" dirty="0">
                <a:latin typeface="Times New Roman" panose="02020603050405020304" pitchFamily="18" charset="0"/>
                <a:cs typeface="Times New Roman" panose="02020603050405020304" pitchFamily="18" charset="0"/>
              </a:rPr>
              <a:t>is an Archimedean group</a:t>
            </a:r>
          </a:p>
        </p:txBody>
      </p:sp>
    </p:spTree>
    <p:extLst>
      <p:ext uri="{BB962C8B-B14F-4D97-AF65-F5344CB8AC3E}">
        <p14:creationId xmlns:p14="http://schemas.microsoft.com/office/powerpoint/2010/main" val="3947643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1845D-3BB4-490F-90A1-D2A7F65D3E7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Field and ring </a:t>
            </a:r>
          </a:p>
        </p:txBody>
      </p:sp>
      <p:sp>
        <p:nvSpPr>
          <p:cNvPr id="3" name="Content Placeholder 2">
            <a:extLst>
              <a:ext uri="{FF2B5EF4-FFF2-40B4-BE49-F238E27FC236}">
                <a16:creationId xmlns:a16="http://schemas.microsoft.com/office/drawing/2014/main" id="{AC942726-BF0E-4DB6-86EA-F1FF2568FD0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field is a ring such that the second operation also satisfies all the properties of an abelian group (after throwing out the additive identity), i.e. it </a:t>
            </a:r>
            <a:r>
              <a:rPr lang="en-US" sz="2000" b="1" dirty="0">
                <a:latin typeface="Times New Roman" panose="02020603050405020304" pitchFamily="18" charset="0"/>
                <a:cs typeface="Times New Roman" panose="02020603050405020304" pitchFamily="18" charset="0"/>
              </a:rPr>
              <a:t>has multiplicative inverses, multiplicative identity</a:t>
            </a:r>
            <a:r>
              <a:rPr lang="en-US" sz="2000" dirty="0">
                <a:latin typeface="Times New Roman" panose="02020603050405020304" pitchFamily="18" charset="0"/>
                <a:cs typeface="Times New Roman" panose="02020603050405020304" pitchFamily="18" charset="0"/>
              </a:rPr>
              <a:t>, and </a:t>
            </a:r>
            <a:r>
              <a:rPr lang="en-US" sz="2000" b="1" dirty="0">
                <a:latin typeface="Times New Roman" panose="02020603050405020304" pitchFamily="18" charset="0"/>
                <a:cs typeface="Times New Roman" panose="02020603050405020304" pitchFamily="18" charset="0"/>
              </a:rPr>
              <a:t>is commutative.</a:t>
            </a:r>
          </a:p>
        </p:txBody>
      </p:sp>
    </p:spTree>
    <p:extLst>
      <p:ext uri="{BB962C8B-B14F-4D97-AF65-F5344CB8AC3E}">
        <p14:creationId xmlns:p14="http://schemas.microsoft.com/office/powerpoint/2010/main" val="716454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7B5C-1628-412A-9EFD-47228CE6F177}"/>
              </a:ext>
            </a:extLst>
          </p:cNvPr>
          <p:cNvSpPr>
            <a:spLocks noGrp="1"/>
          </p:cNvSpPr>
          <p:nvPr>
            <p:ph type="title"/>
          </p:nvPr>
        </p:nvSpPr>
        <p:spPr/>
        <p:txBody>
          <a:bodyPr>
            <a:normAutofit/>
          </a:bodyPr>
          <a:lstStyle/>
          <a:p>
            <a:r>
              <a:rPr lang="en-US" sz="2400" b="1" dirty="0">
                <a:solidFill>
                  <a:srgbClr val="7030A0"/>
                </a:solidFill>
              </a:rPr>
              <a:t>Metrics</a:t>
            </a:r>
          </a:p>
        </p:txBody>
      </p:sp>
      <p:sp>
        <p:nvSpPr>
          <p:cNvPr id="3" name="Content Placeholder 2">
            <a:extLst>
              <a:ext uri="{FF2B5EF4-FFF2-40B4-BE49-F238E27FC236}">
                <a16:creationId xmlns:a16="http://schemas.microsoft.com/office/drawing/2014/main" id="{7804CB01-5A29-4288-8190-E7AFEDA2611D}"/>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059794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787C2-1DD5-4630-A98C-924DBC72B9A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t>
            </a:r>
            <a:r>
              <a:rPr lang="en-US" sz="2400" b="1" u="sng" dirty="0" err="1">
                <a:solidFill>
                  <a:srgbClr val="7030A0"/>
                </a:solidFill>
                <a:latin typeface="Times New Roman" panose="02020603050405020304" pitchFamily="18" charset="0"/>
                <a:cs typeface="Times New Roman" panose="02020603050405020304" pitchFamily="18" charset="0"/>
              </a:rPr>
              <a:t>assignment:Ostrowski’s</a:t>
            </a:r>
            <a:r>
              <a:rPr lang="en-US" sz="2400" b="1" u="sng" dirty="0">
                <a:solidFill>
                  <a:srgbClr val="7030A0"/>
                </a:solidFill>
                <a:latin typeface="Times New Roman" panose="02020603050405020304" pitchFamily="18" charset="0"/>
                <a:cs typeface="Times New Roman" panose="02020603050405020304" pitchFamily="18" charset="0"/>
              </a:rPr>
              <a:t> theorem </a:t>
            </a:r>
          </a:p>
        </p:txBody>
      </p:sp>
      <p:sp>
        <p:nvSpPr>
          <p:cNvPr id="3" name="Content Placeholder 2">
            <a:extLst>
              <a:ext uri="{FF2B5EF4-FFF2-40B4-BE49-F238E27FC236}">
                <a16:creationId xmlns:a16="http://schemas.microsoft.com/office/drawing/2014/main" id="{23AE1ACB-F588-4121-87EA-DF2B6137B719}"/>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By Ostrowski's theorem, every non-trivial absolute value on the rational numbers is equivalent to either the usual absolute value or some p-</a:t>
            </a:r>
            <a:r>
              <a:rPr lang="en-US" sz="2000" dirty="0" err="1">
                <a:latin typeface="Times New Roman" panose="02020603050405020304" pitchFamily="18" charset="0"/>
                <a:cs typeface="Times New Roman" panose="02020603050405020304" pitchFamily="18" charset="0"/>
              </a:rPr>
              <a:t>adic</a:t>
            </a:r>
            <a:r>
              <a:rPr lang="en-US" sz="2000" dirty="0">
                <a:latin typeface="Times New Roman" panose="02020603050405020304" pitchFamily="18" charset="0"/>
                <a:cs typeface="Times New Roman" panose="02020603050405020304" pitchFamily="18" charset="0"/>
              </a:rPr>
              <a:t> absolute value</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50014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8E047-DC3C-4615-93D8-CEA22DD77A0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Metric space (tentative  translation: )</a:t>
            </a:r>
          </a:p>
        </p:txBody>
      </p:sp>
      <p:sp>
        <p:nvSpPr>
          <p:cNvPr id="3" name="Content Placeholder 2">
            <a:extLst>
              <a:ext uri="{FF2B5EF4-FFF2-40B4-BE49-F238E27FC236}">
                <a16:creationId xmlns:a16="http://schemas.microsoft.com/office/drawing/2014/main" id="{718FAC9D-FB41-4192-825B-5D2DD96ABAC3}"/>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is a notion of distance. Many physical quantities (esp. space and time) can be written</a:t>
            </a:r>
            <a:r>
              <a:rPr lang="en-US" sz="2000" b="1" dirty="0">
                <a:latin typeface="Times New Roman" panose="02020603050405020304" pitchFamily="18" charset="0"/>
                <a:cs typeface="Times New Roman" panose="02020603050405020304" pitchFamily="18" charset="0"/>
              </a:rPr>
              <a:t> in term</a:t>
            </a:r>
            <a:r>
              <a:rPr lang="en-US" sz="2000" dirty="0">
                <a:latin typeface="Times New Roman" panose="02020603050405020304" pitchFamily="18" charset="0"/>
                <a:cs typeface="Times New Roman" panose="02020603050405020304" pitchFamily="18" charset="0"/>
              </a:rPr>
              <a:t>s of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metric. </a:t>
            </a:r>
            <a:r>
              <a:rPr lang="en-US" sz="2000" u="sng"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also quantifies the type of the space </a:t>
            </a:r>
            <a:r>
              <a:rPr lang="en-US" sz="2000" b="1" dirty="0">
                <a:latin typeface="Times New Roman" panose="02020603050405020304" pitchFamily="18" charset="0"/>
                <a:cs typeface="Times New Roman" panose="02020603050405020304" pitchFamily="18" charset="0"/>
              </a:rPr>
              <a:t>we are in</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For instance </a:t>
            </a:r>
            <a:r>
              <a:rPr lang="en-US" sz="2000" dirty="0">
                <a:latin typeface="Times New Roman" panose="02020603050405020304" pitchFamily="18" charset="0"/>
                <a:cs typeface="Times New Roman" panose="02020603050405020304" pitchFamily="18" charset="0"/>
              </a:rPr>
              <a:t>one space can have various metrics and that will </a:t>
            </a:r>
            <a:r>
              <a:rPr lang="en-US" sz="2000" b="1" dirty="0">
                <a:latin typeface="Times New Roman" panose="02020603050405020304" pitchFamily="18" charset="0"/>
                <a:cs typeface="Times New Roman" panose="02020603050405020304" pitchFamily="18" charset="0"/>
              </a:rPr>
              <a:t>result in </a:t>
            </a:r>
            <a:r>
              <a:rPr lang="en-US" sz="2000" dirty="0">
                <a:latin typeface="Times New Roman" panose="02020603050405020304" pitchFamily="18" charset="0"/>
                <a:cs typeface="Times New Roman" panose="02020603050405020304" pitchFamily="18" charset="0"/>
              </a:rPr>
              <a:t>different theories of space. E.g. </a:t>
            </a:r>
            <a:r>
              <a:rPr lang="en-US" sz="2000" b="1" dirty="0">
                <a:latin typeface="Times New Roman" panose="02020603050405020304" pitchFamily="18" charset="0"/>
                <a:cs typeface="Times New Roman" panose="02020603050405020304" pitchFamily="18" charset="0"/>
              </a:rPr>
              <a:t>in a Euclidean space</a:t>
            </a:r>
            <a:r>
              <a:rPr lang="en-US" sz="2000" dirty="0">
                <a:latin typeface="Times New Roman" panose="02020603050405020304" pitchFamily="18" charset="0"/>
                <a:cs typeface="Times New Roman" panose="02020603050405020304" pitchFamily="18" charset="0"/>
              </a:rPr>
              <a:t>, we can have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regular metric d= sqrt(x1^2+...+xn^2) or just d =1 or any other metric. This completely changes the physics of the space </a:t>
            </a:r>
            <a:r>
              <a:rPr lang="en-US" sz="2000" b="1" dirty="0">
                <a:latin typeface="Times New Roman" panose="02020603050405020304" pitchFamily="18" charset="0"/>
                <a:cs typeface="Times New Roman" panose="02020603050405020304" pitchFamily="18" charset="0"/>
              </a:rPr>
              <a:t>without changing the </a:t>
            </a:r>
            <a:r>
              <a:rPr lang="en-US" sz="2000" dirty="0">
                <a:latin typeface="Times New Roman" panose="02020603050405020304" pitchFamily="18" charset="0"/>
                <a:cs typeface="Times New Roman" panose="02020603050405020304" pitchFamily="18" charset="0"/>
              </a:rPr>
              <a:t>geometry of the space.</a:t>
            </a:r>
          </a:p>
        </p:txBody>
      </p:sp>
    </p:spTree>
    <p:extLst>
      <p:ext uri="{BB962C8B-B14F-4D97-AF65-F5344CB8AC3E}">
        <p14:creationId xmlns:p14="http://schemas.microsoft.com/office/powerpoint/2010/main" val="36862565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82EE9-BBC6-47D2-9E9B-565FB52EC003}"/>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Metric space (tentative  translation) </a:t>
            </a:r>
            <a:endParaRPr lang="en-US" dirty="0"/>
          </a:p>
        </p:txBody>
      </p:sp>
      <p:sp>
        <p:nvSpPr>
          <p:cNvPr id="3" name="Content Placeholder 2">
            <a:extLst>
              <a:ext uri="{FF2B5EF4-FFF2-40B4-BE49-F238E27FC236}">
                <a16:creationId xmlns:a16="http://schemas.microsoft.com/office/drawing/2014/main" id="{C80C8F89-E1A9-4AC4-A1A3-B52EA3C53DCF}"/>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The expansion </a:t>
            </a:r>
            <a:r>
              <a:rPr lang="en-US" sz="2000" dirty="0">
                <a:latin typeface="Times New Roman" panose="02020603050405020304" pitchFamily="18" charset="0"/>
                <a:cs typeface="Times New Roman" panose="02020603050405020304" pitchFamily="18" charset="0"/>
              </a:rPr>
              <a:t>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universe </a:t>
            </a:r>
            <a:r>
              <a:rPr lang="en-US" sz="2000" b="1" dirty="0">
                <a:latin typeface="Times New Roman" panose="02020603050405020304" pitchFamily="18" charset="0"/>
                <a:cs typeface="Times New Roman" panose="02020603050405020304" pitchFamily="18" charset="0"/>
              </a:rPr>
              <a:t>is the increase in</a:t>
            </a:r>
            <a:r>
              <a:rPr lang="en-US" sz="2000" dirty="0">
                <a:latin typeface="Times New Roman" panose="02020603050405020304" pitchFamily="18" charset="0"/>
                <a:cs typeface="Times New Roman" panose="02020603050405020304" pitchFamily="18" charset="0"/>
              </a:rPr>
              <a:t> distance between any two given</a:t>
            </a:r>
            <a:r>
              <a:rPr lang="en-US" sz="2000" b="1" dirty="0">
                <a:latin typeface="Times New Roman" panose="02020603050405020304" pitchFamily="18" charset="0"/>
                <a:cs typeface="Times New Roman" panose="02020603050405020304" pitchFamily="18" charset="0"/>
              </a:rPr>
              <a:t> gravitationally unbound parts </a:t>
            </a:r>
            <a:r>
              <a:rPr lang="en-US" sz="2000" dirty="0">
                <a:latin typeface="Times New Roman" panose="02020603050405020304" pitchFamily="18" charset="0"/>
                <a:cs typeface="Times New Roman" panose="02020603050405020304" pitchFamily="18" charset="0"/>
              </a:rPr>
              <a:t>of the </a:t>
            </a:r>
            <a:r>
              <a:rPr lang="en-US" sz="2000" b="1" dirty="0">
                <a:latin typeface="Times New Roman" panose="02020603050405020304" pitchFamily="18" charset="0"/>
                <a:cs typeface="Times New Roman" panose="02020603050405020304" pitchFamily="18" charset="0"/>
              </a:rPr>
              <a:t>observable </a:t>
            </a:r>
            <a:r>
              <a:rPr lang="en-US" sz="2000" dirty="0">
                <a:latin typeface="Times New Roman" panose="02020603050405020304" pitchFamily="18" charset="0"/>
                <a:cs typeface="Times New Roman" panose="02020603050405020304" pitchFamily="18" charset="0"/>
              </a:rPr>
              <a:t>universe </a:t>
            </a:r>
            <a:r>
              <a:rPr lang="en-US" sz="2000" b="1" dirty="0">
                <a:latin typeface="Times New Roman" panose="02020603050405020304" pitchFamily="18" charset="0"/>
                <a:cs typeface="Times New Roman" panose="02020603050405020304" pitchFamily="18" charset="0"/>
              </a:rPr>
              <a:t>with time</a:t>
            </a:r>
            <a:r>
              <a:rPr lang="en-US" sz="2000" dirty="0">
                <a:latin typeface="Times New Roman" panose="02020603050405020304" pitchFamily="18" charset="0"/>
                <a:cs typeface="Times New Roman" panose="02020603050405020304" pitchFamily="18" charset="0"/>
              </a:rPr>
              <a:t>.[1] </a:t>
            </a:r>
            <a:r>
              <a:rPr lang="en-US" sz="2000" b="1" dirty="0">
                <a:latin typeface="Times New Roman" panose="02020603050405020304" pitchFamily="18" charset="0"/>
                <a:cs typeface="Times New Roman" panose="02020603050405020304" pitchFamily="18" charset="0"/>
              </a:rPr>
              <a:t>It is an intrinsic </a:t>
            </a:r>
            <a:r>
              <a:rPr lang="en-US" sz="2000" dirty="0">
                <a:latin typeface="Times New Roman" panose="02020603050405020304" pitchFamily="18" charset="0"/>
                <a:cs typeface="Times New Roman" panose="02020603050405020304" pitchFamily="18" charset="0"/>
              </a:rPr>
              <a:t>expansion </a:t>
            </a:r>
            <a:r>
              <a:rPr lang="en-US" sz="2000" b="1" dirty="0">
                <a:latin typeface="Times New Roman" panose="02020603050405020304" pitchFamily="18" charset="0"/>
                <a:cs typeface="Times New Roman" panose="02020603050405020304" pitchFamily="18" charset="0"/>
              </a:rPr>
              <a:t>whereby</a:t>
            </a:r>
            <a:r>
              <a:rPr lang="en-US" sz="2000" dirty="0">
                <a:latin typeface="Times New Roman" panose="02020603050405020304" pitchFamily="18" charset="0"/>
                <a:cs typeface="Times New Roman" panose="02020603050405020304" pitchFamily="18" charset="0"/>
              </a:rPr>
              <a:t> the </a:t>
            </a:r>
            <a:r>
              <a:rPr lang="en-US" sz="2000" b="1" dirty="0">
                <a:latin typeface="Times New Roman" panose="02020603050405020304" pitchFamily="18" charset="0"/>
                <a:cs typeface="Times New Roman" panose="02020603050405020304" pitchFamily="18" charset="0"/>
              </a:rPr>
              <a:t>scale of space </a:t>
            </a:r>
            <a:r>
              <a:rPr lang="en-US" sz="2000" dirty="0">
                <a:latin typeface="Times New Roman" panose="02020603050405020304" pitchFamily="18" charset="0"/>
                <a:cs typeface="Times New Roman" panose="02020603050405020304" pitchFamily="18" charset="0"/>
              </a:rPr>
              <a:t>itself changes. The universe does not expand "into" anything and does not require space to exist "</a:t>
            </a:r>
            <a:r>
              <a:rPr lang="en-US" sz="2000" b="1" dirty="0">
                <a:latin typeface="Times New Roman" panose="02020603050405020304" pitchFamily="18" charset="0"/>
                <a:cs typeface="Times New Roman" panose="02020603050405020304" pitchFamily="18" charset="0"/>
              </a:rPr>
              <a:t>outside"</a:t>
            </a:r>
            <a:r>
              <a:rPr lang="en-US" sz="2000" dirty="0">
                <a:latin typeface="Times New Roman" panose="02020603050405020304" pitchFamily="18" charset="0"/>
                <a:cs typeface="Times New Roman" panose="02020603050405020304" pitchFamily="18" charset="0"/>
              </a:rPr>
              <a:t> it. This expansion </a:t>
            </a:r>
            <a:r>
              <a:rPr lang="en-US" sz="2000" b="1" dirty="0">
                <a:latin typeface="Times New Roman" panose="02020603050405020304" pitchFamily="18" charset="0"/>
                <a:cs typeface="Times New Roman" panose="02020603050405020304" pitchFamily="18" charset="0"/>
              </a:rPr>
              <a:t>involves</a:t>
            </a:r>
            <a:r>
              <a:rPr lang="en-US" sz="2000" dirty="0">
                <a:latin typeface="Times New Roman" panose="02020603050405020304" pitchFamily="18" charset="0"/>
                <a:cs typeface="Times New Roman" panose="02020603050405020304" pitchFamily="18" charset="0"/>
              </a:rPr>
              <a:t> neither space nor objects in space "</a:t>
            </a:r>
            <a:r>
              <a:rPr lang="en-US" sz="2000" b="1" dirty="0">
                <a:latin typeface="Times New Roman" panose="02020603050405020304" pitchFamily="18" charset="0"/>
                <a:cs typeface="Times New Roman" panose="02020603050405020304" pitchFamily="18" charset="0"/>
              </a:rPr>
              <a:t>moving</a:t>
            </a:r>
            <a:r>
              <a:rPr lang="en-US" sz="2000" dirty="0">
                <a:latin typeface="Times New Roman" panose="02020603050405020304" pitchFamily="18" charset="0"/>
                <a:cs typeface="Times New Roman" panose="02020603050405020304" pitchFamily="18" charset="0"/>
              </a:rPr>
              <a:t>" in a traditional sense, but rather it is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metric (</a:t>
            </a:r>
            <a:r>
              <a:rPr lang="en-US" sz="2000" b="1" dirty="0">
                <a:latin typeface="Times New Roman" panose="02020603050405020304" pitchFamily="18" charset="0"/>
                <a:cs typeface="Times New Roman" panose="02020603050405020304" pitchFamily="18" charset="0"/>
              </a:rPr>
              <a:t>which governs </a:t>
            </a:r>
            <a:r>
              <a:rPr lang="en-US" sz="2000" dirty="0">
                <a:latin typeface="Times New Roman" panose="02020603050405020304" pitchFamily="18" charset="0"/>
                <a:cs typeface="Times New Roman" panose="02020603050405020304" pitchFamily="18" charset="0"/>
              </a:rPr>
              <a:t>the size and geometry of </a:t>
            </a:r>
            <a:r>
              <a:rPr lang="en-US" sz="2000" b="1" dirty="0">
                <a:latin typeface="Times New Roman" panose="02020603050405020304" pitchFamily="18" charset="0"/>
                <a:cs typeface="Times New Roman" panose="02020603050405020304" pitchFamily="18" charset="0"/>
              </a:rPr>
              <a:t>spacetime </a:t>
            </a:r>
            <a:r>
              <a:rPr lang="en-US" sz="2000" dirty="0">
                <a:latin typeface="Times New Roman" panose="02020603050405020304" pitchFamily="18" charset="0"/>
                <a:cs typeface="Times New Roman" panose="02020603050405020304" pitchFamily="18" charset="0"/>
              </a:rPr>
              <a:t>itself) that changes in scale. As the spatial part of the universe's </a:t>
            </a:r>
            <a:r>
              <a:rPr lang="en-US" sz="2000" b="1" dirty="0">
                <a:latin typeface="Times New Roman" panose="02020603050405020304" pitchFamily="18" charset="0"/>
                <a:cs typeface="Times New Roman" panose="02020603050405020304" pitchFamily="18" charset="0"/>
              </a:rPr>
              <a:t>spacetime metric </a:t>
            </a:r>
            <a:r>
              <a:rPr lang="en-US" sz="2000" dirty="0">
                <a:latin typeface="Times New Roman" panose="02020603050405020304" pitchFamily="18" charset="0"/>
                <a:cs typeface="Times New Roman" panose="02020603050405020304" pitchFamily="18" charset="0"/>
              </a:rPr>
              <a:t>i</a:t>
            </a:r>
            <a:r>
              <a:rPr lang="en-US" sz="2000" b="1" dirty="0">
                <a:latin typeface="Times New Roman" panose="02020603050405020304" pitchFamily="18" charset="0"/>
                <a:cs typeface="Times New Roman" panose="02020603050405020304" pitchFamily="18" charset="0"/>
              </a:rPr>
              <a:t>ncreases </a:t>
            </a:r>
            <a:r>
              <a:rPr lang="en-US" sz="2000" dirty="0">
                <a:latin typeface="Times New Roman" panose="02020603050405020304" pitchFamily="18" charset="0"/>
                <a:cs typeface="Times New Roman" panose="02020603050405020304" pitchFamily="18" charset="0"/>
              </a:rPr>
              <a:t>in scale, objects become more </a:t>
            </a:r>
            <a:r>
              <a:rPr lang="en-US" sz="2000" b="1" dirty="0">
                <a:latin typeface="Times New Roman" panose="02020603050405020304" pitchFamily="18" charset="0"/>
                <a:cs typeface="Times New Roman" panose="02020603050405020304" pitchFamily="18" charset="0"/>
              </a:rPr>
              <a:t>distant</a:t>
            </a:r>
            <a:r>
              <a:rPr lang="en-US" sz="2000" dirty="0">
                <a:latin typeface="Times New Roman" panose="02020603050405020304" pitchFamily="18" charset="0"/>
                <a:cs typeface="Times New Roman" panose="02020603050405020304" pitchFamily="18" charset="0"/>
              </a:rPr>
              <a:t> from one another at </a:t>
            </a:r>
            <a:r>
              <a:rPr lang="en-US" sz="2000" b="1" dirty="0">
                <a:latin typeface="Times New Roman" panose="02020603050405020304" pitchFamily="18" charset="0"/>
                <a:cs typeface="Times New Roman" panose="02020603050405020304" pitchFamily="18" charset="0"/>
              </a:rPr>
              <a:t>ever-increasing</a:t>
            </a:r>
            <a:r>
              <a:rPr lang="en-US" sz="2000" dirty="0">
                <a:latin typeface="Times New Roman" panose="02020603050405020304" pitchFamily="18" charset="0"/>
                <a:cs typeface="Times New Roman" panose="02020603050405020304" pitchFamily="18" charset="0"/>
              </a:rPr>
              <a:t> s</a:t>
            </a:r>
            <a:r>
              <a:rPr lang="en-US" sz="2000" b="1" dirty="0">
                <a:latin typeface="Times New Roman" panose="02020603050405020304" pitchFamily="18" charset="0"/>
                <a:cs typeface="Times New Roman" panose="02020603050405020304" pitchFamily="18" charset="0"/>
              </a:rPr>
              <a:t>peeds</a:t>
            </a:r>
            <a:r>
              <a:rPr lang="en-US" sz="2000" dirty="0">
                <a:latin typeface="Times New Roman" panose="02020603050405020304" pitchFamily="18" charset="0"/>
                <a:cs typeface="Times New Roman" panose="02020603050405020304" pitchFamily="18" charset="0"/>
              </a:rPr>
              <a:t>. To any observer in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universe, it appears that all of space </a:t>
            </a:r>
            <a:r>
              <a:rPr lang="en-US" sz="2000" b="1" dirty="0">
                <a:latin typeface="Times New Roman" panose="02020603050405020304" pitchFamily="18" charset="0"/>
                <a:cs typeface="Times New Roman" panose="02020603050405020304" pitchFamily="18" charset="0"/>
              </a:rPr>
              <a:t>is expanding, </a:t>
            </a:r>
            <a:r>
              <a:rPr lang="en-US" sz="2000" dirty="0">
                <a:latin typeface="Times New Roman" panose="02020603050405020304" pitchFamily="18" charset="0"/>
                <a:cs typeface="Times New Roman" panose="02020603050405020304" pitchFamily="18" charset="0"/>
              </a:rPr>
              <a:t>and that </a:t>
            </a:r>
            <a:r>
              <a:rPr lang="en-US" sz="2000" b="1" dirty="0">
                <a:latin typeface="Times New Roman" panose="02020603050405020304" pitchFamily="18" charset="0"/>
                <a:cs typeface="Times New Roman" panose="02020603050405020304" pitchFamily="18" charset="0"/>
              </a:rPr>
              <a:t>all but </a:t>
            </a:r>
            <a:r>
              <a:rPr lang="en-US" sz="2000" dirty="0">
                <a:latin typeface="Times New Roman" panose="02020603050405020304" pitchFamily="18" charset="0"/>
                <a:cs typeface="Times New Roman" panose="02020603050405020304" pitchFamily="18" charset="0"/>
              </a:rPr>
              <a:t>the nearest galaxies (which are bound by gravity) </a:t>
            </a:r>
            <a:r>
              <a:rPr lang="en-US" sz="2000" b="1" dirty="0">
                <a:latin typeface="Times New Roman" panose="02020603050405020304" pitchFamily="18" charset="0"/>
                <a:cs typeface="Times New Roman" panose="02020603050405020304" pitchFamily="18" charset="0"/>
              </a:rPr>
              <a:t>recede at speeds </a:t>
            </a:r>
            <a:r>
              <a:rPr lang="en-US" sz="2000" dirty="0">
                <a:latin typeface="Times New Roman" panose="02020603050405020304" pitchFamily="18" charset="0"/>
                <a:cs typeface="Times New Roman" panose="02020603050405020304" pitchFamily="18" charset="0"/>
              </a:rPr>
              <a:t>that are proportional to their distance from the observer.</a:t>
            </a:r>
          </a:p>
        </p:txBody>
      </p:sp>
    </p:spTree>
    <p:extLst>
      <p:ext uri="{BB962C8B-B14F-4D97-AF65-F5344CB8AC3E}">
        <p14:creationId xmlns:p14="http://schemas.microsoft.com/office/powerpoint/2010/main" val="2182261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C031-0848-4592-A36C-7D9D3DDCD445}"/>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Text 6. Archimedean property </a:t>
            </a:r>
            <a:endParaRPr lang="en-US" sz="2400"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9FBA88F-59B6-4582-B520-08228726947D}"/>
              </a:ext>
            </a:extLst>
          </p:cNvPr>
          <p:cNvSpPr>
            <a:spLocks noGrp="1"/>
          </p:cNvSpPr>
          <p:nvPr>
            <p:ph idx="1"/>
          </p:nvPr>
        </p:nvSpPr>
        <p:spPr>
          <a:xfrm>
            <a:off x="386024" y="1453836"/>
            <a:ext cx="10515600" cy="4351338"/>
          </a:xfrm>
        </p:spPr>
        <p:txBody>
          <a:bodyPr>
            <a:normAutofit/>
          </a:bodyPr>
          <a:lstStyle/>
          <a:p>
            <a:r>
              <a:rPr lang="en-US" sz="2000" u="sng" dirty="0">
                <a:latin typeface="Times New Roman" panose="02020603050405020304" pitchFamily="18" charset="0"/>
                <a:cs typeface="Times New Roman" panose="02020603050405020304" pitchFamily="18" charset="0"/>
              </a:rPr>
              <a:t>The notion </a:t>
            </a:r>
            <a:r>
              <a:rPr lang="en-US" sz="2000" dirty="0">
                <a:latin typeface="Times New Roman" panose="02020603050405020304" pitchFamily="18" charset="0"/>
                <a:cs typeface="Times New Roman" panose="02020603050405020304" pitchFamily="18" charset="0"/>
              </a:rPr>
              <a:t>arose from the theory of magnitudes of Ancient Greece; it still plays an important role in modern mathematics such as David Hilbert's axioms for geometry, and the theories of ordered groups, ordered fields, and local fields.</a:t>
            </a:r>
          </a:p>
          <a:p>
            <a:r>
              <a:rPr lang="en-US" sz="2000" dirty="0">
                <a:latin typeface="Times New Roman" panose="02020603050405020304" pitchFamily="18" charset="0"/>
                <a:cs typeface="Times New Roman" panose="02020603050405020304" pitchFamily="18" charset="0"/>
              </a:rPr>
              <a:t>An algebraic structure in which any two non-zero elements are comparable, in the sense that neither of them is infinitesimal with respect to the other, is said to be Archimedean. A structure which has a pair of non-zero elements, one of which is infinitesimal with respect to the other, is said to be non-Archimedean. For example, a linearly ordered group that is Archimedean is an Archimedean group</a:t>
            </a:r>
          </a:p>
        </p:txBody>
      </p:sp>
    </p:spTree>
    <p:extLst>
      <p:ext uri="{BB962C8B-B14F-4D97-AF65-F5344CB8AC3E}">
        <p14:creationId xmlns:p14="http://schemas.microsoft.com/office/powerpoint/2010/main" val="215161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062BA-201A-4ACB-BC92-C2CC2AE10846}"/>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Notes on the translation: </a:t>
            </a:r>
          </a:p>
        </p:txBody>
      </p:sp>
      <p:sp>
        <p:nvSpPr>
          <p:cNvPr id="3" name="Content Placeholder 2">
            <a:extLst>
              <a:ext uri="{FF2B5EF4-FFF2-40B4-BE49-F238E27FC236}">
                <a16:creationId xmlns:a16="http://schemas.microsoft.com/office/drawing/2014/main" id="{00A039AF-6585-4053-8A51-BAA8D0764509}"/>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outside" it.</a:t>
            </a:r>
          </a:p>
          <a:p>
            <a:r>
              <a:rPr lang="en-US" sz="2000" u="sng" dirty="0">
                <a:solidFill>
                  <a:prstClr val="black"/>
                </a:solidFill>
                <a:latin typeface="Times New Roman" panose="02020603050405020304" pitchFamily="18" charset="0"/>
                <a:cs typeface="Times New Roman" panose="02020603050405020304" pitchFamily="18" charset="0"/>
              </a:rPr>
              <a:t>given gravitationally unbound parts</a:t>
            </a:r>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 </a:t>
            </a:r>
            <a:r>
              <a:rPr lang="en-US" sz="2000" u="sng" dirty="0">
                <a:solidFill>
                  <a:prstClr val="black"/>
                </a:solidFill>
                <a:latin typeface="Times New Roman" panose="02020603050405020304" pitchFamily="18" charset="0"/>
                <a:cs typeface="Times New Roman" panose="02020603050405020304" pitchFamily="18" charset="0"/>
              </a:rPr>
              <a:t>increases in</a:t>
            </a:r>
          </a:p>
          <a:p>
            <a:r>
              <a:rPr lang="en-US" sz="2000" u="sng" dirty="0">
                <a:solidFill>
                  <a:prstClr val="black"/>
                </a:solidFill>
                <a:latin typeface="Times New Roman" panose="02020603050405020304" pitchFamily="18" charset="0"/>
                <a:cs typeface="Times New Roman" panose="02020603050405020304" pitchFamily="18" charset="0"/>
              </a:rPr>
              <a:t>recede at speeds</a:t>
            </a:r>
          </a:p>
          <a:p>
            <a:r>
              <a:rPr lang="en-US" sz="2000" u="sng" dirty="0">
                <a:solidFill>
                  <a:prstClr val="black"/>
                </a:solidFill>
                <a:latin typeface="Times New Roman" panose="02020603050405020304" pitchFamily="18" charset="0"/>
                <a:cs typeface="Times New Roman" panose="02020603050405020304" pitchFamily="18" charset="0"/>
              </a:rPr>
              <a:t>ever-increasing speeds</a:t>
            </a:r>
          </a:p>
          <a:p>
            <a:r>
              <a:rPr lang="en-US" sz="2000" u="sng" dirty="0">
                <a:solidFill>
                  <a:prstClr val="black"/>
                </a:solidFill>
                <a:latin typeface="Times New Roman" panose="02020603050405020304" pitchFamily="18" charset="0"/>
                <a:cs typeface="Times New Roman" panose="02020603050405020304" pitchFamily="18" charset="0"/>
              </a:rPr>
              <a:t>At speeds </a:t>
            </a:r>
          </a:p>
          <a:p>
            <a:r>
              <a:rPr lang="en-US" sz="2000" u="sng" dirty="0">
                <a:solidFill>
                  <a:prstClr val="black"/>
                </a:solidFill>
                <a:latin typeface="Times New Roman" panose="02020603050405020304" pitchFamily="18" charset="0"/>
                <a:cs typeface="Times New Roman" panose="02020603050405020304" pitchFamily="18" charset="0"/>
              </a:rPr>
              <a:t>Whereby</a:t>
            </a:r>
          </a:p>
          <a:p>
            <a:r>
              <a:rPr lang="en-US" sz="2000" u="sng" dirty="0">
                <a:latin typeface="Times New Roman" panose="02020603050405020304" pitchFamily="18" charset="0"/>
                <a:cs typeface="Times New Roman" panose="02020603050405020304" pitchFamily="18" charset="0"/>
              </a:rPr>
              <a:t>the universe</a:t>
            </a:r>
          </a:p>
          <a:p>
            <a:r>
              <a:rPr lang="en-US" sz="2000" u="sng" dirty="0">
                <a:latin typeface="Times New Roman" panose="02020603050405020304" pitchFamily="18" charset="0"/>
                <a:cs typeface="Times New Roman" panose="02020603050405020304" pitchFamily="18" charset="0"/>
              </a:rPr>
              <a:t>which governs</a:t>
            </a:r>
          </a:p>
        </p:txBody>
      </p:sp>
    </p:spTree>
    <p:extLst>
      <p:ext uri="{BB962C8B-B14F-4D97-AF65-F5344CB8AC3E}">
        <p14:creationId xmlns:p14="http://schemas.microsoft.com/office/powerpoint/2010/main" val="1669727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A31DB-C5C7-4A9F-BA5A-83E4C3E667B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translation: the passage 2: </a:t>
            </a:r>
          </a:p>
        </p:txBody>
      </p:sp>
      <p:sp>
        <p:nvSpPr>
          <p:cNvPr id="3" name="Content Placeholder 2">
            <a:extLst>
              <a:ext uri="{FF2B5EF4-FFF2-40B4-BE49-F238E27FC236}">
                <a16:creationId xmlns:a16="http://schemas.microsoft.com/office/drawing/2014/main" id="{02D8330F-40EE-4E0A-8C5E-D62C462EFB51}"/>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тополошки</a:t>
            </a:r>
            <a:r>
              <a:rPr lang="ru-RU" sz="2000" dirty="0">
                <a:latin typeface="Times New Roman" panose="02020603050405020304" pitchFamily="18" charset="0"/>
                <a:cs typeface="Times New Roman" panose="02020603050405020304" pitchFamily="18" charset="0"/>
              </a:rPr>
              <a:t> простор и </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тачка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 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укључује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 </a:t>
            </a:r>
            <a:r>
              <a:rPr lang="en-US" sz="2000" dirty="0">
                <a:latin typeface="Times New Roman" panose="02020603050405020304" pitchFamily="18" charset="0"/>
                <a:cs typeface="Times New Roman" panose="02020603050405020304" pitchFamily="18" charset="0"/>
              </a:rPr>
              <a:t>U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p</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U</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X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такође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еквивалентно</a:t>
            </a:r>
            <a:r>
              <a:rPr lang="ru-RU" sz="2000" dirty="0">
                <a:latin typeface="Times New Roman" panose="02020603050405020304" pitchFamily="18" charset="0"/>
                <a:cs typeface="Times New Roman" panose="02020603050405020304" pitchFamily="18" charset="0"/>
              </a:rPr>
              <a:t> тачки </a:t>
            </a:r>
            <a:r>
              <a:rPr lang="en-US" sz="2000" dirty="0">
                <a:latin typeface="Times New Roman" panose="02020603050405020304" pitchFamily="18" charset="0"/>
                <a:cs typeface="Times New Roman" panose="02020603050405020304" pitchFamily="18" charset="0"/>
              </a:rPr>
              <a:t>p </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 </a:t>
            </a:r>
            <a:r>
              <a:rPr lang="ru-RU" sz="2000" dirty="0">
                <a:latin typeface="Times New Roman" panose="02020603050405020304" pitchFamily="18" charset="0"/>
                <a:cs typeface="Times New Roman" panose="02020603050405020304" pitchFamily="18" charset="0"/>
              </a:rPr>
              <a:t> у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Суседство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a:t>
            </a:r>
            <a:r>
              <a:rPr lang="ru-RU" sz="2000" dirty="0">
                <a:latin typeface="Times New Roman" panose="02020603050405020304" pitchFamily="18" charset="0"/>
                <a:cs typeface="Times New Roman" panose="02020603050405020304" pitchFamily="18" charset="0"/>
              </a:rPr>
              <a:t> не мора да буде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али </a:t>
            </a:r>
            <a:r>
              <a:rPr lang="ru-RU" sz="2000" dirty="0" err="1">
                <a:latin typeface="Times New Roman" panose="02020603050405020304" pitchFamily="18" charset="0"/>
                <a:cs typeface="Times New Roman" panose="02020603050405020304" pitchFamily="18" charset="0"/>
              </a:rPr>
              <a:t>када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V</a:t>
            </a:r>
            <a:r>
              <a:rPr lang="ru-RU" sz="2000" dirty="0">
                <a:latin typeface="Times New Roman" panose="02020603050405020304" pitchFamily="18" charset="0"/>
                <a:cs typeface="Times New Roman" panose="02020603050405020304" pitchFamily="18" charset="0"/>
              </a:rPr>
              <a:t> отворено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назива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суседством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Познато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неки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захтевају</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суседства</a:t>
            </a:r>
            <a:r>
              <a:rPr lang="ru-RU" sz="2000" dirty="0">
                <a:latin typeface="Times New Roman" panose="02020603050405020304" pitchFamily="18" charset="0"/>
                <a:cs typeface="Times New Roman" panose="02020603050405020304" pitchFamily="18" charset="0"/>
              </a:rPr>
              <a:t> буду отворена, 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важно </a:t>
            </a:r>
            <a:r>
              <a:rPr lang="ru-RU" sz="2000" dirty="0" err="1">
                <a:latin typeface="Times New Roman" panose="02020603050405020304" pitchFamily="18" charset="0"/>
                <a:cs typeface="Times New Roman" panose="02020603050405020304" pitchFamily="18" charset="0"/>
              </a:rPr>
              <a:t>напоменути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конвенције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1064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4C28B-4DB2-4208-8054-EDFE70F7743E}"/>
              </a:ext>
            </a:extLst>
          </p:cNvPr>
          <p:cNvSpPr>
            <a:spLocks noGrp="1"/>
          </p:cNvSpPr>
          <p:nvPr>
            <p:ph type="title"/>
          </p:nvPr>
        </p:nvSpPr>
        <p:spPr/>
        <p:txBody>
          <a:bodyPr/>
          <a:lstStyle/>
          <a:p>
            <a:r>
              <a:rPr lang="en-US" b="1" dirty="0"/>
              <a:t> </a:t>
            </a:r>
            <a:r>
              <a:rPr lang="en-US" sz="2400" b="1" u="sng" dirty="0">
                <a:solidFill>
                  <a:srgbClr val="7030A0"/>
                </a:solidFill>
                <a:latin typeface="Times New Roman" panose="02020603050405020304" pitchFamily="18" charset="0"/>
                <a:cs typeface="Times New Roman" panose="02020603050405020304" pitchFamily="18" charset="0"/>
              </a:rPr>
              <a:t>The  third assignment: A tentative translation of the passage 2. </a:t>
            </a:r>
          </a:p>
        </p:txBody>
      </p:sp>
      <p:sp>
        <p:nvSpPr>
          <p:cNvPr id="3" name="Content Placeholder 2">
            <a:extLst>
              <a:ext uri="{FF2B5EF4-FFF2-40B4-BE49-F238E27FC236}">
                <a16:creationId xmlns:a16="http://schemas.microsoft.com/office/drawing/2014/main" id="{B4EF7E54-427A-4501-9E8B-0032E08E15DE}"/>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If X is a topological space and p is a point in X,X, then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p is a subset V of X that includes an open set </a:t>
            </a:r>
            <a:r>
              <a:rPr lang="en-US" sz="2000" b="1" dirty="0">
                <a:latin typeface="Times New Roman" panose="02020603050405020304" pitchFamily="18" charset="0"/>
                <a:cs typeface="Times New Roman" panose="02020603050405020304" pitchFamily="18" charset="0"/>
              </a:rPr>
              <a:t>U containing p</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p </a:t>
            </a:r>
            <a:r>
              <a:rPr lang="en-US" sz="2000" dirty="0">
                <a:solidFill>
                  <a:srgbClr val="202124"/>
                </a:solidFill>
                <a:latin typeface="Times New Roman" panose="02020603050405020304" pitchFamily="18" charset="0"/>
                <a:cs typeface="Times New Roman" panose="02020603050405020304" pitchFamily="18" charset="0"/>
              </a:rPr>
              <a:t>∈ U </a:t>
            </a:r>
            <a:r>
              <a:rPr lang="en-US" sz="2000" dirty="0">
                <a:solidFill>
                  <a:prstClr val="black"/>
                </a:solidFill>
                <a:latin typeface="Times New Roman" panose="02020603050405020304" pitchFamily="18" charset="0"/>
                <a:cs typeface="Times New Roman" panose="02020603050405020304" pitchFamily="18" charset="0"/>
              </a:rPr>
              <a:t>⊆ V ⊆ X </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This is also equivalent to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point </a:t>
            </a:r>
            <a:r>
              <a:rPr lang="en-US" sz="2000" dirty="0">
                <a:solidFill>
                  <a:prstClr val="black"/>
                </a:solidFill>
                <a:latin typeface="Times New Roman" panose="02020603050405020304" pitchFamily="18" charset="0"/>
                <a:cs typeface="Times New Roman" panose="02020603050405020304" pitchFamily="18" charset="0"/>
              </a:rPr>
              <a:t>p </a:t>
            </a:r>
            <a:r>
              <a:rPr lang="en-US" sz="2000" dirty="0">
                <a:solidFill>
                  <a:srgbClr val="202124"/>
                </a:solidFill>
                <a:latin typeface="Times New Roman" panose="02020603050405020304" pitchFamily="18" charset="0"/>
                <a:cs typeface="Times New Roman" panose="02020603050405020304" pitchFamily="18" charset="0"/>
              </a:rPr>
              <a:t>∈ X</a:t>
            </a:r>
            <a:r>
              <a:rPr lang="en-US" sz="2000" b="1" dirty="0">
                <a:latin typeface="Times New Roman" panose="02020603050405020304" pitchFamily="18" charset="0"/>
                <a:cs typeface="Times New Roman" panose="02020603050405020304" pitchFamily="18" charset="0"/>
              </a:rPr>
              <a:t> belonging </a:t>
            </a:r>
            <a:r>
              <a:rPr lang="en-US" sz="2000" dirty="0">
                <a:latin typeface="Times New Roman" panose="02020603050405020304" pitchFamily="18" charset="0"/>
                <a:cs typeface="Times New Roman" panose="02020603050405020304" pitchFamily="18" charset="0"/>
              </a:rPr>
              <a:t>to </a:t>
            </a:r>
            <a:r>
              <a:rPr lang="en-US" sz="2000" b="1" dirty="0">
                <a:latin typeface="Times New Roman" panose="02020603050405020304" pitchFamily="18" charset="0"/>
                <a:cs typeface="Times New Roman" panose="02020603050405020304" pitchFamily="18" charset="0"/>
              </a:rPr>
              <a:t>the topological interior </a:t>
            </a:r>
            <a:r>
              <a:rPr lang="en-US" sz="2000" dirty="0">
                <a:latin typeface="Times New Roman" panose="02020603050405020304" pitchFamily="18" charset="0"/>
                <a:cs typeface="Times New Roman" panose="02020603050405020304" pitchFamily="18" charset="0"/>
              </a:rPr>
              <a:t>of V in X.</a:t>
            </a:r>
          </a:p>
          <a:p>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V </a:t>
            </a:r>
            <a:r>
              <a:rPr lang="en-US" sz="2000" dirty="0">
                <a:latin typeface="Times New Roman" panose="02020603050405020304" pitchFamily="18" charset="0"/>
                <a:cs typeface="Times New Roman" panose="02020603050405020304" pitchFamily="18" charset="0"/>
              </a:rPr>
              <a:t>need not be an open subset X, but when V is open in X then it is called an open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Some authors have been known to require </a:t>
            </a:r>
            <a:r>
              <a:rPr lang="en-US" sz="2000" dirty="0" err="1">
                <a:latin typeface="Times New Roman" panose="02020603050405020304" pitchFamily="18" charset="0"/>
                <a:cs typeface="Times New Roman" panose="02020603050405020304" pitchFamily="18" charset="0"/>
              </a:rPr>
              <a:t>neighbourhoods</a:t>
            </a:r>
            <a:r>
              <a:rPr lang="en-US" sz="2000" dirty="0">
                <a:latin typeface="Times New Roman" panose="02020603050405020304" pitchFamily="18" charset="0"/>
                <a:cs typeface="Times New Roman" panose="02020603050405020304" pitchFamily="18" charset="0"/>
              </a:rPr>
              <a:t> to be open, </a:t>
            </a:r>
            <a:r>
              <a:rPr lang="en-US" sz="2000" b="1" dirty="0">
                <a:latin typeface="Times New Roman" panose="02020603050405020304" pitchFamily="18" charset="0"/>
                <a:cs typeface="Times New Roman" panose="02020603050405020304" pitchFamily="18" charset="0"/>
              </a:rPr>
              <a:t>so it is </a:t>
            </a:r>
            <a:r>
              <a:rPr lang="en-US" sz="2000" dirty="0">
                <a:latin typeface="Times New Roman" panose="02020603050405020304" pitchFamily="18" charset="0"/>
                <a:cs typeface="Times New Roman" panose="02020603050405020304" pitchFamily="18" charset="0"/>
              </a:rPr>
              <a:t>important to note conventions.</a:t>
            </a:r>
          </a:p>
          <a:p>
            <a:endParaRPr lang="en-US" sz="2000" dirty="0"/>
          </a:p>
          <a:p>
            <a:endParaRPr lang="en-US" sz="2000" dirty="0"/>
          </a:p>
          <a:p>
            <a:endParaRPr lang="en-US" sz="2000" dirty="0"/>
          </a:p>
        </p:txBody>
      </p:sp>
    </p:spTree>
    <p:extLst>
      <p:ext uri="{BB962C8B-B14F-4D97-AF65-F5344CB8AC3E}">
        <p14:creationId xmlns:p14="http://schemas.microsoft.com/office/powerpoint/2010/main" val="33292311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16FB-DDE1-4FA5-81E2-F5CE3FAD234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Notes on translation: the passage 2</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155F4C3-3C57-4F04-ABDA-5AF1BE4B13B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Take care about articles </a:t>
            </a:r>
            <a:r>
              <a:rPr lang="en-US" sz="2000" dirty="0">
                <a:solidFill>
                  <a:prstClr val="black"/>
                </a:solidFill>
                <a:latin typeface="Times New Roman" panose="02020603050405020304" pitchFamily="18" charset="0"/>
                <a:cs typeface="Times New Roman" panose="02020603050405020304" pitchFamily="18" charset="0"/>
              </a:rPr>
              <a:t>a </a:t>
            </a:r>
            <a:r>
              <a:rPr lang="en-US" sz="2000" dirty="0" err="1">
                <a:solidFill>
                  <a:prstClr val="black"/>
                </a:solidFill>
                <a:latin typeface="Times New Roman" panose="02020603050405020304" pitchFamily="18" charset="0"/>
                <a:cs typeface="Times New Roman" panose="02020603050405020304" pitchFamily="18" charset="0"/>
              </a:rPr>
              <a:t>neighbourhood</a:t>
            </a:r>
            <a:r>
              <a:rPr lang="en-US" sz="2000" dirty="0">
                <a:solidFill>
                  <a:prstClr val="black"/>
                </a:solidFill>
                <a:latin typeface="Times New Roman" panose="02020603050405020304" pitchFamily="18" charset="0"/>
                <a:cs typeface="Times New Roman" panose="02020603050405020304" pitchFamily="18" charset="0"/>
              </a:rPr>
              <a:t> p, not The neighborhood p. The reason is that has been introduced </a:t>
            </a:r>
            <a:r>
              <a:rPr lang="en-US" sz="2000" u="sng" dirty="0">
                <a:solidFill>
                  <a:prstClr val="black"/>
                </a:solidFill>
                <a:latin typeface="Times New Roman" panose="02020603050405020304" pitchFamily="18" charset="0"/>
                <a:cs typeface="Times New Roman" panose="02020603050405020304" pitchFamily="18" charset="0"/>
              </a:rPr>
              <a:t>for the first time in the text. </a:t>
            </a:r>
          </a:p>
          <a:p>
            <a:endParaRPr lang="en-US" sz="2000" u="sng" dirty="0">
              <a:solidFill>
                <a:prstClr val="black"/>
              </a:solidFill>
              <a:latin typeface="Times New Roman" panose="02020603050405020304" pitchFamily="18" charset="0"/>
              <a:cs typeface="Times New Roman" panose="02020603050405020304" pitchFamily="18" charset="0"/>
            </a:endParaRPr>
          </a:p>
          <a:p>
            <a:pPr lvl="0"/>
            <a:r>
              <a:rPr lang="en-US" sz="2000" u="sng" dirty="0">
                <a:solidFill>
                  <a:prstClr val="black"/>
                </a:solidFill>
                <a:latin typeface="Times New Roman" panose="02020603050405020304" pitchFamily="18" charset="0"/>
                <a:cs typeface="Times New Roman" panose="02020603050405020304" pitchFamily="18" charset="0"/>
              </a:rPr>
              <a:t>However, in the second part of the text, we say:</a:t>
            </a:r>
            <a:r>
              <a:rPr lang="en-US" sz="2000" b="1" u="sng" dirty="0">
                <a:solidFill>
                  <a:prstClr val="black"/>
                </a:solidFill>
                <a:latin typeface="Times New Roman" panose="02020603050405020304" pitchFamily="18" charset="0"/>
                <a:cs typeface="Times New Roman" panose="02020603050405020304" pitchFamily="18" charset="0"/>
              </a:rPr>
              <a:t> the </a:t>
            </a:r>
            <a:r>
              <a:rPr lang="en-US" sz="2000" u="sng" dirty="0">
                <a:solidFill>
                  <a:prstClr val="black"/>
                </a:solidFill>
                <a:latin typeface="Times New Roman" panose="02020603050405020304" pitchFamily="18" charset="0"/>
                <a:cs typeface="Times New Roman" panose="02020603050405020304" pitchFamily="18" charset="0"/>
              </a:rPr>
              <a:t>point p.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point p </a:t>
            </a:r>
            <a:r>
              <a:rPr lang="en-US" sz="2000" dirty="0">
                <a:solidFill>
                  <a:srgbClr val="202124"/>
                </a:solidFill>
                <a:latin typeface="Times New Roman" panose="02020603050405020304" pitchFamily="18" charset="0"/>
                <a:cs typeface="Times New Roman" panose="02020603050405020304" pitchFamily="18" charset="0"/>
              </a:rPr>
              <a:t>∈ X. Why? Because we </a:t>
            </a:r>
            <a:r>
              <a:rPr lang="en-US" sz="2000" u="sng" dirty="0">
                <a:solidFill>
                  <a:srgbClr val="202124"/>
                </a:solidFill>
                <a:latin typeface="Times New Roman" panose="02020603050405020304" pitchFamily="18" charset="0"/>
                <a:cs typeface="Times New Roman" panose="02020603050405020304" pitchFamily="18" charset="0"/>
              </a:rPr>
              <a:t>have </a:t>
            </a:r>
            <a:r>
              <a:rPr lang="en-US" sz="2000" b="1" u="sng" dirty="0">
                <a:solidFill>
                  <a:srgbClr val="202124"/>
                </a:solidFill>
                <a:latin typeface="Times New Roman" panose="02020603050405020304" pitchFamily="18" charset="0"/>
                <a:cs typeface="Times New Roman" panose="02020603050405020304" pitchFamily="18" charset="0"/>
              </a:rPr>
              <a:t>already </a:t>
            </a:r>
            <a:r>
              <a:rPr lang="en-US" sz="2000" u="sng" dirty="0">
                <a:solidFill>
                  <a:srgbClr val="202124"/>
                </a:solidFill>
                <a:latin typeface="Times New Roman" panose="02020603050405020304" pitchFamily="18" charset="0"/>
                <a:cs typeface="Times New Roman" panose="02020603050405020304" pitchFamily="18" charset="0"/>
              </a:rPr>
              <a:t>mentioned it. </a:t>
            </a:r>
          </a:p>
          <a:p>
            <a:pPr lvl="0"/>
            <a:endParaRPr lang="en-US" sz="2000" u="sng" dirty="0">
              <a:solidFill>
                <a:srgbClr val="202124"/>
              </a:solidFill>
              <a:latin typeface="Times New Roman" panose="02020603050405020304" pitchFamily="18" charset="0"/>
              <a:cs typeface="Times New Roman" panose="02020603050405020304" pitchFamily="18" charset="0"/>
            </a:endParaRPr>
          </a:p>
          <a:p>
            <a:pPr lvl="0"/>
            <a:r>
              <a:rPr lang="en-US" sz="2000" dirty="0">
                <a:solidFill>
                  <a:srgbClr val="202124"/>
                </a:solidFill>
                <a:latin typeface="Times New Roman" panose="02020603050405020304" pitchFamily="18" charset="0"/>
                <a:cs typeface="Times New Roman" panose="02020603050405020304" pitchFamily="18" charset="0"/>
              </a:rPr>
              <a:t>The usage of the passive construction: be  known to: we have worked on this during the first semester! An example: ‘</a:t>
            </a:r>
            <a:r>
              <a:rPr lang="en-US" sz="2000" dirty="0">
                <a:solidFill>
                  <a:prstClr val="black"/>
                </a:solidFill>
                <a:latin typeface="Times New Roman" panose="02020603050405020304" pitchFamily="18" charset="0"/>
                <a:cs typeface="Times New Roman" panose="02020603050405020304" pitchFamily="18" charset="0"/>
              </a:rPr>
              <a:t>Some authors have been known to require </a:t>
            </a:r>
            <a:r>
              <a:rPr lang="en-US" sz="2000" dirty="0" err="1">
                <a:solidFill>
                  <a:prstClr val="black"/>
                </a:solidFill>
                <a:latin typeface="Times New Roman" panose="02020603050405020304" pitchFamily="18" charset="0"/>
                <a:cs typeface="Times New Roman" panose="02020603050405020304" pitchFamily="18" charset="0"/>
              </a:rPr>
              <a:t>neighbourhoods</a:t>
            </a:r>
            <a:r>
              <a:rPr lang="en-US" sz="2000" dirty="0">
                <a:solidFill>
                  <a:prstClr val="black"/>
                </a:solidFill>
                <a:latin typeface="Times New Roman" panose="02020603050405020304" pitchFamily="18" charset="0"/>
                <a:cs typeface="Times New Roman" panose="02020603050405020304" pitchFamily="18" charset="0"/>
              </a:rPr>
              <a:t> to be open’</a:t>
            </a:r>
            <a:endParaRPr lang="en-US" sz="2000" dirty="0">
              <a:solidFill>
                <a:srgbClr val="202124"/>
              </a:solidFill>
              <a:latin typeface="Times New Roman" panose="02020603050405020304" pitchFamily="18" charset="0"/>
              <a:cs typeface="Times New Roman" panose="02020603050405020304" pitchFamily="18" charset="0"/>
            </a:endParaRPr>
          </a:p>
          <a:p>
            <a:pPr marL="0" lvl="0" indent="0">
              <a:buNone/>
            </a:pPr>
            <a:endParaRPr lang="en-US" sz="2000" u="sng" dirty="0">
              <a:solidFill>
                <a:srgbClr val="202124"/>
              </a:solidFill>
              <a:latin typeface="Times New Roman" panose="02020603050405020304" pitchFamily="18" charset="0"/>
              <a:cs typeface="Times New Roman" panose="02020603050405020304" pitchFamily="18" charset="0"/>
            </a:endParaRPr>
          </a:p>
          <a:p>
            <a:pPr lvl="0"/>
            <a:r>
              <a:rPr lang="en-US" sz="2000" u="sng" dirty="0">
                <a:solidFill>
                  <a:srgbClr val="202124"/>
                </a:solidFill>
                <a:latin typeface="Times New Roman" panose="02020603050405020304" pitchFamily="18" charset="0"/>
                <a:cs typeface="Times New Roman" panose="02020603050405020304" pitchFamily="18" charset="0"/>
              </a:rPr>
              <a:t>Basic vocabulary: </a:t>
            </a:r>
            <a:r>
              <a:rPr lang="ru-RU" sz="2000" u="sng" dirty="0" err="1">
                <a:solidFill>
                  <a:srgbClr val="202124"/>
                </a:solidFill>
                <a:latin typeface="Times New Roman" panose="02020603050405020304" pitchFamily="18" charset="0"/>
                <a:cs typeface="Times New Roman" panose="02020603050405020304" pitchFamily="18" charset="0"/>
              </a:rPr>
              <a:t>Околина</a:t>
            </a:r>
            <a:r>
              <a:rPr lang="en-US" sz="2000" u="sng" dirty="0">
                <a:solidFill>
                  <a:srgbClr val="202124"/>
                </a:solidFill>
                <a:latin typeface="Times New Roman" panose="02020603050405020304" pitchFamily="18" charset="0"/>
                <a:cs typeface="Times New Roman" panose="02020603050405020304" pitchFamily="18" charset="0"/>
              </a:rPr>
              <a:t> – </a:t>
            </a:r>
            <a:r>
              <a:rPr lang="en-US" sz="2000" u="sng" dirty="0" err="1">
                <a:solidFill>
                  <a:srgbClr val="202124"/>
                </a:solidFill>
                <a:latin typeface="Times New Roman" panose="02020603050405020304" pitchFamily="18" charset="0"/>
                <a:cs typeface="Times New Roman" panose="02020603050405020304" pitchFamily="18" charset="0"/>
              </a:rPr>
              <a:t>neigbourhood</a:t>
            </a:r>
            <a:r>
              <a:rPr lang="en-US" sz="2000" u="sng" dirty="0">
                <a:solidFill>
                  <a:srgbClr val="202124"/>
                </a:solidFill>
                <a:latin typeface="Times New Roman" panose="02020603050405020304" pitchFamily="18" charset="0"/>
                <a:cs typeface="Times New Roman" panose="02020603050405020304" pitchFamily="18" charset="0"/>
              </a:rPr>
              <a:t>. </a:t>
            </a:r>
            <a:endParaRPr lang="en-US" sz="2000" u="sng" dirty="0">
              <a:solidFill>
                <a:prstClr val="black"/>
              </a:solidFill>
              <a:latin typeface="Times New Roman" panose="02020603050405020304" pitchFamily="18" charset="0"/>
              <a:cs typeface="Times New Roman" panose="02020603050405020304" pitchFamily="18" charset="0"/>
            </a:endParaRPr>
          </a:p>
          <a:p>
            <a:endParaRPr lang="en-US" sz="2000" u="sng" dirty="0">
              <a:solidFill>
                <a:prstClr val="black"/>
              </a:solidFill>
              <a:latin typeface="Times New Roman" panose="02020603050405020304" pitchFamily="18" charset="0"/>
              <a:cs typeface="Times New Roman" panose="02020603050405020304" pitchFamily="18" charset="0"/>
            </a:endParaRPr>
          </a:p>
          <a:p>
            <a:endParaRPr lang="en-US" sz="2000" u="sng"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0301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9B9EC-0501-4D8D-A88F-FB4D3F236EA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Notes on the translation: the passage 2</a:t>
            </a:r>
            <a:r>
              <a:rPr lang="en-US" sz="2400" b="1" dirty="0">
                <a:solidFill>
                  <a:srgbClr val="7030A0"/>
                </a:solidFill>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DA4301C5-3730-48D2-9F5E-2144760483B9}"/>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A closed rectangle does not have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on any of its corners or its boundary.</a:t>
            </a:r>
          </a:p>
          <a:p>
            <a:r>
              <a:rPr lang="en-US" sz="2000" dirty="0">
                <a:latin typeface="Times New Roman" panose="02020603050405020304" pitchFamily="18" charset="0"/>
                <a:cs typeface="Times New Roman" panose="02020603050405020304" pitchFamily="18" charset="0"/>
              </a:rPr>
              <a:t>A set that is a </a:t>
            </a:r>
            <a:r>
              <a:rPr lang="en-US" sz="2000" dirty="0" err="1">
                <a:latin typeface="Times New Roman" panose="02020603050405020304" pitchFamily="18" charset="0"/>
                <a:cs typeface="Times New Roman" panose="02020603050405020304" pitchFamily="18" charset="0"/>
              </a:rPr>
              <a:t>neighbourhood</a:t>
            </a:r>
            <a:r>
              <a:rPr lang="en-US" sz="2000" dirty="0">
                <a:latin typeface="Times New Roman" panose="02020603050405020304" pitchFamily="18" charset="0"/>
                <a:cs typeface="Times New Roman" panose="02020603050405020304" pitchFamily="18" charset="0"/>
              </a:rPr>
              <a:t> of each of its points is open since it can be expressed as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union of open sets </a:t>
            </a:r>
            <a:r>
              <a:rPr lang="en-US" sz="2000" b="1" dirty="0">
                <a:latin typeface="Times New Roman" panose="02020603050405020304" pitchFamily="18" charset="0"/>
                <a:cs typeface="Times New Roman" panose="02020603050405020304" pitchFamily="18" charset="0"/>
              </a:rPr>
              <a:t>containing each of its points</a:t>
            </a:r>
            <a:r>
              <a:rPr lang="en-US" sz="2000" dirty="0">
                <a:latin typeface="Times New Roman" panose="02020603050405020304" pitchFamily="18" charset="0"/>
                <a:cs typeface="Times New Roman" panose="02020603050405020304" pitchFamily="18" charset="0"/>
              </a:rPr>
              <a:t>. A rectangle, as illustrated in the figure, is not a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of all its points; points on </a:t>
            </a:r>
            <a:r>
              <a:rPr lang="en-US" sz="2000" b="1" dirty="0">
                <a:latin typeface="Times New Roman" panose="02020603050405020304" pitchFamily="18" charset="0"/>
                <a:cs typeface="Times New Roman" panose="02020603050405020304" pitchFamily="18" charset="0"/>
              </a:rPr>
              <a:t>the edges </a:t>
            </a:r>
            <a:r>
              <a:rPr lang="en-US" sz="2000" dirty="0">
                <a:latin typeface="Times New Roman" panose="02020603050405020304" pitchFamily="18" charset="0"/>
                <a:cs typeface="Times New Roman" panose="02020603050405020304" pitchFamily="18" charset="0"/>
              </a:rPr>
              <a:t>or corners of the rectangle </a:t>
            </a:r>
            <a:r>
              <a:rPr lang="en-US" sz="2000" b="1" dirty="0">
                <a:latin typeface="Times New Roman" panose="02020603050405020304" pitchFamily="18" charset="0"/>
                <a:cs typeface="Times New Roman" panose="02020603050405020304" pitchFamily="18" charset="0"/>
              </a:rPr>
              <a:t>are </a:t>
            </a:r>
            <a:r>
              <a:rPr lang="en-US" sz="2000" b="1" u="sng" dirty="0">
                <a:latin typeface="Times New Roman" panose="02020603050405020304" pitchFamily="18" charset="0"/>
                <a:cs typeface="Times New Roman" panose="02020603050405020304" pitchFamily="18" charset="0"/>
              </a:rPr>
              <a:t>not contained </a:t>
            </a:r>
            <a:r>
              <a:rPr lang="en-US" sz="2000" dirty="0">
                <a:latin typeface="Times New Roman" panose="02020603050405020304" pitchFamily="18" charset="0"/>
                <a:cs typeface="Times New Roman" panose="02020603050405020304" pitchFamily="18" charset="0"/>
              </a:rPr>
              <a:t>in any open set that </a:t>
            </a:r>
            <a:r>
              <a:rPr lang="en-US" sz="2000" b="1" i="1" u="sng" dirty="0">
                <a:latin typeface="Times New Roman" panose="02020603050405020304" pitchFamily="18" charset="0"/>
                <a:cs typeface="Times New Roman" panose="02020603050405020304" pitchFamily="18" charset="0"/>
              </a:rPr>
              <a:t>is contained </a:t>
            </a:r>
            <a:r>
              <a:rPr lang="en-US" sz="2000" b="1" u="sng" dirty="0">
                <a:latin typeface="Times New Roman" panose="02020603050405020304" pitchFamily="18" charset="0"/>
                <a:cs typeface="Times New Roman" panose="02020603050405020304" pitchFamily="18" charset="0"/>
              </a:rPr>
              <a:t>within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rectangle.</a:t>
            </a:r>
          </a:p>
          <a:p>
            <a:r>
              <a:rPr lang="en-US" sz="2000" b="1" dirty="0">
                <a:latin typeface="Times New Roman" panose="02020603050405020304" pitchFamily="18" charset="0"/>
                <a:cs typeface="Times New Roman" panose="02020603050405020304" pitchFamily="18" charset="0"/>
              </a:rPr>
              <a:t>The collection </a:t>
            </a:r>
            <a:r>
              <a:rPr lang="en-US" sz="2000" dirty="0">
                <a:latin typeface="Times New Roman" panose="02020603050405020304" pitchFamily="18" charset="0"/>
                <a:cs typeface="Times New Roman" panose="02020603050405020304" pitchFamily="18" charset="0"/>
              </a:rPr>
              <a:t>of all </a:t>
            </a:r>
            <a:r>
              <a:rPr lang="en-US" sz="2000" dirty="0" err="1">
                <a:latin typeface="Times New Roman" panose="02020603050405020304" pitchFamily="18" charset="0"/>
                <a:cs typeface="Times New Roman" panose="02020603050405020304" pitchFamily="18" charset="0"/>
              </a:rPr>
              <a:t>neighbourhoods</a:t>
            </a:r>
            <a:r>
              <a:rPr lang="en-US" sz="2000" dirty="0">
                <a:latin typeface="Times New Roman" panose="02020603050405020304" pitchFamily="18" charset="0"/>
                <a:cs typeface="Times New Roman" panose="02020603050405020304" pitchFamily="18" charset="0"/>
              </a:rPr>
              <a:t> of a point is called the </a:t>
            </a:r>
            <a:r>
              <a:rPr lang="en-US" sz="2000" b="1" dirty="0" err="1">
                <a:latin typeface="Times New Roman" panose="02020603050405020304" pitchFamily="18" charset="0"/>
                <a:cs typeface="Times New Roman" panose="02020603050405020304" pitchFamily="18" charset="0"/>
              </a:rPr>
              <a:t>neighbourhood</a:t>
            </a:r>
            <a:r>
              <a:rPr lang="en-US" sz="2000" b="1" dirty="0">
                <a:latin typeface="Times New Roman" panose="02020603050405020304" pitchFamily="18" charset="0"/>
                <a:cs typeface="Times New Roman" panose="02020603050405020304" pitchFamily="18" charset="0"/>
              </a:rPr>
              <a:t> system at </a:t>
            </a:r>
            <a:r>
              <a:rPr lang="en-US" sz="2000" dirty="0">
                <a:latin typeface="Times New Roman" panose="02020603050405020304" pitchFamily="18" charset="0"/>
                <a:cs typeface="Times New Roman" panose="02020603050405020304" pitchFamily="18" charset="0"/>
              </a:rPr>
              <a:t>the point</a:t>
            </a:r>
            <a:r>
              <a:rPr lang="en-US" dirty="0"/>
              <a:t>.</a:t>
            </a:r>
          </a:p>
        </p:txBody>
      </p:sp>
    </p:spTree>
    <p:extLst>
      <p:ext uri="{BB962C8B-B14F-4D97-AF65-F5344CB8AC3E}">
        <p14:creationId xmlns:p14="http://schemas.microsoft.com/office/powerpoint/2010/main" val="1286007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CDC7-1A48-4EB9-8151-DC70458B3A3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passage 2: ( adapted to astrophysics students). </a:t>
            </a:r>
            <a:endParaRPr lang="en-US" u="sng" dirty="0"/>
          </a:p>
        </p:txBody>
      </p:sp>
      <p:sp>
        <p:nvSpPr>
          <p:cNvPr id="3" name="Content Placeholder 2">
            <a:extLst>
              <a:ext uri="{FF2B5EF4-FFF2-40B4-BE49-F238E27FC236}">
                <a16:creationId xmlns:a16="http://schemas.microsoft.com/office/drawing/2014/main" id="{8D428189-3298-461F-97D9-B39BFF9B467F}"/>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Идеја</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суседства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укорењена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нашој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„простора“ и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од </a:t>
            </a:r>
            <a:r>
              <a:rPr lang="ru-RU" sz="2000" dirty="0" err="1">
                <a:latin typeface="Times New Roman" panose="02020603050405020304" pitchFamily="18" charset="0"/>
                <a:cs typeface="Times New Roman" panose="02020603050405020304" pitchFamily="18" charset="0"/>
              </a:rPr>
              <a:t>којих</a:t>
            </a:r>
            <a:r>
              <a:rPr lang="ru-RU" sz="2000" dirty="0">
                <a:latin typeface="Times New Roman" panose="02020603050405020304" pitchFamily="18" charset="0"/>
                <a:cs typeface="Times New Roman" panose="02020603050405020304" pitchFamily="18" charset="0"/>
              </a:rPr>
              <a:t> об</a:t>
            </a:r>
            <a:r>
              <a:rPr lang="en-US" sz="2000" dirty="0">
                <a:latin typeface="Times New Roman" panose="02020603050405020304" pitchFamily="18" charset="0"/>
                <a:cs typeface="Times New Roman" panose="02020603050405020304" pitchFamily="18" charset="0"/>
              </a:rPr>
              <a:t>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зависе</a:t>
            </a:r>
            <a:r>
              <a:rPr lang="ru-RU" sz="2000" dirty="0">
                <a:latin typeface="Times New Roman" panose="02020603050405020304" pitchFamily="18" charset="0"/>
                <a:cs typeface="Times New Roman" panose="02020603050405020304" pitchFamily="18" charset="0"/>
              </a:rPr>
              <a:t> од наше </a:t>
            </a:r>
            <a:r>
              <a:rPr lang="ru-RU" sz="2000" dirty="0" err="1">
                <a:latin typeface="Times New Roman" panose="02020603050405020304" pitchFamily="18" charset="0"/>
                <a:cs typeface="Times New Roman" panose="02020603050405020304" pitchFamily="18" charset="0"/>
              </a:rPr>
              <a:t>перцепције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За </a:t>
            </a:r>
            <a:r>
              <a:rPr lang="ru-RU" sz="2000" b="1" dirty="0" err="1">
                <a:latin typeface="Times New Roman" panose="02020603050405020304" pitchFamily="18" charset="0"/>
                <a:cs typeface="Times New Roman" panose="02020603050405020304" pitchFamily="18" charset="0"/>
              </a:rPr>
              <a:t>Њутнову</a:t>
            </a:r>
            <a:r>
              <a:rPr lang="ru-RU" sz="2000" b="1" dirty="0">
                <a:latin typeface="Times New Roman" panose="02020603050405020304" pitchFamily="18" charset="0"/>
                <a:cs typeface="Times New Roman" panose="02020603050405020304" pitchFamily="18" charset="0"/>
              </a:rPr>
              <a:t> физику</a:t>
            </a:r>
            <a:r>
              <a:rPr lang="ru-RU" sz="2000" dirty="0">
                <a:latin typeface="Times New Roman" panose="02020603050405020304" pitchFamily="18" charset="0"/>
                <a:cs typeface="Times New Roman" panose="02020603050405020304" pitchFamily="18" charset="0"/>
              </a:rPr>
              <a:t>, простор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^3.</a:t>
            </a:r>
            <a:r>
              <a:rPr lang="en-US" sz="2000" dirty="0">
                <a:latin typeface="Times New Roman" panose="02020603050405020304" pitchFamily="18" charset="0"/>
                <a:cs typeface="Times New Roman" panose="02020603050405020304" pitchFamily="18" charset="0"/>
              </a:rPr>
              <a:t> a</a:t>
            </a:r>
            <a:r>
              <a:rPr lang="ru-RU" sz="2000" dirty="0">
                <a:latin typeface="Times New Roman" panose="02020603050405020304" pitchFamily="18" charset="0"/>
                <a:cs typeface="Times New Roman" panose="02020603050405020304" pitchFamily="18" charset="0"/>
              </a:rPr>
              <a:t>ко су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a:t>
            </a:r>
            <a:r>
              <a:rPr lang="ru-RU" sz="2000" dirty="0">
                <a:latin typeface="Times New Roman" panose="02020603050405020304" pitchFamily="18" charset="0"/>
                <a:cs typeface="Times New Roman" panose="02020603050405020304" pitchFamily="18" charset="0"/>
              </a:rPr>
              <a:t>, две тачке у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^3,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растојање</a:t>
            </a:r>
            <a:r>
              <a:rPr lang="ru-RU" sz="2000" dirty="0">
                <a:latin typeface="Times New Roman" panose="02020603050405020304" pitchFamily="18" charset="0"/>
                <a:cs typeface="Times New Roman" panose="02020603050405020304" pitchFamily="18" charset="0"/>
              </a:rPr>
              <a:t> д</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задовољава</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d^2=(x_1-x_2)^2+(y_1-y_2)^2+(z_1-z_2)^2</a:t>
            </a:r>
            <a:r>
              <a:rPr lang="en-US" sz="2000" b="1" dirty="0">
                <a:solidFill>
                  <a:prstClr val="black"/>
                </a:solidFill>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Конкретно, </a:t>
            </a:r>
            <a:r>
              <a:rPr lang="ru-RU" sz="2000" b="1" dirty="0">
                <a:latin typeface="Times New Roman" panose="02020603050405020304" pitchFamily="18" charset="0"/>
                <a:cs typeface="Times New Roman" panose="02020603050405020304" pitchFamily="18" charset="0"/>
              </a:rPr>
              <a:t>то </a:t>
            </a:r>
            <a:r>
              <a:rPr lang="en-US"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повлачи</a:t>
            </a:r>
            <a:r>
              <a:rPr lang="en-US"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су две тачке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растојањ</a:t>
            </a:r>
            <a:r>
              <a:rPr lang="ru-RU" sz="2000" dirty="0" err="1">
                <a:latin typeface="Times New Roman" panose="02020603050405020304" pitchFamily="18" charset="0"/>
                <a:cs typeface="Times New Roman" panose="02020603050405020304" pitchFamily="18" charset="0"/>
              </a:rPr>
              <a:t>е</a:t>
            </a:r>
            <a:r>
              <a:rPr lang="ru-RU" sz="2000" dirty="0">
                <a:latin typeface="Times New Roman" panose="02020603050405020304" pitchFamily="18" charset="0"/>
                <a:cs typeface="Times New Roman" panose="02020603050405020304" pitchFamily="18" charset="0"/>
              </a:rPr>
              <a:t> 0. </a:t>
            </a:r>
            <a:r>
              <a:rPr lang="ru-RU" sz="2000" dirty="0" err="1">
                <a:latin typeface="Times New Roman" panose="02020603050405020304" pitchFamily="18" charset="0"/>
                <a:cs typeface="Times New Roman" panose="02020603050405020304" pitchFamily="18" charset="0"/>
              </a:rPr>
              <a:t>Међутим</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специјалној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релативности</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4-димензионално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метриком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Минковског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cs typeface="Times New Roman" panose="02020603050405020304" pitchFamily="18" charset="0"/>
              </a:rPr>
              <a:t>t_i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x_i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y_i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z_i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cs typeface="Times New Roman" panose="02020603050405020304" pitchFamily="18" charset="0"/>
              </a:rPr>
              <a:t>=1, 2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су две тачке у простор-</a:t>
            </a:r>
            <a:r>
              <a:rPr lang="ru-RU" sz="2000" dirty="0" err="1">
                <a:latin typeface="Times New Roman" panose="02020603050405020304" pitchFamily="18" charset="0"/>
                <a:cs typeface="Times New Roman" panose="02020603050405020304" pitchFamily="18" charset="0"/>
              </a:rPr>
              <a:t>времену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њихово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растојање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задовољава</a:t>
            </a:r>
            <a:r>
              <a:rPr lang="en-US" sz="2000" dirty="0">
                <a:latin typeface="Times New Roman" panose="02020603050405020304" pitchFamily="18" charset="0"/>
                <a:cs typeface="Times New Roman" panose="02020603050405020304" pitchFamily="18" charset="0"/>
              </a:rPr>
              <a:t> d</a:t>
            </a:r>
            <a:r>
              <a:rPr lang="ru-RU" sz="2000" dirty="0">
                <a:latin typeface="Times New Roman" panose="02020603050405020304" pitchFamily="18" charset="0"/>
                <a:cs typeface="Times New Roman" panose="02020603050405020304" pitchFamily="18" charset="0"/>
              </a:rPr>
              <a:t>^2=</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a:t>
            </a:r>
            <a:r>
              <a:rPr lang="en-US" sz="2000" dirty="0">
                <a:latin typeface="Times New Roman" panose="02020603050405020304" pitchFamily="18" charset="0"/>
                <a:cs typeface="Times New Roman" panose="02020603050405020304" pitchFamily="18" charset="0"/>
              </a:rPr>
              <a:t> a </a:t>
            </a:r>
            <a:r>
              <a:rPr lang="ru-RU" sz="2000" dirty="0">
                <a:latin typeface="Times New Roman" panose="02020603050405020304" pitchFamily="18" charset="0"/>
                <a:cs typeface="Times New Roman" panose="02020603050405020304" pitchFamily="18" charset="0"/>
              </a:rPr>
              <a:t>светлости. (к_1-к_2)^2+(и_1-и_2)^2+(з_1-з_2)^2-ц^2(т_1-т_2)^2</a:t>
            </a:r>
            <a:r>
              <a:rPr lang="en-US"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Приметим</a:t>
            </a:r>
            <a:r>
              <a:rPr lang="ru-RU" sz="2000" dirty="0" err="1">
                <a:latin typeface="Times New Roman" panose="02020603050405020304" pitchFamily="18" charset="0"/>
                <a:cs typeface="Times New Roman" panose="02020603050405020304" pitchFamily="18" charset="0"/>
              </a:rPr>
              <a:t>о</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0 </a:t>
            </a:r>
            <a:r>
              <a:rPr lang="ru-RU" sz="2000" dirty="0" err="1">
                <a:latin typeface="Times New Roman" panose="02020603050405020304" pitchFamily="18" charset="0"/>
                <a:cs typeface="Times New Roman" panose="02020603050405020304" pitchFamily="18" charset="0"/>
              </a:rPr>
              <a:t>више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не </a:t>
            </a:r>
            <a:r>
              <a:rPr lang="ru-RU" sz="2000" b="1" dirty="0" err="1">
                <a:latin typeface="Times New Roman" panose="02020603050405020304" pitchFamily="18" charset="0"/>
                <a:cs typeface="Times New Roman" panose="02020603050405020304" pitchFamily="18" charset="0"/>
              </a:rPr>
              <a:t>повлачи</a:t>
            </a:r>
            <a:r>
              <a:rPr lang="en-US"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су две тачке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084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92025-B422-4909-8865-93F0DD17F76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a tentative translation</a:t>
            </a:r>
          </a:p>
        </p:txBody>
      </p:sp>
      <p:sp>
        <p:nvSpPr>
          <p:cNvPr id="3" name="Content Placeholder 2">
            <a:extLst>
              <a:ext uri="{FF2B5EF4-FFF2-40B4-BE49-F238E27FC236}">
                <a16:creationId xmlns:a16="http://schemas.microsoft.com/office/drawing/2014/main" id="{7ACE6AF7-EFCA-4013-950C-E190C39E2BA8}"/>
              </a:ext>
            </a:extLst>
          </p:cNvPr>
          <p:cNvSpPr>
            <a:spLocks noGrp="1"/>
          </p:cNvSpPr>
          <p:nvPr>
            <p:ph idx="1"/>
          </p:nvPr>
        </p:nvSpPr>
        <p:spPr/>
        <p:txBody>
          <a:bodyPr>
            <a:noAutofit/>
          </a:bodyPr>
          <a:lstStyle/>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idea of "</a:t>
            </a:r>
            <a:r>
              <a:rPr lang="en-US" sz="2000" b="1" dirty="0">
                <a:latin typeface="Times New Roman" panose="02020603050405020304" pitchFamily="18" charset="0"/>
                <a:cs typeface="Times New Roman" panose="02020603050405020304" pitchFamily="18" charset="0"/>
              </a:rPr>
              <a:t>neighborhood" is rooted </a:t>
            </a:r>
            <a:r>
              <a:rPr lang="en-US" sz="2000" dirty="0">
                <a:latin typeface="Times New Roman" panose="02020603050405020304" pitchFamily="18" charset="0"/>
                <a:cs typeface="Times New Roman" panose="02020603050405020304" pitchFamily="18" charset="0"/>
              </a:rPr>
              <a:t>in our definition of "space" and "distance",</a:t>
            </a:r>
          </a:p>
          <a:p>
            <a:pPr marL="0" indent="0">
              <a:buNone/>
            </a:pPr>
            <a:r>
              <a:rPr lang="en-US" sz="2000" dirty="0">
                <a:latin typeface="Times New Roman" panose="02020603050405020304" pitchFamily="18" charset="0"/>
                <a:cs typeface="Times New Roman" panose="02020603050405020304" pitchFamily="18" charset="0"/>
              </a:rPr>
              <a:t>and both are dependent on our perception. For Newtonian physics, the space is R^3. If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 are two points in R^3, then their distance d satisfies d^2=(x_1-x_2)^2+(y_1-y_2)^2+(z_1-z_2)^2</a:t>
            </a:r>
            <a:r>
              <a:rPr lang="en-US" sz="2000" b="1" dirty="0">
                <a:latin typeface="Times New Roman" panose="02020603050405020304" pitchFamily="18" charset="0"/>
                <a:cs typeface="Times New Roman" panose="02020603050405020304" pitchFamily="18" charset="0"/>
              </a:rPr>
              <a:t>. In particular</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it implies </a:t>
            </a:r>
            <a:r>
              <a:rPr lang="en-US" sz="2000" dirty="0">
                <a:latin typeface="Times New Roman" panose="02020603050405020304" pitchFamily="18" charset="0"/>
                <a:cs typeface="Times New Roman" panose="02020603050405020304" pitchFamily="18" charset="0"/>
              </a:rPr>
              <a:t>that two </a:t>
            </a:r>
            <a:r>
              <a:rPr lang="en-US" sz="2000" dirty="0" err="1">
                <a:latin typeface="Times New Roman" panose="02020603050405020304" pitchFamily="18" charset="0"/>
                <a:cs typeface="Times New Roman" panose="02020603050405020304" pitchFamily="18" charset="0"/>
              </a:rPr>
              <a:t>pointsare</a:t>
            </a:r>
            <a:r>
              <a:rPr lang="en-US" sz="2000" dirty="0">
                <a:latin typeface="Times New Roman" panose="02020603050405020304" pitchFamily="18" charset="0"/>
                <a:cs typeface="Times New Roman" panose="02020603050405020304" pitchFamily="18" charset="0"/>
              </a:rPr>
              <a:t> identical if their distance is 0. </a:t>
            </a:r>
            <a:r>
              <a:rPr lang="en-US" sz="2000" b="1" dirty="0">
                <a:latin typeface="Times New Roman" panose="02020603050405020304" pitchFamily="18" charset="0"/>
                <a:cs typeface="Times New Roman" panose="02020603050405020304" pitchFamily="18" charset="0"/>
              </a:rPr>
              <a:t>However, </a:t>
            </a:r>
            <a:r>
              <a:rPr lang="en-US" sz="2000" dirty="0">
                <a:latin typeface="Times New Roman" panose="02020603050405020304" pitchFamily="18" charset="0"/>
                <a:cs typeface="Times New Roman" panose="02020603050405020304" pitchFamily="18" charset="0"/>
              </a:rPr>
              <a:t>in </a:t>
            </a:r>
            <a:r>
              <a:rPr lang="en-US" sz="2000" b="1" dirty="0">
                <a:latin typeface="Times New Roman" panose="02020603050405020304" pitchFamily="18" charset="0"/>
                <a:cs typeface="Times New Roman" panose="02020603050405020304" pitchFamily="18" charset="0"/>
              </a:rPr>
              <a:t>special relativity theory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thes</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pace-time </a:t>
            </a:r>
            <a:r>
              <a:rPr lang="en-US" sz="2000" dirty="0">
                <a:latin typeface="Times New Roman" panose="02020603050405020304" pitchFamily="18" charset="0"/>
                <a:cs typeface="Times New Roman" panose="02020603050405020304" pitchFamily="18" charset="0"/>
              </a:rPr>
              <a:t>is 4-</a:t>
            </a:r>
            <a:r>
              <a:rPr lang="en-US" sz="2000" b="1" dirty="0">
                <a:latin typeface="Times New Roman" panose="02020603050405020304" pitchFamily="18" charset="0"/>
                <a:cs typeface="Times New Roman" panose="02020603050405020304" pitchFamily="18" charset="0"/>
              </a:rPr>
              <a:t>dimensional</a:t>
            </a:r>
            <a:r>
              <a:rPr lang="en-US" sz="2000" dirty="0">
                <a:latin typeface="Times New Roman" panose="02020603050405020304" pitchFamily="18" charset="0"/>
                <a:cs typeface="Times New Roman" panose="02020603050405020304" pitchFamily="18" charset="0"/>
              </a:rPr>
              <a:t> with </a:t>
            </a:r>
            <a:r>
              <a:rPr lang="en-US" sz="2000" dirty="0" err="1">
                <a:latin typeface="Times New Roman" panose="02020603050405020304" pitchFamily="18" charset="0"/>
                <a:cs typeface="Times New Roman" panose="02020603050405020304" pitchFamily="18" charset="0"/>
              </a:rPr>
              <a:t>Minkowski</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metric</a:t>
            </a:r>
            <a:r>
              <a:rPr lang="en-US" sz="2000" dirty="0">
                <a:latin typeface="Times New Roman" panose="02020603050405020304" pitchFamily="18" charset="0"/>
                <a:cs typeface="Times New Roman" panose="02020603050405020304" pitchFamily="18" charset="0"/>
              </a:rPr>
              <a:t>. If (</a:t>
            </a:r>
            <a:r>
              <a:rPr lang="en-US" sz="2000" dirty="0" err="1">
                <a:latin typeface="Times New Roman" panose="02020603050405020304" pitchFamily="18" charset="0"/>
                <a:cs typeface="Times New Roman" panose="02020603050405020304" pitchFamily="18" charset="0"/>
              </a:rPr>
              <a:t>t_i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z_i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=1, 2, are two points in the space-time, then their distance d satisfies d^2=is the speed of light. (x_1-x_2)^2+(y_1-y_2)^2+(z_1-z_2)^2-c^2(t_1-t_2)^2. Observe that d=0 no longer implies that the two points are identical.</a:t>
            </a:r>
          </a:p>
        </p:txBody>
      </p:sp>
    </p:spTree>
    <p:extLst>
      <p:ext uri="{BB962C8B-B14F-4D97-AF65-F5344CB8AC3E}">
        <p14:creationId xmlns:p14="http://schemas.microsoft.com/office/powerpoint/2010/main" val="3638532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188AE-B5D9-42C4-8EDF-C3164593B71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third assignment: The passage III: Translate the following text into English:  </a:t>
            </a:r>
            <a:r>
              <a:rPr lang="ru-RU" sz="2400" b="1" u="sng" dirty="0" err="1">
                <a:solidFill>
                  <a:srgbClr val="7030A0"/>
                </a:solidFill>
                <a:latin typeface="Times New Roman" panose="02020603050405020304" pitchFamily="18" charset="0"/>
                <a:cs typeface="Times New Roman" panose="02020603050405020304" pitchFamily="18" charset="0"/>
              </a:rPr>
              <a:t>Отворени</a:t>
            </a:r>
            <a:r>
              <a:rPr lang="ru-RU" sz="2400" b="1" u="sng" dirty="0">
                <a:solidFill>
                  <a:srgbClr val="7030A0"/>
                </a:solidFill>
                <a:latin typeface="Times New Roman" panose="02020603050405020304" pitchFamily="18" charset="0"/>
                <a:cs typeface="Times New Roman" panose="02020603050405020304" pitchFamily="18" charset="0"/>
              </a:rPr>
              <a:t> </a:t>
            </a:r>
            <a:r>
              <a:rPr lang="ru-RU" sz="2400" b="1" u="sng" dirty="0" err="1">
                <a:solidFill>
                  <a:srgbClr val="7030A0"/>
                </a:solidFill>
                <a:latin typeface="Times New Roman" panose="02020603050405020304" pitchFamily="18" charset="0"/>
                <a:cs typeface="Times New Roman" panose="02020603050405020304" pitchFamily="18" charset="0"/>
              </a:rPr>
              <a:t>скупови</a:t>
            </a:r>
            <a:endParaRPr lang="en-US" sz="2400" b="1" u="sng"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96E9059-EA64-4E77-B308-58134C4585C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су </a:t>
            </a:r>
            <a:r>
              <a:rPr lang="ru-RU" sz="2000" dirty="0" err="1">
                <a:latin typeface="Times New Roman" panose="02020603050405020304" pitchFamily="18" charset="0"/>
                <a:cs typeface="Times New Roman" panose="02020603050405020304" pitchFamily="18" charset="0"/>
              </a:rPr>
              <a:t>сви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Имајте</a:t>
            </a:r>
            <a:r>
              <a:rPr lang="ru-RU" sz="2000" dirty="0">
                <a:latin typeface="Times New Roman" panose="02020603050405020304" pitchFamily="18" charset="0"/>
                <a:cs typeface="Times New Roman" panose="02020603050405020304" pitchFamily="18" charset="0"/>
              </a:rPr>
              <a:t> на уму да </a:t>
            </a:r>
            <a:r>
              <a:rPr lang="ru-RU" sz="2000" b="1"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увек</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int</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А, </a:t>
            </a:r>
            <a:r>
              <a:rPr lang="ru-RU" sz="2000" b="1" dirty="0">
                <a:latin typeface="Times New Roman" panose="02020603050405020304" pitchFamily="18" charset="0"/>
                <a:cs typeface="Times New Roman" panose="02020603050405020304" pitchFamily="18" charset="0"/>
              </a:rPr>
              <a:t>следи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отворено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a:t>
            </a:r>
            <a:r>
              <a:rPr lang="en-US" sz="2000" dirty="0">
                <a:latin typeface="Times New Roman" panose="02020603050405020304" pitchFamily="18" charset="0"/>
                <a:cs typeface="Times New Roman" panose="02020603050405020304" pitchFamily="18" charset="0"/>
              </a:rPr>
              <a:t>int</a:t>
            </a:r>
            <a:r>
              <a:rPr lang="ru-RU" sz="2000" dirty="0">
                <a:latin typeface="Times New Roman" panose="02020603050405020304" pitchFamily="18" charset="0"/>
                <a:cs typeface="Times New Roman" panose="02020603050405020304" pitchFamily="18" charset="0"/>
              </a:rPr>
              <a:t>А</a:t>
            </a:r>
            <a:r>
              <a:rPr lang="en-US" sz="2000" dirty="0">
                <a:solidFill>
                  <a:srgbClr val="5F6368"/>
                </a:solidFill>
                <a:latin typeface="Times New Roman" panose="02020603050405020304" pitchFamily="18" charset="0"/>
                <a:cs typeface="Times New Roman" panose="02020603050405020304" pitchFamily="18" charset="0"/>
              </a:rPr>
              <a:t>.</a:t>
            </a:r>
            <a:r>
              <a:rPr lang="ru-RU" sz="2000" dirty="0" err="1">
                <a:solidFill>
                  <a:srgbClr val="000000"/>
                </a:solidFill>
                <a:latin typeface="Times New Roman" panose="02020603050405020304" pitchFamily="18" charset="0"/>
                <a:cs typeface="Times New Roman" panose="02020603050405020304" pitchFamily="18" charset="0"/>
              </a:rPr>
              <a:t>Обично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показујемо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скуп А отворен </a:t>
            </a:r>
            <a:r>
              <a:rPr lang="ru-RU" sz="2000" b="1" dirty="0" err="1">
                <a:solidFill>
                  <a:srgbClr val="000000"/>
                </a:solidFill>
                <a:latin typeface="Times New Roman" panose="02020603050405020304" pitchFamily="18" charset="0"/>
                <a:cs typeface="Times New Roman" panose="02020603050405020304" pitchFamily="18" charset="0"/>
              </a:rPr>
              <a:t>доказујући</a:t>
            </a:r>
            <a:r>
              <a:rPr lang="ru-RU" sz="2000" dirty="0">
                <a:solidFill>
                  <a:srgbClr val="000000"/>
                </a:solidFill>
                <a:latin typeface="Times New Roman" panose="02020603050405020304" pitchFamily="18" charset="0"/>
                <a:cs typeface="Times New Roman" panose="02020603050405020304" pitchFamily="18" charset="0"/>
              </a:rPr>
              <a:t> да за </a:t>
            </a:r>
            <a:r>
              <a:rPr lang="ru-RU" sz="2000" dirty="0" err="1">
                <a:solidFill>
                  <a:srgbClr val="000000"/>
                </a:solidFill>
                <a:latin typeface="Times New Roman" panose="02020603050405020304" pitchFamily="18" charset="0"/>
                <a:cs typeface="Times New Roman" panose="02020603050405020304" pitchFamily="18" charset="0"/>
              </a:rPr>
              <a:t>свако</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А </a:t>
            </a:r>
            <a:r>
              <a:rPr lang="ru-RU" sz="2000" dirty="0" err="1">
                <a:solidFill>
                  <a:srgbClr val="000000"/>
                </a:solidFill>
                <a:latin typeface="Times New Roman" panose="02020603050405020304" pitchFamily="18" charset="0"/>
                <a:cs typeface="Times New Roman" panose="02020603050405020304" pitchFamily="18" charset="0"/>
              </a:rPr>
              <a:t>постоји</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r</a:t>
            </a:r>
            <a:r>
              <a:rPr lang="ru-RU" sz="2000" dirty="0">
                <a:solidFill>
                  <a:srgbClr val="000000"/>
                </a:solidFill>
                <a:latin typeface="Times New Roman" panose="02020603050405020304" pitchFamily="18" charset="0"/>
                <a:cs typeface="Times New Roman" panose="02020603050405020304" pitchFamily="18" charset="0"/>
              </a:rPr>
              <a:t> &gt; 0 тако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Br</a:t>
            </a:r>
            <a:r>
              <a:rPr lang="ru-RU" sz="2000" dirty="0">
                <a:solidFill>
                  <a:srgbClr val="000000"/>
                </a:solidFill>
                <a:latin typeface="Times New Roman" panose="02020603050405020304" pitchFamily="18" charset="0"/>
                <a:cs typeface="Times New Roman" panose="02020603050405020304" pitchFamily="18" charset="0"/>
              </a:rPr>
              <a:t>(</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 А (</a:t>
            </a:r>
            <a:r>
              <a:rPr lang="ru-RU" sz="2000" dirty="0" err="1">
                <a:solidFill>
                  <a:srgbClr val="000000"/>
                </a:solidFill>
                <a:latin typeface="Times New Roman" panose="02020603050405020304" pitchFamily="18" charset="0"/>
                <a:cs typeface="Times New Roman" panose="02020603050405020304" pitchFamily="18" charset="0"/>
              </a:rPr>
              <a:t>што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исто </a:t>
            </a:r>
            <a:r>
              <a:rPr lang="ru-RU" sz="2000" dirty="0" err="1">
                <a:solidFill>
                  <a:srgbClr val="000000"/>
                </a:solidFill>
                <a:latin typeface="Times New Roman" panose="02020603050405020304" pitchFamily="18" charset="0"/>
                <a:cs typeface="Times New Roman" panose="02020603050405020304" pitchFamily="18" charset="0"/>
              </a:rPr>
              <a:t>као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покажемо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свако</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x</a:t>
            </a:r>
            <a:r>
              <a:rPr lang="ru-RU" sz="2000" dirty="0">
                <a:solidFill>
                  <a:srgbClr val="000000"/>
                </a:solidFill>
                <a:latin typeface="Times New Roman" panose="02020603050405020304" pitchFamily="18" charset="0"/>
                <a:cs typeface="Times New Roman" panose="02020603050405020304" pitchFamily="18" charset="0"/>
              </a:rPr>
              <a:t> ∈ А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 А. </a:t>
            </a:r>
            <a:r>
              <a:rPr lang="ru-RU" sz="2000" dirty="0" err="1">
                <a:solidFill>
                  <a:srgbClr val="000000"/>
                </a:solidFill>
                <a:latin typeface="Times New Roman" panose="02020603050405020304" pitchFamily="18" charset="0"/>
                <a:cs typeface="Times New Roman" panose="02020603050405020304" pitchFamily="18" charset="0"/>
              </a:rPr>
              <a:t>Напомена</a:t>
            </a:r>
            <a:r>
              <a:rPr lang="ru-RU" sz="2000" dirty="0">
                <a:solidFill>
                  <a:srgbClr val="000000"/>
                </a:solidFill>
                <a:latin typeface="Times New Roman" panose="02020603050405020304" pitchFamily="18" charset="0"/>
                <a:cs typeface="Times New Roman" panose="02020603050405020304" pitchFamily="18" charset="0"/>
              </a:rPr>
              <a:t> да су Ø и </a:t>
            </a:r>
            <a:r>
              <a:rPr lang="en-US" sz="2000" dirty="0">
                <a:solidFill>
                  <a:srgbClr val="000000"/>
                </a:solidFill>
                <a:latin typeface="Times New Roman" panose="02020603050405020304" pitchFamily="18" charset="0"/>
                <a:cs typeface="Times New Roman" panose="02020603050405020304" pitchFamily="18" charset="0"/>
              </a:rPr>
              <a:t>Rn:</a:t>
            </a:r>
            <a:r>
              <a:rPr lang="ru-RU" sz="2000" dirty="0">
                <a:solidFill>
                  <a:srgbClr val="000000"/>
                </a:solidFill>
                <a:latin typeface="Times New Roman" panose="02020603050405020304" pitchFamily="18" charset="0"/>
                <a:cs typeface="Times New Roman" panose="02020603050405020304" pitchFamily="18" charset="0"/>
              </a:rPr>
              <a:t> оба </a:t>
            </a:r>
            <a:r>
              <a:rPr lang="ru-RU" sz="2000" dirty="0" err="1">
                <a:solidFill>
                  <a:srgbClr val="000000"/>
                </a:solidFill>
                <a:latin typeface="Times New Roman" panose="02020603050405020304" pitchFamily="18" charset="0"/>
                <a:cs typeface="Times New Roman" panose="02020603050405020304" pitchFamily="18" charset="0"/>
              </a:rPr>
              <a:t>отворени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скупови</a:t>
            </a:r>
            <a:r>
              <a:rPr lang="ru-RU" sz="2000" dirty="0">
                <a:solidFill>
                  <a:srgbClr val="000000"/>
                </a:solidFill>
                <a:latin typeface="Times New Roman" panose="02020603050405020304" pitchFamily="18" charset="0"/>
                <a:cs typeface="Times New Roman" panose="02020603050405020304" pitchFamily="18" charset="0"/>
              </a:rPr>
              <a:t> (да би скуп </a:t>
            </a:r>
            <a:r>
              <a:rPr lang="ru-RU" sz="2000" dirty="0" err="1">
                <a:solidFill>
                  <a:srgbClr val="000000"/>
                </a:solidFill>
                <a:latin typeface="Times New Roman" panose="02020603050405020304" pitchFamily="18" charset="0"/>
                <a:cs typeface="Times New Roman" panose="02020603050405020304" pitchFamily="18" charset="0"/>
              </a:rPr>
              <a:t>био</a:t>
            </a:r>
            <a:r>
              <a:rPr lang="ru-RU" sz="2000" dirty="0">
                <a:solidFill>
                  <a:srgbClr val="000000"/>
                </a:solidFill>
                <a:latin typeface="Times New Roman" panose="02020603050405020304" pitchFamily="18" charset="0"/>
                <a:cs typeface="Times New Roman" panose="02020603050405020304" pitchFamily="18" charset="0"/>
              </a:rPr>
              <a:t> отворен, </a:t>
            </a:r>
            <a:r>
              <a:rPr lang="ru-RU" sz="2000" dirty="0" err="1">
                <a:solidFill>
                  <a:srgbClr val="000000"/>
                </a:solidFill>
                <a:latin typeface="Times New Roman" panose="02020603050405020304" pitchFamily="18" charset="0"/>
                <a:cs typeface="Times New Roman" panose="02020603050405020304" pitchFamily="18" charset="0"/>
              </a:rPr>
              <a:t>сваки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члан</a:t>
            </a:r>
            <a:r>
              <a:rPr lang="ru-RU" sz="2000" dirty="0">
                <a:solidFill>
                  <a:srgbClr val="000000"/>
                </a:solidFill>
                <a:latin typeface="Times New Roman" panose="02020603050405020304" pitchFamily="18" charset="0"/>
                <a:cs typeface="Times New Roman" panose="02020603050405020304" pitchFamily="18" charset="0"/>
              </a:rPr>
              <a:t> мора </a:t>
            </a:r>
            <a:r>
              <a:rPr lang="ru-RU" sz="2000" dirty="0" err="1">
                <a:solidFill>
                  <a:srgbClr val="000000"/>
                </a:solidFill>
                <a:latin typeface="Times New Roman" panose="02020603050405020304" pitchFamily="18" charset="0"/>
                <a:cs typeface="Times New Roman" panose="02020603050405020304" pitchFamily="18" charset="0"/>
              </a:rPr>
              <a:t>бити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a:t>
            </a:r>
            <a:r>
              <a:rPr lang="en-US"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пошто</a:t>
            </a:r>
            <a:r>
              <a:rPr lang="ru-RU" sz="2000" dirty="0">
                <a:solidFill>
                  <a:srgbClr val="000000"/>
                </a:solidFill>
                <a:latin typeface="Times New Roman" panose="02020603050405020304" pitchFamily="18" charset="0"/>
                <a:cs typeface="Times New Roman" panose="02020603050405020304" pitchFamily="18" charset="0"/>
              </a:rPr>
              <a:t> Ø; нема </a:t>
            </a:r>
            <a:r>
              <a:rPr lang="ru-RU" sz="2000" dirty="0" err="1">
                <a:solidFill>
                  <a:srgbClr val="000000"/>
                </a:solidFill>
                <a:latin typeface="Times New Roman" panose="02020603050405020304" pitchFamily="18" charset="0"/>
                <a:cs typeface="Times New Roman" panose="02020603050405020304" pitchFamily="18" charset="0"/>
              </a:rPr>
              <a:t>чланова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тривијално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тачно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сваки</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члан</a:t>
            </a:r>
            <a:r>
              <a:rPr lang="ru-RU" sz="2000" dirty="0">
                <a:solidFill>
                  <a:srgbClr val="000000"/>
                </a:solidFill>
                <a:latin typeface="Times New Roman" panose="02020603050405020304" pitchFamily="18" charset="0"/>
                <a:cs typeface="Times New Roman" panose="02020603050405020304" pitchFamily="18" charset="0"/>
              </a:rPr>
              <a:t> Ø </a:t>
            </a:r>
            <a:r>
              <a:rPr lang="ru-RU" sz="2000" dirty="0" err="1">
                <a:solidFill>
                  <a:srgbClr val="000000"/>
                </a:solidFill>
                <a:latin typeface="Times New Roman" panose="02020603050405020304" pitchFamily="18" charset="0"/>
                <a:cs typeface="Times New Roman" panose="02020603050405020304" pitchFamily="18" charset="0"/>
              </a:rPr>
              <a:t>унутрашња</a:t>
            </a:r>
            <a:r>
              <a:rPr lang="ru-RU" sz="2000" dirty="0">
                <a:solidFill>
                  <a:srgbClr val="000000"/>
                </a:solidFill>
                <a:latin typeface="Times New Roman" panose="02020603050405020304" pitchFamily="18" charset="0"/>
                <a:cs typeface="Times New Roman" panose="02020603050405020304" pitchFamily="18" charset="0"/>
              </a:rPr>
              <a:t> тачка!). </a:t>
            </a:r>
            <a:r>
              <a:rPr lang="ru-RU" sz="2000" b="1" dirty="0" err="1">
                <a:solidFill>
                  <a:srgbClr val="000000"/>
                </a:solidFill>
                <a:latin typeface="Times New Roman" panose="02020603050405020304" pitchFamily="18" charset="0"/>
                <a:cs typeface="Times New Roman" panose="02020603050405020304" pitchFamily="18" charset="0"/>
              </a:rPr>
              <a:t>Пропозиција</a:t>
            </a:r>
            <a:r>
              <a:rPr lang="ru-RU" sz="2000" b="1" dirty="0">
                <a:solidFill>
                  <a:srgbClr val="000000"/>
                </a:solidFill>
                <a:latin typeface="Times New Roman" panose="02020603050405020304" pitchFamily="18" charset="0"/>
                <a:cs typeface="Times New Roman" panose="02020603050405020304" pitchFamily="18" charset="0"/>
              </a:rPr>
              <a:t> 6.3 .7 </a:t>
            </a:r>
            <a:r>
              <a:rPr lang="ru-RU" sz="2000" dirty="0" err="1">
                <a:solidFill>
                  <a:srgbClr val="000000"/>
                </a:solidFill>
                <a:latin typeface="Times New Roman" panose="02020603050405020304" pitchFamily="18" charset="0"/>
                <a:cs typeface="Times New Roman" panose="02020603050405020304" pitchFamily="18" charset="0"/>
              </a:rPr>
              <a:t>показује</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Br </a:t>
            </a:r>
            <a:r>
              <a:rPr lang="ru-RU" sz="2000" dirty="0">
                <a:solidFill>
                  <a:srgbClr val="000000"/>
                </a:solidFill>
                <a:latin typeface="Times New Roman" panose="02020603050405020304" pitchFamily="18" charset="0"/>
                <a:cs typeface="Times New Roman" panose="02020603050405020304" pitchFamily="18" charset="0"/>
              </a:rPr>
              <a:t>(к) отворен,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 </a:t>
            </a:r>
            <a:r>
              <a:rPr lang="ru-RU" sz="2000" dirty="0" err="1">
                <a:solidFill>
                  <a:srgbClr val="000000"/>
                </a:solidFill>
                <a:latin typeface="Times New Roman" panose="02020603050405020304" pitchFamily="18" charset="0"/>
                <a:cs typeface="Times New Roman" panose="02020603050405020304" pitchFamily="18" charset="0"/>
              </a:rPr>
              <a:t>оправдава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терминологија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отворене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лопте</a:t>
            </a:r>
            <a:endParaRPr lang="ru-RU" sz="2000" dirty="0">
              <a:solidFill>
                <a:srgbClr val="000000"/>
              </a:solidFill>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410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F018D-EF35-42E4-8B44-FD68140896C2}"/>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of the passage</a:t>
            </a:r>
            <a:r>
              <a:rPr lang="en-US" u="sng" dirty="0"/>
              <a:t>.</a:t>
            </a:r>
          </a:p>
        </p:txBody>
      </p:sp>
      <p:sp>
        <p:nvSpPr>
          <p:cNvPr id="3" name="Content Placeholder 2">
            <a:extLst>
              <a:ext uri="{FF2B5EF4-FFF2-40B4-BE49-F238E27FC236}">
                <a16:creationId xmlns:a16="http://schemas.microsoft.com/office/drawing/2014/main" id="{934A1FF6-5B5E-4D73-8908-F7DDB009D89B}"/>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Definition 6.4.1 </a:t>
            </a:r>
            <a:r>
              <a:rPr lang="en-US" sz="2000" dirty="0">
                <a:latin typeface="Times New Roman" panose="02020603050405020304" pitchFamily="18" charset="0"/>
                <a:cs typeface="Times New Roman" panose="02020603050405020304" pitchFamily="18" charset="0"/>
              </a:rPr>
              <a:t>A set A ⊆ Rn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t>
            </a:r>
            <a:r>
              <a:rPr lang="en-US" sz="2000" dirty="0" err="1">
                <a:latin typeface="Times New Roman" panose="02020603050405020304" pitchFamily="18" charset="0"/>
                <a:cs typeface="Times New Roman" panose="02020603050405020304" pitchFamily="18" charset="0"/>
              </a:rPr>
              <a:t>intA</a:t>
            </a:r>
            <a:r>
              <a:rPr lang="en-US" sz="2000" dirty="0">
                <a:latin typeface="Times New Roman" panose="02020603050405020304" pitchFamily="18" charset="0"/>
                <a:cs typeface="Times New Roman" panose="02020603050405020304" pitchFamily="18" charset="0"/>
              </a:rPr>
              <a:t>.</a:t>
            </a:r>
          </a:p>
          <a:p>
            <a:r>
              <a:rPr lang="en-US" sz="2000" b="1" dirty="0">
                <a:latin typeface="Times New Roman" panose="02020603050405020304" pitchFamily="18" charset="0"/>
                <a:cs typeface="Times New Roman" panose="02020603050405020304" pitchFamily="18" charset="0"/>
              </a:rPr>
              <a:t>Remark</a:t>
            </a:r>
            <a:r>
              <a:rPr lang="en-US" sz="2000" dirty="0">
                <a:latin typeface="Times New Roman" panose="02020603050405020304" pitchFamily="18" charset="0"/>
                <a:cs typeface="Times New Roman" panose="02020603050405020304" pitchFamily="18" charset="0"/>
              </a:rPr>
              <a:t> Thus 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all its members are interior points. Note that since always </a:t>
            </a:r>
            <a:r>
              <a:rPr lang="en-US" sz="2000" dirty="0" err="1">
                <a:latin typeface="Times New Roman" panose="02020603050405020304" pitchFamily="18" charset="0"/>
                <a:cs typeface="Times New Roman" panose="02020603050405020304" pitchFamily="18" charset="0"/>
              </a:rPr>
              <a:t>intA</a:t>
            </a:r>
            <a:r>
              <a:rPr lang="en-US" sz="2000" dirty="0">
                <a:latin typeface="Times New Roman" panose="02020603050405020304" pitchFamily="18" charset="0"/>
                <a:cs typeface="Times New Roman" panose="02020603050405020304" pitchFamily="18" charset="0"/>
              </a:rPr>
              <a:t>  is the subset of  A, it follows that A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t>
            </a:r>
            <a:r>
              <a:rPr lang="en-US" sz="2000" dirty="0" err="1">
                <a:latin typeface="Times New Roman" panose="02020603050405020304" pitchFamily="18" charset="0"/>
                <a:cs typeface="Times New Roman" panose="02020603050405020304" pitchFamily="18" charset="0"/>
              </a:rPr>
              <a:t>intA</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usually show a set A is open by proving that for every x∈ A, there exists r &gt; 0 such that Br(x) ⊆ A (which is the same as showing that every x ∈ A is an interior point of A. Note that ; Ø and Rn are both open sets (for a set to be open, every member must be an interior </a:t>
            </a:r>
            <a:r>
              <a:rPr lang="en-US" sz="2000" dirty="0" err="1">
                <a:latin typeface="Times New Roman" panose="02020603050405020304" pitchFamily="18" charset="0"/>
                <a:cs typeface="Times New Roman" panose="02020603050405020304" pitchFamily="18" charset="0"/>
              </a:rPr>
              <a:t>point|since</a:t>
            </a:r>
            <a:r>
              <a:rPr lang="en-US" sz="2000" dirty="0">
                <a:latin typeface="Times New Roman" panose="02020603050405020304" pitchFamily="18" charset="0"/>
                <a:cs typeface="Times New Roman" panose="02020603050405020304" pitchFamily="18" charset="0"/>
              </a:rPr>
              <a:t> the Ø ; has no members it is trivially true that every member of Ø  is an interior point!). </a:t>
            </a:r>
          </a:p>
          <a:p>
            <a:r>
              <a:rPr lang="en-US" sz="2000" b="1" dirty="0">
                <a:latin typeface="Times New Roman" panose="02020603050405020304" pitchFamily="18" charset="0"/>
                <a:cs typeface="Times New Roman" panose="02020603050405020304" pitchFamily="18" charset="0"/>
              </a:rPr>
              <a:t>Proposition 6.3.7 </a:t>
            </a:r>
            <a:r>
              <a:rPr lang="en-US" sz="2000" dirty="0">
                <a:latin typeface="Times New Roman" panose="02020603050405020304" pitchFamily="18" charset="0"/>
                <a:cs typeface="Times New Roman" panose="02020603050405020304" pitchFamily="18" charset="0"/>
              </a:rPr>
              <a:t>shows that Br(x) is open, thus justifying the terminology of open ball</a:t>
            </a:r>
          </a:p>
          <a:p>
            <a:endParaRPr lang="en-US" dirty="0"/>
          </a:p>
        </p:txBody>
      </p:sp>
    </p:spTree>
    <p:extLst>
      <p:ext uri="{BB962C8B-B14F-4D97-AF65-F5344CB8AC3E}">
        <p14:creationId xmlns:p14="http://schemas.microsoft.com/office/powerpoint/2010/main" val="4732586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26678-BF83-47C9-AF6B-EC17DF34F43D}"/>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a:t>
            </a:r>
            <a:r>
              <a:rPr lang="en-US" sz="2400" u="sng" dirty="0">
                <a:solidFill>
                  <a:srgbClr val="7030A0"/>
                </a:solidFill>
                <a:latin typeface="Times New Roman" panose="02020603050405020304" pitchFamily="18" charset="0"/>
                <a:cs typeface="Times New Roman" panose="02020603050405020304" pitchFamily="18" charset="0"/>
              </a:rPr>
              <a:t>: notes on the use of articles, participles, and for n to be constructions </a:t>
            </a:r>
            <a:endParaRPr lang="en-US" dirty="0"/>
          </a:p>
        </p:txBody>
      </p:sp>
      <p:sp>
        <p:nvSpPr>
          <p:cNvPr id="3" name="Content Placeholder 2">
            <a:extLst>
              <a:ext uri="{FF2B5EF4-FFF2-40B4-BE49-F238E27FC236}">
                <a16:creationId xmlns:a16="http://schemas.microsoft.com/office/drawing/2014/main" id="{8A328FB6-99F8-405A-AC78-0953C3E3876E}"/>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с </a:t>
            </a:r>
            <a:r>
              <a:rPr lang="ru-RU" sz="2000" dirty="0" err="1">
                <a:latin typeface="Times New Roman" panose="02020603050405020304" pitchFamily="18" charset="0"/>
                <a:cs typeface="Times New Roman" panose="02020603050405020304" pitchFamily="18" charset="0"/>
              </a:rPr>
              <a:t>обзиром</a:t>
            </a:r>
            <a:r>
              <a:rPr lang="ru-RU" sz="2000" dirty="0">
                <a:latin typeface="Times New Roman" panose="02020603050405020304" pitchFamily="18" charset="0"/>
                <a:cs typeface="Times New Roman" panose="02020603050405020304" pitchFamily="18" charset="0"/>
              </a:rPr>
              <a:t> на то</a:t>
            </a:r>
            <a:r>
              <a:rPr lang="en-US" sz="2000" dirty="0">
                <a:latin typeface="Times New Roman" panose="02020603050405020304" pitchFamily="18" charset="0"/>
                <a:cs typeface="Times New Roman" panose="02020603050405020304" pitchFamily="18" charset="0"/>
              </a:rPr>
              <a:t> is to be translated as since. A note: never use ‘</a:t>
            </a:r>
            <a:r>
              <a:rPr lang="en-US" sz="2000" b="1" dirty="0">
                <a:latin typeface="Times New Roman" panose="02020603050405020304" pitchFamily="18" charset="0"/>
                <a:cs typeface="Times New Roman" panose="02020603050405020304" pitchFamily="18" charset="0"/>
              </a:rPr>
              <a:t>since</a:t>
            </a:r>
            <a:r>
              <a:rPr lang="en-US" sz="2000" dirty="0">
                <a:latin typeface="Times New Roman" panose="02020603050405020304" pitchFamily="18" charset="0"/>
                <a:cs typeface="Times New Roman" panose="02020603050405020304" pitchFamily="18" charset="0"/>
              </a:rPr>
              <a:t>’ in a ‘</a:t>
            </a:r>
            <a:r>
              <a:rPr lang="en-US" sz="2000" b="1" dirty="0">
                <a:latin typeface="Times New Roman" panose="02020603050405020304" pitchFamily="18" charset="0"/>
                <a:cs typeface="Times New Roman" panose="02020603050405020304" pitchFamily="18" charset="0"/>
              </a:rPr>
              <a:t>since + is</a:t>
            </a:r>
            <a:r>
              <a:rPr lang="en-US" sz="2000" dirty="0">
                <a:latin typeface="Times New Roman" panose="02020603050405020304" pitchFamily="18" charset="0"/>
                <a:cs typeface="Times New Roman" panose="02020603050405020304" pitchFamily="18" charset="0"/>
              </a:rPr>
              <a:t>’ construction. Only since </a:t>
            </a:r>
            <a:r>
              <a:rPr lang="en-US" sz="2000" b="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it follows, or since </a:t>
            </a:r>
            <a:r>
              <a:rPr lang="en-US" sz="2000" b="1" dirty="0">
                <a:solidFill>
                  <a:prstClr val="black"/>
                </a:solidFill>
                <a:latin typeface="Times New Roman" panose="02020603050405020304" pitchFamily="18" charset="0"/>
                <a:cs typeface="Times New Roman" panose="02020603050405020304" pitchFamily="18" charset="0"/>
              </a:rPr>
              <a:t>+ it has</a:t>
            </a:r>
          </a:p>
          <a:p>
            <a:r>
              <a:rPr lang="en-US" sz="2000" b="1" dirty="0">
                <a:solidFill>
                  <a:prstClr val="black"/>
                </a:solidFill>
                <a:latin typeface="Times New Roman" panose="02020603050405020304" pitchFamily="18" charset="0"/>
                <a:cs typeface="Times New Roman" panose="02020603050405020304" pitchFamily="18" charset="0"/>
              </a:rPr>
              <a:t>The use of participle:  by + </a:t>
            </a:r>
            <a:r>
              <a:rPr lang="en-US" sz="2000" b="1" dirty="0" err="1">
                <a:solidFill>
                  <a:prstClr val="black"/>
                </a:solidFill>
                <a:latin typeface="Times New Roman" panose="02020603050405020304" pitchFamily="18" charset="0"/>
                <a:cs typeface="Times New Roman" panose="02020603050405020304" pitchFamily="18" charset="0"/>
              </a:rPr>
              <a:t>ing</a:t>
            </a:r>
            <a:r>
              <a:rPr lang="en-US" sz="2000" b="1" dirty="0">
                <a:solidFill>
                  <a:prstClr val="black"/>
                </a:solidFill>
                <a:latin typeface="Times New Roman" panose="02020603050405020304" pitchFamily="18" charset="0"/>
                <a:cs typeface="Times New Roman" panose="02020603050405020304" pitchFamily="18" charset="0"/>
              </a:rPr>
              <a:t> is a very efficient expedient to translate the instrumental usage of participles. </a:t>
            </a:r>
          </a:p>
          <a:p>
            <a:r>
              <a:rPr lang="en-US" sz="2000" dirty="0">
                <a:solidFill>
                  <a:srgbClr val="5F6368"/>
                </a:solidFill>
                <a:latin typeface="Times New Roman" panose="02020603050405020304" pitchFamily="18" charset="0"/>
                <a:cs typeface="Times New Roman" panose="02020603050405020304" pitchFamily="18" charset="0"/>
              </a:rPr>
              <a:t>.</a:t>
            </a:r>
            <a:r>
              <a:rPr lang="ru-RU" sz="2000" dirty="0" err="1">
                <a:solidFill>
                  <a:srgbClr val="000000"/>
                </a:solidFill>
                <a:latin typeface="Times New Roman" panose="02020603050405020304" pitchFamily="18" charset="0"/>
                <a:cs typeface="Times New Roman" panose="02020603050405020304" pitchFamily="18" charset="0"/>
              </a:rPr>
              <a:t>Обично</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показујемо</a:t>
            </a:r>
            <a:r>
              <a:rPr lang="ru-RU" sz="2000" dirty="0">
                <a:solidFill>
                  <a:srgbClr val="000000"/>
                </a:solidFill>
                <a:latin typeface="Times New Roman" panose="02020603050405020304" pitchFamily="18" charset="0"/>
                <a:cs typeface="Times New Roman" panose="02020603050405020304" pitchFamily="18" charset="0"/>
              </a:rPr>
              <a:t> да </a:t>
            </a:r>
            <a:r>
              <a:rPr lang="ru-RU" sz="2000" dirty="0" err="1">
                <a:solidFill>
                  <a:srgbClr val="000000"/>
                </a:solidFill>
                <a:latin typeface="Times New Roman" panose="02020603050405020304" pitchFamily="18" charset="0"/>
                <a:cs typeface="Times New Roman" panose="02020603050405020304" pitchFamily="18" charset="0"/>
              </a:rPr>
              <a:t>је</a:t>
            </a:r>
            <a:r>
              <a:rPr lang="ru-RU" sz="2000" dirty="0">
                <a:solidFill>
                  <a:srgbClr val="000000"/>
                </a:solidFill>
                <a:latin typeface="Times New Roman" panose="02020603050405020304" pitchFamily="18" charset="0"/>
                <a:cs typeface="Times New Roman" panose="02020603050405020304" pitchFamily="18" charset="0"/>
              </a:rPr>
              <a:t> скуп А отворен </a:t>
            </a:r>
            <a:r>
              <a:rPr lang="ru-RU" sz="2000" b="1" dirty="0" err="1">
                <a:solidFill>
                  <a:srgbClr val="000000"/>
                </a:solidFill>
                <a:latin typeface="Times New Roman" panose="02020603050405020304" pitchFamily="18" charset="0"/>
                <a:cs typeface="Times New Roman" panose="02020603050405020304" pitchFamily="18" charset="0"/>
              </a:rPr>
              <a:t>доказујући</a:t>
            </a:r>
            <a:r>
              <a:rPr lang="en-US" sz="2000" b="1" dirty="0">
                <a:solidFill>
                  <a:srgbClr val="000000"/>
                </a:solidFill>
                <a:latin typeface="Times New Roman" panose="02020603050405020304" pitchFamily="18" charset="0"/>
                <a:cs typeface="Times New Roman" panose="02020603050405020304" pitchFamily="18" charset="0"/>
              </a:rPr>
              <a:t>    -</a:t>
            </a:r>
            <a:r>
              <a:rPr lang="en-US" sz="2000" dirty="0">
                <a:solidFill>
                  <a:srgbClr val="000000"/>
                </a:solidFill>
                <a:latin typeface="Times New Roman" panose="02020603050405020304" pitchFamily="18" charset="0"/>
                <a:cs typeface="Times New Roman" panose="02020603050405020304" pitchFamily="18" charset="0"/>
              </a:rPr>
              <a:t> We usually show that a set A is open </a:t>
            </a:r>
            <a:r>
              <a:rPr lang="en-US" sz="2000" u="sng" dirty="0">
                <a:solidFill>
                  <a:srgbClr val="000000"/>
                </a:solidFill>
                <a:latin typeface="Times New Roman" panose="02020603050405020304" pitchFamily="18" charset="0"/>
                <a:cs typeface="Times New Roman" panose="02020603050405020304" pitchFamily="18" charset="0"/>
              </a:rPr>
              <a:t>by showing </a:t>
            </a:r>
            <a:r>
              <a:rPr lang="en-US" sz="2000" dirty="0">
                <a:solidFill>
                  <a:srgbClr val="000000"/>
                </a:solidFill>
                <a:latin typeface="Times New Roman" panose="02020603050405020304" pitchFamily="18" charset="0"/>
                <a:cs typeface="Times New Roman" panose="02020603050405020304" pitchFamily="18" charset="0"/>
              </a:rPr>
              <a:t>that </a:t>
            </a:r>
          </a:p>
          <a:p>
            <a:r>
              <a:rPr lang="en-US" sz="2000" b="1" dirty="0">
                <a:solidFill>
                  <a:srgbClr val="000000"/>
                </a:solidFill>
                <a:latin typeface="Times New Roman" panose="02020603050405020304" pitchFamily="18" charset="0"/>
                <a:cs typeface="Times New Roman" panose="02020603050405020304" pitchFamily="18" charset="0"/>
              </a:rPr>
              <a:t> A suggestion</a:t>
            </a:r>
            <a:r>
              <a:rPr lang="en-US" sz="2000" dirty="0">
                <a:solidFill>
                  <a:srgbClr val="000000"/>
                </a:solidFill>
                <a:latin typeface="Times New Roman" panose="02020603050405020304" pitchFamily="18" charset="0"/>
                <a:cs typeface="Times New Roman" panose="02020603050405020304" pitchFamily="18" charset="0"/>
              </a:rPr>
              <a:t>: Use the construction also to effectively translate equivalent Serbian expressions, such as: </a:t>
            </a:r>
            <a:r>
              <a:rPr lang="ru-RU" sz="2000" dirty="0">
                <a:solidFill>
                  <a:srgbClr val="000000"/>
                </a:solidFill>
                <a:latin typeface="Times New Roman" panose="02020603050405020304" pitchFamily="18" charset="0"/>
                <a:cs typeface="Times New Roman" panose="02020603050405020304" pitchFamily="18" charset="0"/>
              </a:rPr>
              <a:t>тако </a:t>
            </a:r>
            <a:r>
              <a:rPr lang="ru-RU" sz="2000" dirty="0" err="1">
                <a:solidFill>
                  <a:srgbClr val="000000"/>
                </a:solidFill>
                <a:latin typeface="Times New Roman" panose="02020603050405020304" pitchFamily="18" charset="0"/>
                <a:cs typeface="Times New Roman" panose="02020603050405020304" pitchFamily="18" charset="0"/>
              </a:rPr>
              <a:t>што</a:t>
            </a:r>
            <a:r>
              <a:rPr lang="en-US" sz="2000" dirty="0">
                <a:solidFill>
                  <a:srgbClr val="000000"/>
                </a:solidFill>
                <a:latin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тиме</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што</a:t>
            </a:r>
            <a:endParaRPr lang="en-US" sz="2000" dirty="0">
              <a:solidFill>
                <a:srgbClr val="000000"/>
              </a:solidFill>
              <a:latin typeface="Times New Roman" panose="02020603050405020304" pitchFamily="18" charset="0"/>
              <a:cs typeface="Times New Roman" panose="02020603050405020304" pitchFamily="18" charset="0"/>
            </a:endParaRPr>
          </a:p>
          <a:p>
            <a:r>
              <a:rPr lang="en-US" sz="2000" dirty="0">
                <a:solidFill>
                  <a:srgbClr val="000000"/>
                </a:solidFill>
                <a:latin typeface="Times New Roman" panose="02020603050405020304" pitchFamily="18" charset="0"/>
                <a:cs typeface="Times New Roman" panose="02020603050405020304" pitchFamily="18" charset="0"/>
              </a:rPr>
              <a:t>Use thus + participle construction to avoid a  Serbian instrumental  construction starting with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a:t>
            </a:r>
            <a:r>
              <a:rPr lang="en-US" sz="2000" dirty="0">
                <a:solidFill>
                  <a:srgbClr val="000000"/>
                </a:solidFill>
                <a:latin typeface="Times New Roman" panose="02020603050405020304" pitchFamily="18" charset="0"/>
                <a:cs typeface="Times New Roman" panose="02020603050405020304" pitchFamily="18" charset="0"/>
              </a:rPr>
              <a:t>’ in a dependent clause ‘</a:t>
            </a:r>
            <a:r>
              <a:rPr lang="ru-RU" sz="2000" dirty="0" err="1">
                <a:solidFill>
                  <a:srgbClr val="000000"/>
                </a:solidFill>
                <a:latin typeface="Times New Roman" panose="02020603050405020304" pitchFamily="18" charset="0"/>
                <a:cs typeface="Times New Roman" panose="02020603050405020304" pitchFamily="18" charset="0"/>
              </a:rPr>
              <a:t>чиме</a:t>
            </a:r>
            <a:r>
              <a:rPr lang="ru-RU" sz="2000" dirty="0">
                <a:solidFill>
                  <a:srgbClr val="000000"/>
                </a:solidFill>
                <a:latin typeface="Times New Roman" panose="02020603050405020304" pitchFamily="18" charset="0"/>
                <a:cs typeface="Times New Roman" panose="02020603050405020304" pitchFamily="18" charset="0"/>
              </a:rPr>
              <a:t> се  </a:t>
            </a:r>
            <a:r>
              <a:rPr lang="ru-RU" sz="2000" dirty="0" err="1">
                <a:solidFill>
                  <a:srgbClr val="000000"/>
                </a:solidFill>
                <a:latin typeface="Times New Roman" panose="02020603050405020304" pitchFamily="18" charset="0"/>
                <a:cs typeface="Times New Roman" panose="02020603050405020304" pitchFamily="18" charset="0"/>
              </a:rPr>
              <a:t>оправдава</a:t>
            </a:r>
            <a:r>
              <a:rPr lang="ru-RU" sz="2000" dirty="0">
                <a:solidFill>
                  <a:srgbClr val="000000"/>
                </a:solidFill>
                <a:latin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cs typeface="Times New Roman" panose="02020603050405020304" pitchFamily="18" charset="0"/>
              </a:rPr>
              <a:t>терминологија</a:t>
            </a:r>
            <a:r>
              <a:rPr lang="en-US" sz="2000" dirty="0">
                <a:solidFill>
                  <a:srgbClr val="000000"/>
                </a:solidFill>
                <a:latin typeface="Times New Roman" panose="02020603050405020304" pitchFamily="18" charset="0"/>
                <a:cs typeface="Times New Roman" panose="02020603050405020304" pitchFamily="18" charset="0"/>
              </a:rPr>
              <a:t>’ </a:t>
            </a:r>
          </a:p>
          <a:p>
            <a:r>
              <a:rPr lang="en-US" sz="2000" b="1" dirty="0">
                <a:solidFill>
                  <a:prstClr val="black"/>
                </a:solidFill>
                <a:latin typeface="Times New Roman" panose="02020603050405020304" pitchFamily="18" charset="0"/>
                <a:cs typeface="Times New Roman" panose="02020603050405020304" pitchFamily="18" charset="0"/>
              </a:rPr>
              <a:t>thus justifying </a:t>
            </a:r>
            <a:r>
              <a:rPr lang="en-US" sz="2000" dirty="0">
                <a:solidFill>
                  <a:prstClr val="black"/>
                </a:solidFill>
                <a:latin typeface="Times New Roman" panose="02020603050405020304" pitchFamily="18" charset="0"/>
                <a:cs typeface="Times New Roman" panose="02020603050405020304" pitchFamily="18" charset="0"/>
              </a:rPr>
              <a:t>the terminology of </a:t>
            </a:r>
            <a:r>
              <a:rPr lang="en-US" sz="2000" i="1" dirty="0">
                <a:solidFill>
                  <a:prstClr val="black"/>
                </a:solidFill>
                <a:latin typeface="Times New Roman" panose="02020603050405020304" pitchFamily="18" charset="0"/>
                <a:cs typeface="Times New Roman" panose="02020603050405020304" pitchFamily="18" charset="0"/>
              </a:rPr>
              <a:t>open </a:t>
            </a:r>
            <a:r>
              <a:rPr lang="en-US" sz="2000" dirty="0">
                <a:solidFill>
                  <a:prstClr val="black"/>
                </a:solidFill>
                <a:latin typeface="Times New Roman" panose="02020603050405020304" pitchFamily="18" charset="0"/>
                <a:cs typeface="Times New Roman" panose="02020603050405020304" pitchFamily="18" charset="0"/>
              </a:rPr>
              <a:t>ball</a:t>
            </a:r>
            <a:endParaRPr lang="en-US" sz="2000" dirty="0">
              <a:solidFill>
                <a:srgbClr val="000000"/>
              </a:solidFill>
              <a:latin typeface="Times New Roman" panose="02020603050405020304" pitchFamily="18" charset="0"/>
              <a:cs typeface="Times New Roman" panose="02020603050405020304" pitchFamily="18" charset="0"/>
            </a:endParaRPr>
          </a:p>
          <a:p>
            <a:endParaRPr lang="en-US" sz="2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5597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D4848-EA9B-4A8C-8DA9-06CF43FD1ECF}"/>
              </a:ext>
            </a:extLst>
          </p:cNvPr>
          <p:cNvSpPr>
            <a:spLocks noGrp="1"/>
          </p:cNvSpPr>
          <p:nvPr>
            <p:ph type="title"/>
          </p:nvPr>
        </p:nvSpPr>
        <p:spPr/>
        <p:txBody>
          <a:bodyPr>
            <a:normAutofit/>
          </a:bodyPr>
          <a:lstStyle/>
          <a:p>
            <a:r>
              <a:rPr lang="en-US" sz="2400" b="1" u="sng" dirty="0">
                <a:solidFill>
                  <a:prstClr val="black"/>
                </a:solidFill>
                <a:latin typeface="Times New Roman" panose="02020603050405020304" pitchFamily="18" charset="0"/>
                <a:ea typeface="+mn-ea"/>
                <a:cs typeface="Times New Roman" panose="02020603050405020304" pitchFamily="18" charset="0"/>
              </a:rPr>
              <a:t>Ordered fields.</a:t>
            </a:r>
            <a:endParaRPr lang="en-US" sz="2400"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E9DF207-A7CB-4688-BE75-E9E7228D6CA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ordered field has some additional nice properties.</a:t>
            </a:r>
          </a:p>
          <a:p>
            <a:r>
              <a:rPr lang="en-US" sz="2000" dirty="0">
                <a:latin typeface="Times New Roman" panose="02020603050405020304" pitchFamily="18" charset="0"/>
                <a:cs typeface="Times New Roman" panose="02020603050405020304" pitchFamily="18" charset="0"/>
              </a:rPr>
              <a:t>1) One may assume that the rational numbers are contained in the field.</a:t>
            </a:r>
          </a:p>
          <a:p>
            <a:r>
              <a:rPr lang="en-US" sz="2000" dirty="0">
                <a:latin typeface="Times New Roman" panose="02020603050405020304" pitchFamily="18" charset="0"/>
                <a:cs typeface="Times New Roman" panose="02020603050405020304" pitchFamily="18" charset="0"/>
              </a:rPr>
              <a:t>2) If x is infinitesimal, then 1/x is infinite, and vice versa. Therefore to verify that a field is Archimedean it is enough to check only that there are no infinitesimal elements, or to check that there are no infinite elements.</a:t>
            </a:r>
          </a:p>
          <a:p>
            <a:r>
              <a:rPr lang="en-US" sz="2000" dirty="0">
                <a:latin typeface="Times New Roman" panose="02020603050405020304" pitchFamily="18" charset="0"/>
                <a:cs typeface="Times New Roman" panose="02020603050405020304" pitchFamily="18" charset="0"/>
              </a:rPr>
              <a:t> 3) If x is infinitesimal and r is a rational number, then r x is also infinitesimal. As a result, given a general element c, the three numbers c/2, c, and 2c are either all infinitesimal or all non-infinitesimal</a:t>
            </a:r>
          </a:p>
        </p:txBody>
      </p:sp>
    </p:spTree>
    <p:extLst>
      <p:ext uri="{BB962C8B-B14F-4D97-AF65-F5344CB8AC3E}">
        <p14:creationId xmlns:p14="http://schemas.microsoft.com/office/powerpoint/2010/main" val="3392774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CF33C-484D-457D-B44E-A24A5874D3A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 </a:t>
            </a:r>
          </a:p>
        </p:txBody>
      </p:sp>
      <p:sp>
        <p:nvSpPr>
          <p:cNvPr id="3" name="Content Placeholder 2">
            <a:extLst>
              <a:ext uri="{FF2B5EF4-FFF2-40B4-BE49-F238E27FC236}">
                <a16:creationId xmlns:a16="http://schemas.microsoft.com/office/drawing/2014/main" id="{FB70B0E0-EE7B-4D04-97CF-AF4E2E92A727}"/>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Е од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такав да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solidFill>
                  <a:prstClr val="black"/>
                </a:solidFill>
                <a:latin typeface="Times New Roman" panose="02020603050405020304" pitchFamily="18" charset="0"/>
                <a:cs typeface="Times New Roman" panose="02020603050405020304" pitchFamily="18" charset="0"/>
              </a:rPr>
              <a:t>у</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Е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&gt; 0 тако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B</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садржано</a:t>
            </a:r>
            <a:r>
              <a:rPr lang="ru-RU" sz="2000" dirty="0">
                <a:latin typeface="Times New Roman" panose="02020603050405020304" pitchFamily="18" charset="0"/>
                <a:cs typeface="Times New Roman" panose="02020603050405020304" pitchFamily="18" charset="0"/>
              </a:rPr>
              <a:t> у 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 пример,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(2, 5)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a:t>
            </a:r>
            <a:r>
              <a:rPr lang="ru-RU" sz="2000" dirty="0" err="1">
                <a:latin typeface="Times New Roman" panose="02020603050405020304" pitchFamily="18" charset="0"/>
                <a:cs typeface="Times New Roman" panose="02020603050405020304" pitchFamily="18" charset="0"/>
              </a:rPr>
              <a:t>јесте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en-US" sz="2000" dirty="0">
                <a:latin typeface="Times New Roman" panose="02020603050405020304" pitchFamily="18" charset="0"/>
                <a:cs typeface="Times New Roman" panose="02020603050405020304" pitchFamily="18" charset="0"/>
              </a:rPr>
              <a:t>    s                    </a:t>
            </a:r>
            <a:r>
              <a:rPr lang="ru-RU" sz="2000" dirty="0">
                <a:latin typeface="Times New Roman" panose="02020603050405020304" pitchFamily="18" charset="0"/>
                <a:cs typeface="Times New Roman" panose="02020603050405020304" pitchFamily="18" charset="0"/>
              </a:rPr>
              <a:t>. И Р и </a:t>
            </a:r>
            <a:r>
              <a:rPr lang="ru-RU" sz="2000" dirty="0" err="1">
                <a:latin typeface="Times New Roman" panose="02020603050405020304" pitchFamily="18" charset="0"/>
                <a:cs typeface="Times New Roman" panose="02020603050405020304" pitchFamily="18" charset="0"/>
              </a:rPr>
              <a:t>празан</a:t>
            </a:r>
            <a:r>
              <a:rPr lang="ru-RU" sz="2000" dirty="0">
                <a:latin typeface="Times New Roman" panose="02020603050405020304" pitchFamily="18" charset="0"/>
                <a:cs typeface="Times New Roman" panose="02020603050405020304" pitchFamily="18" charset="0"/>
              </a:rPr>
              <a:t> скуп су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.Комплемент </a:t>
            </a:r>
            <a:r>
              <a:rPr lang="ru-RU" sz="2000" dirty="0" err="1">
                <a:latin typeface="Times New Roman" panose="02020603050405020304" pitchFamily="18" charset="0"/>
                <a:cs typeface="Times New Roman" panose="02020603050405020304" pitchFamily="18" charset="0"/>
              </a:rPr>
              <a:t>подскупа</a:t>
            </a:r>
            <a:r>
              <a:rPr lang="ru-RU" sz="2000" dirty="0">
                <a:latin typeface="Times New Roman" panose="02020603050405020304" pitchFamily="18" charset="0"/>
                <a:cs typeface="Times New Roman" panose="02020603050405020304" pitchFamily="18" charset="0"/>
              </a:rPr>
              <a:t> Е од Р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свих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у Р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нису</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 Е. </a:t>
            </a:r>
            <a:r>
              <a:rPr lang="ru-RU" sz="2000" dirty="0" err="1">
                <a:latin typeface="Times New Roman" panose="02020603050405020304" pitchFamily="18" charset="0"/>
                <a:cs typeface="Times New Roman" panose="02020603050405020304" pitchFamily="18" charset="0"/>
              </a:rPr>
              <a:t>Означава</a:t>
            </a:r>
            <a:r>
              <a:rPr lang="ru-RU" sz="2000" dirty="0">
                <a:latin typeface="Times New Roman" panose="02020603050405020304" pitchFamily="18" charset="0"/>
                <a:cs typeface="Times New Roman" panose="02020603050405020304" pitchFamily="18" charset="0"/>
              </a:rPr>
              <a:t> се </a:t>
            </a:r>
            <a:r>
              <a:rPr lang="en-US" sz="2000" dirty="0">
                <a:solidFill>
                  <a:prstClr val="black"/>
                </a:solidFill>
                <a:latin typeface="Times New Roman" panose="02020603050405020304" pitchFamily="18" charset="0"/>
                <a:cs typeface="Times New Roman" panose="02020603050405020304" pitchFamily="18" charset="0"/>
              </a:rPr>
              <a:t>R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Е или Е∼. Да </a:t>
            </a:r>
            <a:r>
              <a:rPr lang="ru-RU" sz="2000" dirty="0" err="1">
                <a:latin typeface="Times New Roman" panose="02020603050405020304" pitchFamily="18" charset="0"/>
                <a:cs typeface="Times New Roman" panose="02020603050405020304" pitchFamily="18" charset="0"/>
              </a:rPr>
              <a:t>бисмо</a:t>
            </a:r>
            <a:r>
              <a:rPr lang="ru-RU" sz="2000" dirty="0">
                <a:latin typeface="Times New Roman" panose="02020603050405020304" pitchFamily="18" charset="0"/>
                <a:cs typeface="Times New Roman" panose="02020603050405020304" pitchFamily="18" charset="0"/>
              </a:rPr>
              <a:t> разумели друге </a:t>
            </a:r>
            <a:r>
              <a:rPr lang="ru-RU" sz="2000" dirty="0" err="1">
                <a:latin typeface="Times New Roman" panose="02020603050405020304" pitchFamily="18" charset="0"/>
                <a:cs typeface="Times New Roman" panose="02020603050405020304" pitchFamily="18" charset="0"/>
              </a:rPr>
              <a:t>ознаке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требало</a:t>
            </a:r>
            <a:r>
              <a:rPr lang="ru-RU" sz="2000" dirty="0">
                <a:latin typeface="Times New Roman" panose="02020603050405020304" pitchFamily="18" charset="0"/>
                <a:cs typeface="Times New Roman" panose="02020603050405020304" pitchFamily="18" charset="0"/>
              </a:rPr>
              <a:t> би да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комплемент </a:t>
            </a:r>
            <a:r>
              <a:rPr lang="ru-RU" sz="2000" dirty="0" err="1">
                <a:latin typeface="Times New Roman" panose="02020603050405020304" pitchFamily="18" charset="0"/>
                <a:cs typeface="Times New Roman" panose="02020603050405020304" pitchFamily="18" charset="0"/>
              </a:rPr>
              <a:t>дефинисан</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односу</a:t>
            </a:r>
            <a:r>
              <a:rPr lang="ru-RU" sz="2000" dirty="0">
                <a:latin typeface="Times New Roman" panose="02020603050405020304" pitchFamily="18" charset="0"/>
                <a:cs typeface="Times New Roman" panose="02020603050405020304" pitchFamily="18" charset="0"/>
              </a:rPr>
              <a:t> на </a:t>
            </a:r>
            <a:r>
              <a:rPr lang="en-US" sz="2000" dirty="0">
                <a:latin typeface="Times New Roman" panose="02020603050405020304" pitchFamily="18" charset="0"/>
                <a:cs typeface="Times New Roman" panose="02020603050405020304" pitchFamily="18" charset="0"/>
              </a:rPr>
              <a:t>R.   </a:t>
            </a:r>
            <a:r>
              <a:rPr lang="ru-RU" sz="2000" dirty="0">
                <a:latin typeface="Times New Roman" panose="02020603050405020304" pitchFamily="18" charset="0"/>
                <a:cs typeface="Times New Roman" panose="02020603050405020304" pitchFamily="18" charset="0"/>
              </a:rPr>
              <a:t>пример,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интервал (2,5)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a:t>
            </a:r>
            <a:r>
              <a:rPr lang="ru-RU" sz="2000" dirty="0">
                <a:latin typeface="Times New Roman" panose="02020603050405020304" pitchFamily="18" charset="0"/>
                <a:cs typeface="Times New Roman" panose="02020603050405020304" pitchFamily="18" charset="0"/>
              </a:rPr>
              <a:t> скуп.</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9591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2A707-2BEA-491B-A094-C0438B11C91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FA8A18DE-3492-4F12-B1DF-ADF568012AC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Definition. An</a:t>
            </a:r>
            <a:r>
              <a:rPr lang="en-US" sz="2000" dirty="0">
                <a:latin typeface="Times New Roman" panose="02020603050405020304" pitchFamily="18" charset="0"/>
                <a:cs typeface="Times New Roman" panose="02020603050405020304" pitchFamily="18" charset="0"/>
              </a:rPr>
              <a:t> open subset of R is a subset E of R such that for every x in E there exists  &gt; 0 such that B(x)</a:t>
            </a:r>
            <a:r>
              <a:rPr lang="en-US" sz="2000" b="1" dirty="0">
                <a:latin typeface="Times New Roman" panose="02020603050405020304" pitchFamily="18" charset="0"/>
                <a:cs typeface="Times New Roman" panose="02020603050405020304" pitchFamily="18" charset="0"/>
              </a:rPr>
              <a:t> is contained </a:t>
            </a:r>
            <a:r>
              <a:rPr lang="en-US" sz="2000" dirty="0">
                <a:latin typeface="Times New Roman" panose="02020603050405020304" pitchFamily="18" charset="0"/>
                <a:cs typeface="Times New Roman" panose="02020603050405020304" pitchFamily="18" charset="0"/>
              </a:rPr>
              <a:t>in E.</a:t>
            </a:r>
          </a:p>
          <a:p>
            <a:r>
              <a:rPr lang="en-US" sz="2000" dirty="0">
                <a:latin typeface="Times New Roman" panose="02020603050405020304" pitchFamily="18" charset="0"/>
                <a:cs typeface="Times New Roman" panose="02020603050405020304" pitchFamily="18" charset="0"/>
              </a:rPr>
              <a:t>For example,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open interval (2, 5)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a:t>
            </a:r>
            <a:r>
              <a:rPr lang="en-US" sz="2000" b="1" dirty="0">
                <a:latin typeface="Times New Roman" panose="02020603050405020304" pitchFamily="18" charset="0"/>
                <a:cs typeface="Times New Roman" panose="02020603050405020304" pitchFamily="18" charset="0"/>
              </a:rPr>
              <a:t>Any </a:t>
            </a:r>
            <a:r>
              <a:rPr lang="en-US" sz="2000" dirty="0">
                <a:latin typeface="Times New Roman" panose="02020603050405020304" pitchFamily="18" charset="0"/>
                <a:cs typeface="Times New Roman" panose="02020603050405020304" pitchFamily="18" charset="0"/>
              </a:rPr>
              <a:t>open interval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Both R and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empty set are open.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union of open sets is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complement of </a:t>
            </a:r>
            <a:r>
              <a:rPr lang="en-US" sz="2000" b="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subset E of R is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set of all points in R which are not in E. It is denoted R \ E or E∼. (</a:t>
            </a:r>
            <a:r>
              <a:rPr lang="en-US" sz="2000" b="1" dirty="0">
                <a:latin typeface="Times New Roman" panose="02020603050405020304" pitchFamily="18" charset="0"/>
                <a:cs typeface="Times New Roman" panose="02020603050405020304" pitchFamily="18" charset="0"/>
              </a:rPr>
              <a:t>Note</a:t>
            </a:r>
            <a:r>
              <a:rPr lang="en-US" sz="2000" dirty="0">
                <a:latin typeface="Times New Roman" panose="02020603050405020304" pitchFamily="18" charset="0"/>
                <a:cs typeface="Times New Roman" panose="02020603050405020304" pitchFamily="18" charset="0"/>
              </a:rPr>
              <a:t>, the second </a:t>
            </a:r>
            <a:r>
              <a:rPr lang="en-US" sz="2000" b="1" dirty="0">
                <a:latin typeface="Times New Roman" panose="02020603050405020304" pitchFamily="18" charset="0"/>
                <a:cs typeface="Times New Roman" panose="02020603050405020304" pitchFamily="18" charset="0"/>
              </a:rPr>
              <a:t>notation </a:t>
            </a:r>
            <a:r>
              <a:rPr lang="en-US" sz="2000" dirty="0">
                <a:latin typeface="Times New Roman" panose="02020603050405020304" pitchFamily="18" charset="0"/>
                <a:cs typeface="Times New Roman" panose="02020603050405020304" pitchFamily="18" charset="0"/>
              </a:rPr>
              <a:t>requires you to know that the complement is defined </a:t>
            </a:r>
            <a:r>
              <a:rPr lang="en-US" sz="2000" b="1" dirty="0">
                <a:latin typeface="Times New Roman" panose="02020603050405020304" pitchFamily="18" charset="0"/>
                <a:cs typeface="Times New Roman" panose="02020603050405020304" pitchFamily="18" charset="0"/>
              </a:rPr>
              <a:t>relative to </a:t>
            </a:r>
            <a:r>
              <a:rPr lang="en-US" sz="2000" dirty="0">
                <a:latin typeface="Times New Roman" panose="02020603050405020304" pitchFamily="18" charset="0"/>
                <a:cs typeface="Times New Roman" panose="02020603050405020304" pitchFamily="18" charset="0"/>
              </a:rPr>
              <a:t>R)</a:t>
            </a:r>
          </a:p>
        </p:txBody>
      </p:sp>
    </p:spTree>
    <p:extLst>
      <p:ext uri="{BB962C8B-B14F-4D97-AF65-F5344CB8AC3E}">
        <p14:creationId xmlns:p14="http://schemas.microsoft.com/office/powerpoint/2010/main" val="35112779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E6542-602C-4621-9BD7-6E9D6D2DD42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a:t>
            </a:r>
            <a:r>
              <a:rPr lang="en-US" sz="2400" u="sng" dirty="0">
                <a:solidFill>
                  <a:srgbClr val="7030A0"/>
                </a:solidFill>
                <a:latin typeface="Times New Roman" panose="02020603050405020304" pitchFamily="18" charset="0"/>
                <a:cs typeface="Times New Roman" panose="02020603050405020304" pitchFamily="18" charset="0"/>
              </a:rPr>
              <a:t>: notes on the use of articles</a:t>
            </a:r>
            <a:r>
              <a:rPr lang="en-US" sz="2000"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A80935A-C7B2-4C7B-ACAB-965175D3B81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When you start a sentence and introduce a concept by a definition, use always ‘a’, even though you denote that object: </a:t>
            </a:r>
            <a:r>
              <a:rPr lang="en-US" sz="2000" b="1" dirty="0">
                <a:solidFill>
                  <a:prstClr val="black"/>
                </a:solidFill>
                <a:latin typeface="Times New Roman" panose="02020603050405020304" pitchFamily="18" charset="0"/>
                <a:cs typeface="Times New Roman" panose="02020603050405020304" pitchFamily="18" charset="0"/>
              </a:rPr>
              <a:t>An</a:t>
            </a:r>
            <a:r>
              <a:rPr lang="en-US" sz="2000" dirty="0">
                <a:solidFill>
                  <a:prstClr val="black"/>
                </a:solidFill>
                <a:latin typeface="Times New Roman" panose="02020603050405020304" pitchFamily="18" charset="0"/>
                <a:cs typeface="Times New Roman" panose="02020603050405020304" pitchFamily="18" charset="0"/>
              </a:rPr>
              <a:t> open subset of R, not </a:t>
            </a:r>
            <a:r>
              <a:rPr lang="en-US" sz="2000" b="1" dirty="0">
                <a:solidFill>
                  <a:prstClr val="black"/>
                </a:solidFill>
                <a:latin typeface="Times New Roman" panose="02020603050405020304" pitchFamily="18" charset="0"/>
                <a:cs typeface="Times New Roman" panose="02020603050405020304" pitchFamily="18" charset="0"/>
              </a:rPr>
              <a:t>The </a:t>
            </a:r>
            <a:r>
              <a:rPr lang="en-US" sz="2000" dirty="0">
                <a:solidFill>
                  <a:prstClr val="black"/>
                </a:solidFill>
                <a:latin typeface="Times New Roman" panose="02020603050405020304" pitchFamily="18" charset="0"/>
                <a:cs typeface="Times New Roman" panose="02020603050405020304" pitchFamily="18" charset="0"/>
              </a:rPr>
              <a:t>open subset of R </a:t>
            </a:r>
          </a:p>
          <a:p>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However, attaching specific </a:t>
            </a:r>
            <a:r>
              <a:rPr lang="en-US" sz="2000" b="1" dirty="0">
                <a:solidFill>
                  <a:prstClr val="black"/>
                </a:solidFill>
                <a:latin typeface="Times New Roman" panose="02020603050405020304" pitchFamily="18" charset="0"/>
                <a:cs typeface="Times New Roman" panose="02020603050405020304" pitchFamily="18" charset="0"/>
              </a:rPr>
              <a:t>values  </a:t>
            </a:r>
            <a:r>
              <a:rPr lang="en-US" sz="2000" dirty="0">
                <a:solidFill>
                  <a:prstClr val="black"/>
                </a:solidFill>
                <a:latin typeface="Times New Roman" panose="02020603050405020304" pitchFamily="18" charset="0"/>
                <a:cs typeface="Times New Roman" panose="02020603050405020304" pitchFamily="18" charset="0"/>
              </a:rPr>
              <a:t>to a set or interval, such as: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open interval (2, 5) requires </a:t>
            </a:r>
            <a:r>
              <a:rPr lang="en-US" sz="2000" b="1" dirty="0">
                <a:solidFill>
                  <a:prstClr val="black"/>
                </a:solidFill>
                <a:latin typeface="Times New Roman" panose="02020603050405020304" pitchFamily="18" charset="0"/>
                <a:cs typeface="Times New Roman" panose="02020603050405020304" pitchFamily="18" charset="0"/>
              </a:rPr>
              <a:t>‘the’ </a:t>
            </a:r>
            <a:r>
              <a:rPr lang="en-US" sz="2000" dirty="0">
                <a:solidFill>
                  <a:prstClr val="black"/>
                </a:solidFill>
                <a:latin typeface="Times New Roman" panose="02020603050405020304" pitchFamily="18" charset="0"/>
                <a:cs typeface="Times New Roman" panose="02020603050405020304" pitchFamily="18" charset="0"/>
              </a:rPr>
              <a:t>and not </a:t>
            </a:r>
            <a:r>
              <a:rPr lang="en-US" sz="2000" b="1" dirty="0">
                <a:solidFill>
                  <a:prstClr val="black"/>
                </a:solidFill>
                <a:latin typeface="Times New Roman" panose="02020603050405020304" pitchFamily="18" charset="0"/>
                <a:cs typeface="Times New Roman" panose="02020603050405020304" pitchFamily="18" charset="0"/>
              </a:rPr>
              <a:t>‘a’</a:t>
            </a:r>
          </a:p>
          <a:p>
            <a:pPr marL="0" indent="0">
              <a:buNone/>
            </a:pPr>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The notion of </a:t>
            </a:r>
            <a:r>
              <a:rPr lang="en-US" sz="2000" b="1" dirty="0">
                <a:solidFill>
                  <a:prstClr val="black"/>
                </a:solidFill>
                <a:latin typeface="Times New Roman" panose="02020603050405020304" pitchFamily="18" charset="0"/>
                <a:cs typeface="Times New Roman" panose="02020603050405020304" pitchFamily="18" charset="0"/>
              </a:rPr>
              <a:t>the empty set is always with ‘the’ </a:t>
            </a:r>
          </a:p>
        </p:txBody>
      </p:sp>
    </p:spTree>
    <p:extLst>
      <p:ext uri="{BB962C8B-B14F-4D97-AF65-F5344CB8AC3E}">
        <p14:creationId xmlns:p14="http://schemas.microsoft.com/office/powerpoint/2010/main" val="19779316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25FD-9CFA-48E4-82A2-7F9B7164AB8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the translation: basic vocabulary and basic constructions </a:t>
            </a:r>
          </a:p>
        </p:txBody>
      </p:sp>
      <p:sp>
        <p:nvSpPr>
          <p:cNvPr id="3" name="Content Placeholder 2">
            <a:extLst>
              <a:ext uri="{FF2B5EF4-FFF2-40B4-BE49-F238E27FC236}">
                <a16:creationId xmlns:a16="http://schemas.microsoft.com/office/drawing/2014/main" id="{7F162B31-8C99-474F-8C20-EBEC31A7351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We translate ‘</a:t>
            </a:r>
            <a:r>
              <a:rPr lang="en-US" sz="2000" b="1" dirty="0" err="1">
                <a:latin typeface="Times New Roman" panose="02020603050405020304" pitchFamily="18" charset="0"/>
                <a:cs typeface="Times New Roman" panose="02020603050405020304" pitchFamily="18" charset="0"/>
              </a:rPr>
              <a:t>primetimo</a:t>
            </a:r>
            <a:r>
              <a:rPr lang="en-US" sz="2000" dirty="0">
                <a:latin typeface="Times New Roman" panose="02020603050405020304" pitchFamily="18" charset="0"/>
                <a:cs typeface="Times New Roman" panose="02020603050405020304" pitchFamily="18" charset="0"/>
              </a:rPr>
              <a:t>’ not as </a:t>
            </a:r>
            <a:r>
              <a:rPr lang="en-US" sz="2000" u="sng" dirty="0">
                <a:latin typeface="Times New Roman" panose="02020603050405020304" pitchFamily="18" charset="0"/>
                <a:cs typeface="Times New Roman" panose="02020603050405020304" pitchFamily="18" charset="0"/>
              </a:rPr>
              <a:t>‘let us </a:t>
            </a:r>
            <a:r>
              <a:rPr lang="en-US" sz="2000" dirty="0">
                <a:latin typeface="Times New Roman" panose="02020603050405020304" pitchFamily="18" charset="0"/>
                <a:cs typeface="Times New Roman" panose="02020603050405020304" pitchFamily="18" charset="0"/>
              </a:rPr>
              <a:t>note’ but simply as ‘note that’ or ‘observe that’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Remember that we translate </a:t>
            </a:r>
            <a:r>
              <a:rPr lang="en-US" sz="2000" b="1" dirty="0">
                <a:latin typeface="Times New Roman" panose="02020603050405020304" pitchFamily="18" charset="0"/>
                <a:cs typeface="Times New Roman" panose="02020603050405020304" pitchFamily="18" charset="0"/>
              </a:rPr>
              <a:t>‘</a:t>
            </a:r>
            <a:r>
              <a:rPr lang="en-US" sz="2000" b="1" dirty="0" err="1">
                <a:latin typeface="Times New Roman" panose="02020603050405020304" pitchFamily="18" charset="0"/>
                <a:cs typeface="Times New Roman" panose="02020603050405020304" pitchFamily="18" charset="0"/>
              </a:rPr>
              <a:t>oznake</a:t>
            </a:r>
            <a:r>
              <a:rPr lang="en-US" sz="2000" dirty="0">
                <a:latin typeface="Times New Roman" panose="02020603050405020304" pitchFamily="18" charset="0"/>
                <a:cs typeface="Times New Roman" panose="02020603050405020304" pitchFamily="18" charset="0"/>
              </a:rPr>
              <a:t>’ always as ‘notation’  </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translate ‘</a:t>
            </a:r>
            <a:r>
              <a:rPr lang="en-US" sz="2000" b="1" dirty="0">
                <a:latin typeface="Times New Roman" panose="02020603050405020304" pitchFamily="18" charset="0"/>
                <a:cs typeface="Times New Roman" panose="02020603050405020304" pitchFamily="18" charset="0"/>
              </a:rPr>
              <a:t>u </a:t>
            </a:r>
            <a:r>
              <a:rPr lang="en-US" sz="2000" b="1" dirty="0" err="1">
                <a:latin typeface="Times New Roman" panose="02020603050405020304" pitchFamily="18" charset="0"/>
                <a:cs typeface="Times New Roman" panose="02020603050405020304" pitchFamily="18" charset="0"/>
              </a:rPr>
              <a:t>odnosu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as either ‘</a:t>
            </a:r>
            <a:r>
              <a:rPr lang="en-US" sz="2000" b="1" dirty="0">
                <a:latin typeface="Times New Roman" panose="02020603050405020304" pitchFamily="18" charset="0"/>
                <a:cs typeface="Times New Roman" panose="02020603050405020304" pitchFamily="18" charset="0"/>
              </a:rPr>
              <a:t>with respect to</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with regard to</a:t>
            </a:r>
            <a:r>
              <a:rPr lang="en-US" sz="2000" dirty="0">
                <a:latin typeface="Times New Roman" panose="02020603050405020304" pitchFamily="18" charset="0"/>
                <a:cs typeface="Times New Roman" panose="02020603050405020304" pitchFamily="18" charset="0"/>
              </a:rPr>
              <a:t>’ or ‘</a:t>
            </a:r>
            <a:r>
              <a:rPr lang="en-US" sz="2000" b="1" dirty="0">
                <a:latin typeface="Times New Roman" panose="02020603050405020304" pitchFamily="18" charset="0"/>
                <a:cs typeface="Times New Roman" panose="02020603050405020304" pitchFamily="18" charset="0"/>
              </a:rPr>
              <a:t>relative to</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703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8486F-4C66-473D-9B8E-A4E9D942C8F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a:t>
            </a:r>
            <a:endParaRPr lang="en-US" sz="2400" u="sng" dirty="0">
              <a:solidFill>
                <a:srgbClr val="7030A0"/>
              </a:solidFill>
            </a:endParaRPr>
          </a:p>
        </p:txBody>
      </p:sp>
      <p:sp>
        <p:nvSpPr>
          <p:cNvPr id="3" name="Content Placeholder 2">
            <a:extLst>
              <a:ext uri="{FF2B5EF4-FFF2-40B4-BE49-F238E27FC236}">
                <a16:creationId xmlns:a16="http://schemas.microsoft.com/office/drawing/2014/main" id="{933B5661-0536-4117-A86C-4C46EE7A20DD}"/>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6.4.4 </a:t>
            </a:r>
            <a:r>
              <a:rPr lang="ru-RU" sz="2000" dirty="0">
                <a:latin typeface="Times New Roman" panose="02020603050405020304" pitchFamily="18" charset="0"/>
                <a:cs typeface="Times New Roman" panose="02020603050405020304" pitchFamily="18" charset="0"/>
              </a:rPr>
              <a:t>Скуп А </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a:t>
            </a:r>
            <a:r>
              <a:rPr lang="ru-RU" sz="2000" dirty="0">
                <a:latin typeface="Times New Roman" panose="02020603050405020304" pitchFamily="18" charset="0"/>
                <a:cs typeface="Times New Roman" panose="02020603050405020304" pitchFamily="18" charset="0"/>
              </a:rPr>
              <a:t> комплемент отворен.</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Пропозиција</a:t>
            </a:r>
            <a:r>
              <a:rPr lang="ru-RU" sz="2000" b="1" dirty="0">
                <a:latin typeface="Times New Roman" panose="02020603050405020304" pitchFamily="18" charset="0"/>
                <a:cs typeface="Times New Roman" panose="02020603050405020304" pitchFamily="18" charset="0"/>
              </a:rPr>
              <a:t> 6.4.5 </a:t>
            </a:r>
            <a:r>
              <a:rPr lang="ru-RU" sz="2000" dirty="0">
                <a:latin typeface="Times New Roman" panose="02020603050405020304" pitchFamily="18" charset="0"/>
                <a:cs typeface="Times New Roman" panose="02020603050405020304" pitchFamily="18" charset="0"/>
              </a:rPr>
              <a:t>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акко</a:t>
            </a:r>
            <a:r>
              <a:rPr lang="en-US" sz="2000" dirty="0">
                <a:latin typeface="Times New Roman" panose="02020603050405020304" pitchFamily="18" charset="0"/>
                <a:cs typeface="Times New Roman" panose="02020603050405020304" pitchFamily="18" charset="0"/>
              </a:rPr>
              <a:t>  je</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a:t>
            </a:r>
            <a:r>
              <a:rPr lang="ru-RU" sz="2000" dirty="0">
                <a:latin typeface="Times New Roman" panose="02020603050405020304" pitchFamily="18" charset="0"/>
                <a:cs typeface="Times New Roman" panose="02020603050405020304" pitchFamily="18" charset="0"/>
              </a:rPr>
              <a:t> комплемент затворен.</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Вежба</a:t>
            </a:r>
            <a:r>
              <a:rPr lang="ru-RU" sz="2000" dirty="0" err="1">
                <a:latin typeface="Times New Roman" panose="02020603050405020304" pitchFamily="18" charset="0"/>
                <a:cs typeface="Times New Roman" panose="02020603050405020304" pitchFamily="18" charset="0"/>
              </a:rPr>
              <a:t>.Видели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раније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отворен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a:t>
            </a:r>
            <a:r>
              <a:rPr lang="ru-RU" sz="2000" dirty="0">
                <a:latin typeface="Times New Roman" panose="02020603050405020304" pitchFamily="18" charset="0"/>
                <a:cs typeface="Times New Roman" panose="02020603050405020304" pitchFamily="18" charset="0"/>
              </a:rPr>
              <a:t>, 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стога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његовој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Аналогно</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томе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b="1" dirty="0" err="1">
                <a:latin typeface="Times New Roman" panose="02020603050405020304" pitchFamily="18" charset="0"/>
                <a:cs typeface="Times New Roman" panose="02020603050405020304" pitchFamily="18" charset="0"/>
              </a:rPr>
              <a:t>Теорема</a:t>
            </a:r>
            <a:r>
              <a:rPr lang="ru-RU" sz="2000" b="1" dirty="0">
                <a:latin typeface="Times New Roman" panose="02020603050405020304" pitchFamily="18" charset="0"/>
                <a:cs typeface="Times New Roman" panose="02020603050405020304" pitchFamily="18" charset="0"/>
              </a:rPr>
              <a:t> 6.4.6 </a:t>
            </a:r>
            <a:r>
              <a:rPr lang="ru-RU" sz="2000" dirty="0">
                <a:latin typeface="Times New Roman" panose="02020603050405020304" pitchFamily="18" charset="0"/>
                <a:cs typeface="Times New Roman" panose="02020603050405020304" pitchFamily="18" charset="0"/>
              </a:rPr>
              <a:t>Скуп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 А.</a:t>
            </a:r>
            <a:r>
              <a:rPr lang="en-US" sz="2000" dirty="0">
                <a:latin typeface="Times New Roman" panose="02020603050405020304" pitchFamily="18" charset="0"/>
                <a:cs typeface="Times New Roman" panose="02020603050405020304" pitchFamily="18" charset="0"/>
              </a:rPr>
              <a:t> </a:t>
            </a:r>
          </a:p>
          <a:p>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en-US" sz="2000" dirty="0">
                <a:latin typeface="Times New Roman" panose="02020603050405020304" pitchFamily="18" charset="0"/>
                <a:cs typeface="Times New Roman" panose="02020603050405020304" pitchFamily="18" charset="0"/>
              </a:rPr>
              <a:t>  je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a:solidFill>
                  <a:prstClr val="black"/>
                </a:solidFill>
                <a:latin typeface="Times New Roman" panose="02020603050405020304" pitchFamily="18" charset="0"/>
                <a:cs typeface="Times New Roman" panose="02020603050405020304" pitchFamily="18" charset="0"/>
              </a:rPr>
              <a:t>и</a:t>
            </a:r>
            <a:r>
              <a:rPr lang="en-US" sz="2000" dirty="0">
                <a:solidFill>
                  <a:prstClr val="black"/>
                </a:solidFill>
                <a:latin typeface="Times New Roman" panose="02020603050405020304" pitchFamily="18" charset="0"/>
                <a:cs typeface="Times New Roman" panose="02020603050405020304" pitchFamily="18" charset="0"/>
              </a:rPr>
              <a:t> </a:t>
            </a:r>
            <a:r>
              <a:rPr lang="ru-RU" sz="2000" dirty="0" err="1">
                <a:solidFill>
                  <a:prstClr val="black"/>
                </a:solidFill>
                <a:latin typeface="Times New Roman" panose="02020603050405020304" pitchFamily="18" charset="0"/>
                <a:cs typeface="Times New Roman" panose="02020603050405020304" pitchFamily="18" charset="0"/>
              </a:rPr>
              <a:t>акко</a:t>
            </a:r>
            <a:r>
              <a:rPr lang="en-US" sz="2000" dirty="0">
                <a:solidFill>
                  <a:prstClr val="black"/>
                </a:solidFill>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унутр</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спољ</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(из (6.3))</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акко</a:t>
            </a:r>
            <a:r>
              <a:rPr lang="ru-RU" sz="2000" dirty="0">
                <a:latin typeface="Times New Roman" panose="02020603050405020304" pitchFamily="18" charset="0"/>
                <a:cs typeface="Times New Roman" panose="02020603050405020304" pitchFamily="18" charset="0"/>
              </a:rPr>
              <a:t> А = А </a:t>
            </a:r>
            <a:endParaRPr lang="en-US"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Напомена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из </a:t>
            </a:r>
            <a:r>
              <a:rPr lang="ru-RU" sz="2000" dirty="0" err="1">
                <a:latin typeface="Times New Roman" panose="02020603050405020304" pitchFamily="18" charset="0"/>
                <a:cs typeface="Times New Roman" panose="02020603050405020304" pitchFamily="18" charset="0"/>
              </a:rPr>
              <a:t>претходне</a:t>
            </a:r>
            <a:r>
              <a:rPr lang="ru-RU" sz="2000" dirty="0">
                <a:latin typeface="Times New Roman" panose="02020603050405020304" pitchFamily="18" charset="0"/>
                <a:cs typeface="Times New Roman" panose="02020603050405020304" pitchFamily="18" charset="0"/>
              </a:rPr>
              <a:t> теореме следи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a:t>
            </a:r>
            <a:r>
              <a:rPr lang="ru-RU" sz="2000" b="1" dirty="0">
                <a:latin typeface="Times New Roman" panose="02020603050405020304" pitchFamily="18" charset="0"/>
                <a:cs typeface="Times New Roman" panose="02020603050405020304" pitchFamily="18" charset="0"/>
              </a:rPr>
              <a:t> затворено</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и</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А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и А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граничне</a:t>
            </a:r>
            <a:r>
              <a:rPr lang="ru-RU" sz="2000" dirty="0">
                <a:latin typeface="Times New Roman" panose="02020603050405020304" pitchFamily="18" charset="0"/>
                <a:cs typeface="Times New Roman" panose="02020603050405020304" pitchFamily="18" charset="0"/>
              </a:rPr>
              <a:t> тачке</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57486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A5D92-83E0-4247-B0F9-3CB3E57F737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182E3E57-6CE4-4BC9-A663-7006FB38F099}"/>
              </a:ext>
            </a:extLst>
          </p:cNvPr>
          <p:cNvSpPr>
            <a:spLocks noGrp="1"/>
          </p:cNvSpPr>
          <p:nvPr>
            <p:ph idx="1"/>
          </p:nvPr>
        </p:nvSpPr>
        <p:spPr/>
        <p:txBody>
          <a:bodyPr>
            <a:normAutofit/>
          </a:bodyPr>
          <a:lstStyle/>
          <a:p>
            <a:pPr marL="0" indent="0">
              <a:buNone/>
            </a:pPr>
            <a:r>
              <a:rPr lang="en-US" sz="2000" b="1" u="sng" dirty="0">
                <a:latin typeface="Times New Roman" panose="02020603050405020304" pitchFamily="18" charset="0"/>
                <a:cs typeface="Times New Roman" panose="02020603050405020304" pitchFamily="18" charset="0"/>
              </a:rPr>
              <a:t>Definition 6.4.4 </a:t>
            </a:r>
            <a:r>
              <a:rPr lang="en-US" sz="2000" b="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set A</a:t>
            </a:r>
            <a:r>
              <a:rPr lang="ru-RU" sz="2000"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Rn is closed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its complement is open.</a:t>
            </a:r>
          </a:p>
          <a:p>
            <a:pPr marL="0" indent="0">
              <a:buNone/>
            </a:pPr>
            <a:r>
              <a:rPr lang="en-US" sz="2000" b="1" u="sng" dirty="0">
                <a:latin typeface="Times New Roman" panose="02020603050405020304" pitchFamily="18" charset="0"/>
                <a:cs typeface="Times New Roman" panose="02020603050405020304" pitchFamily="18" charset="0"/>
              </a:rPr>
              <a:t>Proposition 6.4.5 </a:t>
            </a:r>
            <a:r>
              <a:rPr lang="en-US" sz="2000" dirty="0">
                <a:latin typeface="Times New Roman" panose="02020603050405020304" pitchFamily="18" charset="0"/>
                <a:cs typeface="Times New Roman" panose="02020603050405020304" pitchFamily="18" charset="0"/>
              </a:rPr>
              <a:t>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its complement is closed.</a:t>
            </a:r>
          </a:p>
          <a:p>
            <a:pPr marL="0" indent="0">
              <a:buNone/>
            </a:pPr>
            <a:r>
              <a:rPr lang="en-US" sz="2000" b="1" u="sng" dirty="0">
                <a:latin typeface="Times New Roman" panose="02020603050405020304" pitchFamily="18" charset="0"/>
                <a:cs typeface="Times New Roman" panose="02020603050405020304" pitchFamily="18" charset="0"/>
              </a:rPr>
              <a:t>Proof: </a:t>
            </a:r>
            <a:r>
              <a:rPr lang="en-US" sz="2000" b="1" dirty="0">
                <a:latin typeface="Times New Roman" panose="02020603050405020304" pitchFamily="18" charset="0"/>
                <a:cs typeface="Times New Roman" panose="02020603050405020304" pitchFamily="18" charset="0"/>
              </a:rPr>
              <a:t>Exercise.</a:t>
            </a:r>
          </a:p>
          <a:p>
            <a:pPr marL="0" indent="0">
              <a:buNone/>
            </a:pPr>
            <a:r>
              <a:rPr lang="en-US" sz="2000" dirty="0">
                <a:latin typeface="Times New Roman" panose="02020603050405020304" pitchFamily="18" charset="0"/>
                <a:cs typeface="Times New Roman" panose="02020603050405020304" pitchFamily="18" charset="0"/>
              </a:rPr>
              <a:t>We saw before that a set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it is contained in, and </a:t>
            </a:r>
            <a:r>
              <a:rPr lang="en-US" sz="2000" b="1" dirty="0">
                <a:latin typeface="Times New Roman" panose="02020603050405020304" pitchFamily="18" charset="0"/>
                <a:cs typeface="Times New Roman" panose="02020603050405020304" pitchFamily="18" charset="0"/>
              </a:rPr>
              <a:t>hence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equal</a:t>
            </a:r>
            <a:r>
              <a:rPr lang="en-US" sz="2000" dirty="0">
                <a:latin typeface="Times New Roman" panose="02020603050405020304" pitchFamily="18" charset="0"/>
                <a:cs typeface="Times New Roman" panose="02020603050405020304" pitchFamily="18" charset="0"/>
              </a:rPr>
              <a:t>s,</a:t>
            </a:r>
          </a:p>
          <a:p>
            <a:pPr marL="0" indent="0">
              <a:buNone/>
            </a:pPr>
            <a:r>
              <a:rPr lang="en-US" sz="2000" dirty="0">
                <a:latin typeface="Times New Roman" panose="02020603050405020304" pitchFamily="18" charset="0"/>
                <a:cs typeface="Times New Roman" panose="02020603050405020304" pitchFamily="18" charset="0"/>
              </a:rPr>
              <a:t>its i</a:t>
            </a:r>
            <a:r>
              <a:rPr lang="en-US" sz="2000" b="1" dirty="0">
                <a:latin typeface="Times New Roman" panose="02020603050405020304" pitchFamily="18" charset="0"/>
                <a:cs typeface="Times New Roman" panose="02020603050405020304" pitchFamily="18" charset="0"/>
              </a:rPr>
              <a:t>nterior. Analogously</a:t>
            </a:r>
            <a:r>
              <a:rPr lang="en-US" sz="2000" dirty="0">
                <a:latin typeface="Times New Roman" panose="02020603050405020304" pitchFamily="18" charset="0"/>
                <a:cs typeface="Times New Roman" panose="02020603050405020304" pitchFamily="18" charset="0"/>
              </a:rPr>
              <a:t> we have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following result.</a:t>
            </a:r>
          </a:p>
          <a:p>
            <a:pPr marL="0" indent="0">
              <a:buNone/>
            </a:pPr>
            <a:r>
              <a:rPr lang="en-US" sz="2000" b="1" u="sng" dirty="0">
                <a:latin typeface="Times New Roman" panose="02020603050405020304" pitchFamily="18" charset="0"/>
                <a:cs typeface="Times New Roman" panose="02020603050405020304" pitchFamily="18" charset="0"/>
              </a:rPr>
              <a:t>Theorem 6.4.6 </a:t>
            </a:r>
            <a:r>
              <a:rPr lang="en-US" sz="2000" dirty="0">
                <a:latin typeface="Times New Roman" panose="02020603050405020304" pitchFamily="18" charset="0"/>
                <a:cs typeface="Times New Roman" panose="02020603050405020304" pitchFamily="18" charset="0"/>
              </a:rPr>
              <a:t>A set A is closed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a:t>
            </a:r>
          </a:p>
          <a:p>
            <a:pPr marL="0" indent="0">
              <a:buNone/>
            </a:pPr>
            <a:r>
              <a:rPr lang="en-US" sz="2000" b="1" dirty="0">
                <a:latin typeface="Times New Roman" panose="02020603050405020304" pitchFamily="18" charset="0"/>
                <a:cs typeface="Times New Roman" panose="02020603050405020304" pitchFamily="18" charset="0"/>
              </a:rPr>
              <a:t>Proof: </a:t>
            </a:r>
            <a:r>
              <a:rPr lang="en-US" sz="2000" dirty="0">
                <a:latin typeface="Times New Roman" panose="02020603050405020304" pitchFamily="18" charset="0"/>
                <a:cs typeface="Times New Roman" panose="02020603050405020304" pitchFamily="18" charset="0"/>
              </a:rPr>
              <a:t>A is closed </a:t>
            </a:r>
            <a:r>
              <a:rPr lang="en-US" sz="2000" dirty="0" err="1">
                <a:latin typeface="Times New Roman" panose="02020603050405020304" pitchFamily="18" charset="0"/>
                <a:cs typeface="Times New Roman" panose="02020603050405020304" pitchFamily="18" charset="0"/>
              </a:rPr>
              <a:t>iffAc</a:t>
            </a:r>
            <a:r>
              <a:rPr lang="en-US" sz="2000" dirty="0">
                <a:latin typeface="Times New Roman" panose="02020603050405020304" pitchFamily="18" charset="0"/>
                <a:cs typeface="Times New Roman" panose="02020603050405020304" pitchFamily="18" charset="0"/>
              </a:rPr>
              <a:t> is open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Ac = int (Ac) </a:t>
            </a: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Ac = </a:t>
            </a:r>
            <a:r>
              <a:rPr lang="en-US" sz="2000" dirty="0" err="1">
                <a:latin typeface="Times New Roman" panose="02020603050405020304" pitchFamily="18" charset="0"/>
                <a:cs typeface="Times New Roman" panose="02020603050405020304" pitchFamily="18" charset="0"/>
              </a:rPr>
              <a:t>ext</a:t>
            </a:r>
            <a:r>
              <a:rPr lang="en-US" sz="2000" dirty="0">
                <a:latin typeface="Times New Roman" panose="02020603050405020304" pitchFamily="18" charset="0"/>
                <a:cs typeface="Times New Roman" panose="02020603050405020304" pitchFamily="18" charset="0"/>
              </a:rPr>
              <a:t> A (from (6.3))</a:t>
            </a:r>
          </a:p>
          <a:p>
            <a:pPr marL="0" indent="0">
              <a:buNone/>
            </a:pP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 A (taking complements and using (6.5)).</a:t>
            </a:r>
          </a:p>
          <a:p>
            <a:pPr marL="0" indent="0">
              <a:buNone/>
            </a:pPr>
            <a:r>
              <a:rPr lang="en-US" sz="2000" b="1" u="sng" dirty="0">
                <a:latin typeface="Times New Roman" panose="02020603050405020304" pitchFamily="18" charset="0"/>
                <a:cs typeface="Times New Roman" panose="02020603050405020304" pitchFamily="18" charset="0"/>
              </a:rPr>
              <a:t>Remark</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Since A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A it follows from the previous theorem that A is closed</a:t>
            </a:r>
          </a:p>
          <a:p>
            <a:pPr marL="0" indent="0">
              <a:buNone/>
            </a:pPr>
            <a:r>
              <a:rPr lang="en-US" sz="2000" dirty="0" err="1">
                <a:latin typeface="Times New Roman" panose="02020603050405020304" pitchFamily="18" charset="0"/>
                <a:cs typeface="Times New Roman" panose="02020603050405020304" pitchFamily="18" charset="0"/>
              </a:rPr>
              <a:t>iff</a:t>
            </a:r>
            <a:r>
              <a:rPr lang="en-US" sz="2000" dirty="0">
                <a:latin typeface="Times New Roman" panose="02020603050405020304" pitchFamily="18" charset="0"/>
                <a:cs typeface="Times New Roman" panose="02020603050405020304" pitchFamily="18" charset="0"/>
              </a:rPr>
              <a:t> A </a:t>
            </a:r>
            <a:r>
              <a:rPr lang="en-US" sz="2000" dirty="0">
                <a:solidFill>
                  <a:srgbClr val="202124"/>
                </a:solidFill>
                <a:latin typeface="arial" panose="020B0604020202020204" pitchFamily="34" charset="0"/>
              </a:rPr>
              <a:t>⊆</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 i.e.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 contains all its limit points</a:t>
            </a:r>
            <a:r>
              <a:rPr lang="en-US" sz="2000" dirty="0"/>
              <a:t>.</a:t>
            </a:r>
          </a:p>
        </p:txBody>
      </p:sp>
    </p:spTree>
    <p:extLst>
      <p:ext uri="{BB962C8B-B14F-4D97-AF65-F5344CB8AC3E}">
        <p14:creationId xmlns:p14="http://schemas.microsoft.com/office/powerpoint/2010/main" val="8863504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2A1EA-8AEE-4F65-8E46-30CF372E177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the translation</a:t>
            </a:r>
            <a:r>
              <a:rPr lang="en-US" sz="2400" u="sng" dirty="0"/>
              <a:t>: </a:t>
            </a:r>
          </a:p>
        </p:txBody>
      </p:sp>
      <p:sp>
        <p:nvSpPr>
          <p:cNvPr id="3" name="Content Placeholder 2">
            <a:extLst>
              <a:ext uri="{FF2B5EF4-FFF2-40B4-BE49-F238E27FC236}">
                <a16:creationId xmlns:a16="http://schemas.microsoft.com/office/drawing/2014/main" id="{44DB4B12-D735-4A57-B879-CF2FDB694288}"/>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Hence – </a:t>
            </a:r>
            <a:r>
              <a:rPr lang="en-US" sz="2000" dirty="0">
                <a:latin typeface="Times New Roman" panose="02020603050405020304" pitchFamily="18" charset="0"/>
                <a:cs typeface="Times New Roman" panose="02020603050405020304" pitchFamily="18" charset="0"/>
              </a:rPr>
              <a:t>note the usage of the phrase: </a:t>
            </a:r>
            <a:r>
              <a:rPr lang="en-US" sz="2000" b="1" dirty="0">
                <a:latin typeface="Times New Roman" panose="02020603050405020304" pitchFamily="18" charset="0"/>
                <a:cs typeface="Times New Roman" panose="02020603050405020304" pitchFamily="18" charset="0"/>
              </a:rPr>
              <a:t>hence. </a:t>
            </a:r>
          </a:p>
          <a:p>
            <a:r>
              <a:rPr lang="en-US" sz="2000" dirty="0">
                <a:latin typeface="Times New Roman" panose="02020603050405020304" pitchFamily="18" charset="0"/>
                <a:cs typeface="Times New Roman" panose="02020603050405020304" pitchFamily="18" charset="0"/>
              </a:rPr>
              <a:t> By this phrase, you can translate phrases such as: </a:t>
            </a:r>
            <a:r>
              <a:rPr lang="ru-RU" sz="2000" b="1" dirty="0" err="1">
                <a:latin typeface="Times New Roman" panose="02020603050405020304" pitchFamily="18" charset="0"/>
                <a:cs typeface="Times New Roman" panose="02020603050405020304" pitchFamily="18" charset="0"/>
              </a:rPr>
              <a:t>према</a:t>
            </a:r>
            <a:r>
              <a:rPr lang="ru-RU" sz="2000" b="1" dirty="0">
                <a:latin typeface="Times New Roman" panose="02020603050405020304" pitchFamily="18" charset="0"/>
                <a:cs typeface="Times New Roman" panose="02020603050405020304" pitchFamily="18" charset="0"/>
              </a:rPr>
              <a:t> томе, </a:t>
            </a:r>
            <a:r>
              <a:rPr lang="ru-RU" sz="2000" b="1" dirty="0" err="1">
                <a:latin typeface="Times New Roman" panose="02020603050405020304" pitchFamily="18" charset="0"/>
                <a:cs typeface="Times New Roman" panose="02020603050405020304" pitchFamily="18" charset="0"/>
              </a:rPr>
              <a:t>одавде</a:t>
            </a:r>
            <a:r>
              <a:rPr lang="ru-RU" sz="2000" b="1" dirty="0">
                <a:latin typeface="Times New Roman" panose="02020603050405020304" pitchFamily="18" charset="0"/>
                <a:cs typeface="Times New Roman" panose="02020603050405020304" pitchFamily="18" charset="0"/>
              </a:rPr>
              <a:t> следи </a:t>
            </a:r>
            <a:r>
              <a:rPr lang="en-US" sz="2000" b="1"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 Note the translation of the word: </a:t>
            </a:r>
            <a:r>
              <a:rPr lang="ru-RU" sz="2000" dirty="0" err="1">
                <a:latin typeface="Times New Roman" panose="02020603050405020304" pitchFamily="18" charset="0"/>
                <a:cs typeface="Times New Roman" panose="02020603050405020304" pitchFamily="18" charset="0"/>
              </a:rPr>
              <a:t>једнак</a:t>
            </a:r>
            <a:r>
              <a:rPr lang="en-US" sz="2000" dirty="0">
                <a:latin typeface="Times New Roman" panose="02020603050405020304" pitchFamily="18" charset="0"/>
                <a:cs typeface="Times New Roman" panose="02020603050405020304" pitchFamily="18" charset="0"/>
              </a:rPr>
              <a:t>,  We may translate it in two ways: by using a verb  or an adjective.  Remember: if we use  the verb, we do not add a preposition: to. Thus, we do not say it  </a:t>
            </a:r>
            <a:r>
              <a:rPr lang="en-US" sz="2000" u="sng" dirty="0">
                <a:latin typeface="Times New Roman" panose="02020603050405020304" pitchFamily="18" charset="0"/>
                <a:cs typeface="Times New Roman" panose="02020603050405020304" pitchFamily="18" charset="0"/>
              </a:rPr>
              <a:t>equals to </a:t>
            </a:r>
            <a:r>
              <a:rPr lang="en-US" sz="2000" dirty="0">
                <a:latin typeface="Times New Roman" panose="02020603050405020304" pitchFamily="18" charset="0"/>
                <a:cs typeface="Times New Roman" panose="02020603050405020304" pitchFamily="18" charset="0"/>
              </a:rPr>
              <a:t>x (!!) , but: </a:t>
            </a:r>
            <a:r>
              <a:rPr lang="en-US" sz="2000" u="sng" dirty="0">
                <a:latin typeface="Times New Roman" panose="02020603050405020304" pitchFamily="18" charset="0"/>
                <a:cs typeface="Times New Roman" panose="02020603050405020304" pitchFamily="18" charset="0"/>
              </a:rPr>
              <a:t>it equals x </a:t>
            </a:r>
          </a:p>
          <a:p>
            <a:endParaRPr lang="en-US" dirty="0"/>
          </a:p>
        </p:txBody>
      </p:sp>
    </p:spTree>
    <p:extLst>
      <p:ext uri="{BB962C8B-B14F-4D97-AF65-F5344CB8AC3E}">
        <p14:creationId xmlns:p14="http://schemas.microsoft.com/office/powerpoint/2010/main" val="798229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B7745-393D-466D-AFB7-0933CEF6EDF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elementary vocabulary </a:t>
            </a:r>
          </a:p>
        </p:txBody>
      </p:sp>
      <p:sp>
        <p:nvSpPr>
          <p:cNvPr id="3" name="Content Placeholder 2">
            <a:extLst>
              <a:ext uri="{FF2B5EF4-FFF2-40B4-BE49-F238E27FC236}">
                <a16:creationId xmlns:a16="http://schemas.microsoft.com/office/drawing/2014/main" id="{BAA432A4-1EF1-4481-BD8D-3022FD91194E}"/>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We translate the phrase </a:t>
            </a:r>
            <a:r>
              <a:rPr lang="ru-RU" sz="2000" dirty="0" err="1">
                <a:solidFill>
                  <a:prstClr val="black"/>
                </a:solidFill>
                <a:latin typeface="Times New Roman" panose="02020603050405020304" pitchFamily="18" charset="0"/>
                <a:cs typeface="Times New Roman" panose="02020603050405020304" pitchFamily="18" charset="0"/>
              </a:rPr>
              <a:t>аналогно</a:t>
            </a:r>
            <a:r>
              <a:rPr lang="ru-RU" sz="2000" dirty="0">
                <a:solidFill>
                  <a:prstClr val="black"/>
                </a:solidFill>
                <a:latin typeface="Times New Roman" panose="02020603050405020304" pitchFamily="18" charset="0"/>
                <a:cs typeface="Times New Roman" panose="02020603050405020304" pitchFamily="18" charset="0"/>
              </a:rPr>
              <a:t> томе</a:t>
            </a:r>
            <a:r>
              <a:rPr lang="en-US" sz="2000" dirty="0">
                <a:solidFill>
                  <a:prstClr val="black"/>
                </a:solidFill>
                <a:latin typeface="Times New Roman" panose="02020603050405020304" pitchFamily="18" charset="0"/>
                <a:cs typeface="Times New Roman" panose="02020603050405020304" pitchFamily="18" charset="0"/>
              </a:rPr>
              <a:t> as Analogously</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translate the word </a:t>
            </a:r>
            <a:r>
              <a:rPr lang="ru-RU" sz="2000" dirty="0" err="1">
                <a:latin typeface="Times New Roman" panose="02020603050405020304" pitchFamily="18" charset="0"/>
                <a:cs typeface="Times New Roman" panose="02020603050405020304" pitchFamily="18" charset="0"/>
              </a:rPr>
              <a:t>унутрашњост</a:t>
            </a:r>
            <a:r>
              <a:rPr lang="en-US" sz="2000" dirty="0">
                <a:latin typeface="Times New Roman" panose="02020603050405020304" pitchFamily="18" charset="0"/>
                <a:cs typeface="Times New Roman" panose="02020603050405020304" pitchFamily="18" charset="0"/>
              </a:rPr>
              <a:t> as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interior  (always use the article: </a:t>
            </a:r>
            <a:r>
              <a:rPr lang="en-US" sz="2000" b="1"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interior!) </a:t>
            </a:r>
          </a:p>
        </p:txBody>
      </p:sp>
    </p:spTree>
    <p:extLst>
      <p:ext uri="{BB962C8B-B14F-4D97-AF65-F5344CB8AC3E}">
        <p14:creationId xmlns:p14="http://schemas.microsoft.com/office/powerpoint/2010/main" val="2943363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01DC-C41E-4554-A095-B445FDD3357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Serbian: Open sets – application to physics  </a:t>
            </a:r>
          </a:p>
        </p:txBody>
      </p:sp>
      <p:sp>
        <p:nvSpPr>
          <p:cNvPr id="3" name="Content Placeholder 2">
            <a:extLst>
              <a:ext uri="{FF2B5EF4-FFF2-40B4-BE49-F238E27FC236}">
                <a16:creationId xmlns:a16="http://schemas.microsoft.com/office/drawing/2014/main" id="{5ABDF5DC-E624-48CE-98C7-B93FCAD2E980}"/>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Важно </a:t>
            </a:r>
            <a:r>
              <a:rPr lang="ru-RU" sz="2000" dirty="0" err="1">
                <a:latin typeface="Times New Roman" panose="02020603050405020304" pitchFamily="18" charset="0"/>
                <a:cs typeface="Times New Roman" panose="02020603050405020304" pitchFamily="18" charset="0"/>
              </a:rPr>
              <a:t>питање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сваком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тополошком</a:t>
            </a:r>
            <a:r>
              <a:rPr lang="ru-RU" sz="2000" dirty="0">
                <a:latin typeface="Times New Roman" panose="02020603050405020304" pitchFamily="18" charset="0"/>
                <a:cs typeface="Times New Roman" panose="02020603050405020304" pitchFamily="18" charset="0"/>
              </a:rPr>
              <a:t> простору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којој</a:t>
            </a:r>
            <a:r>
              <a:rPr lang="ru-RU" sz="2000" dirty="0">
                <a:latin typeface="Times New Roman" panose="02020603050405020304" pitchFamily="18" charset="0"/>
                <a:cs typeface="Times New Roman" panose="02020603050405020304" pitchFamily="18" charset="0"/>
              </a:rPr>
              <a:t> мери се тачке могу </a:t>
            </a:r>
            <a:r>
              <a:rPr lang="ru-RU" sz="2000" b="1" dirty="0" err="1">
                <a:latin typeface="Times New Roman" panose="02020603050405020304" pitchFamily="18" charset="0"/>
                <a:cs typeface="Times New Roman" panose="02020603050405020304" pitchFamily="18" charset="0"/>
              </a:rPr>
              <a:t>разликовати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a:t>
            </a:r>
            <a:r>
              <a:rPr lang="ru-RU" sz="2000" dirty="0">
                <a:latin typeface="Times New Roman" panose="02020603050405020304" pitchFamily="18" charset="0"/>
                <a:cs typeface="Times New Roman" panose="02020603050405020304" pitchFamily="18" charset="0"/>
              </a:rPr>
              <a:t> од друге </a:t>
            </a:r>
            <a:r>
              <a:rPr lang="ru-RU" sz="2000" b="1" dirty="0" err="1">
                <a:latin typeface="Times New Roman" panose="02020603050405020304" pitchFamily="18" charset="0"/>
                <a:cs typeface="Times New Roman" panose="02020603050405020304" pitchFamily="18" charset="0"/>
              </a:rPr>
              <a:t>навођењем</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p>
          <a:p>
            <a:r>
              <a:rPr lang="ru-RU" sz="2000" b="1" dirty="0" err="1">
                <a:latin typeface="Times New Roman" panose="02020603050405020304" pitchFamily="18" charset="0"/>
                <a:cs typeface="Times New Roman" panose="02020603050405020304" pitchFamily="18" charset="0"/>
              </a:rPr>
              <a:t>Са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становишта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конвенционалне</a:t>
            </a:r>
            <a:r>
              <a:rPr lang="ru-RU" sz="2000" b="1" dirty="0">
                <a:latin typeface="Times New Roman" panose="02020603050405020304" pitchFamily="18" charset="0"/>
                <a:cs typeface="Times New Roman" panose="02020603050405020304" pitchFamily="18" charset="0"/>
              </a:rPr>
              <a:t> физике,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повезано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идејом</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ако</a:t>
            </a:r>
            <a:r>
              <a:rPr lang="en-US" sz="2000" dirty="0">
                <a:latin typeface="Times New Roman" panose="02020603050405020304" pitchFamily="18" charset="0"/>
                <a:cs typeface="Times New Roman" panose="02020603050405020304" pitchFamily="18" charset="0"/>
              </a:rPr>
              <a:t> 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представља</a:t>
            </a:r>
            <a:r>
              <a:rPr lang="ru-RU" sz="2000" dirty="0">
                <a:latin typeface="Times New Roman" panose="02020603050405020304" pitchFamily="18" charset="0"/>
                <a:cs typeface="Times New Roman" panose="02020603050405020304" pitchFamily="18" charset="0"/>
              </a:rPr>
              <a:t> физички простор,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објекат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унутар</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отвореног</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скупа. </a:t>
            </a:r>
            <a:r>
              <a:rPr lang="ru-RU" sz="2000" dirty="0" err="1">
                <a:latin typeface="Times New Roman" panose="02020603050405020304" pitchFamily="18" charset="0"/>
                <a:cs typeface="Times New Roman" panose="02020603050405020304" pitchFamily="18" charset="0"/>
              </a:rPr>
              <a:t>Т</a:t>
            </a:r>
            <a:r>
              <a:rPr lang="ru-RU" sz="2000" b="1" dirty="0" err="1">
                <a:latin typeface="Times New Roman" panose="02020603050405020304" pitchFamily="18" charset="0"/>
                <a:cs typeface="Times New Roman" panose="02020603050405020304" pitchFamily="18" charset="0"/>
              </a:rPr>
              <a:t>ачније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осим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нема </a:t>
            </a:r>
            <a:r>
              <a:rPr lang="ru-RU" sz="2000" dirty="0" err="1">
                <a:latin typeface="Times New Roman" panose="02020603050405020304" pitchFamily="18" charset="0"/>
                <a:cs typeface="Times New Roman" panose="02020603050405020304" pitchFamily="18" charset="0"/>
              </a:rPr>
              <a:t>нетривијалну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унутрашњост</a:t>
            </a:r>
            <a:r>
              <a:rPr lang="ru-RU" sz="2000" dirty="0">
                <a:latin typeface="Times New Roman" panose="02020603050405020304" pitchFamily="18" charset="0"/>
                <a:cs typeface="Times New Roman" panose="02020603050405020304" pitchFamily="18" charset="0"/>
              </a:rPr>
              <a:t>. Стога се чини </a:t>
            </a:r>
            <a:r>
              <a:rPr lang="ru-RU" sz="2000" dirty="0" err="1">
                <a:latin typeface="Times New Roman" panose="02020603050405020304" pitchFamily="18" charset="0"/>
                <a:cs typeface="Times New Roman" panose="02020603050405020304" pitchFamily="18" charset="0"/>
              </a:rPr>
              <a:t>уверљивим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тврдити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физички </a:t>
            </a:r>
            <a:r>
              <a:rPr lang="ru-RU" sz="2000" dirty="0" err="1">
                <a:latin typeface="Times New Roman" panose="02020603050405020304" pitchFamily="18" charset="0"/>
                <a:cs typeface="Times New Roman" panose="02020603050405020304" pitchFamily="18" charset="0"/>
              </a:rPr>
              <a:t>бесмислено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правити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разлику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између</a:t>
            </a:r>
            <a:r>
              <a:rPr lang="ru-RU" sz="2000" dirty="0">
                <a:latin typeface="Times New Roman" panose="02020603050405020304" pitchFamily="18" charset="0"/>
                <a:cs typeface="Times New Roman" panose="02020603050405020304" pitchFamily="18" charset="0"/>
              </a:rPr>
              <a:t> две тачке у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су </a:t>
            </a:r>
            <a:r>
              <a:rPr lang="ru-RU" sz="2000" dirty="0" err="1">
                <a:latin typeface="Times New Roman" panose="02020603050405020304" pitchFamily="18" charset="0"/>
                <a:cs typeface="Times New Roman" panose="02020603050405020304" pitchFamily="18" charset="0"/>
              </a:rPr>
              <a:t>колекције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припадају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идентичне</a:t>
            </a:r>
            <a:r>
              <a:rPr lang="ru-RU"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03982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37012-C491-43D4-A72B-9A635B2B134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(adapted to astrophysics students</a:t>
            </a:r>
            <a:r>
              <a:rPr lang="en-US"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2D315A8-F550-44B7-A4E5-0D687E8FCB6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An important question in any topological space X is the</a:t>
            </a:r>
            <a:r>
              <a:rPr lang="en-US" sz="2000" b="1" dirty="0">
                <a:latin typeface="Times New Roman" panose="02020603050405020304" pitchFamily="18" charset="0"/>
                <a:cs typeface="Times New Roman" panose="02020603050405020304" pitchFamily="18" charset="0"/>
              </a:rPr>
              <a:t> extent </a:t>
            </a:r>
            <a:r>
              <a:rPr lang="en-US" sz="2000" dirty="0">
                <a:latin typeface="Times New Roman" panose="02020603050405020304" pitchFamily="18" charset="0"/>
                <a:cs typeface="Times New Roman" panose="02020603050405020304" pitchFamily="18" charset="0"/>
              </a:rPr>
              <a:t>to which points can be </a:t>
            </a:r>
            <a:r>
              <a:rPr lang="en-US" sz="2000" b="1" dirty="0">
                <a:latin typeface="Times New Roman" panose="02020603050405020304" pitchFamily="18" charset="0"/>
                <a:cs typeface="Times New Roman" panose="02020603050405020304" pitchFamily="18" charset="0"/>
              </a:rPr>
              <a:t>distinguished</a:t>
            </a:r>
            <a:r>
              <a:rPr lang="en-US" sz="2000" dirty="0">
                <a:latin typeface="Times New Roman" panose="02020603050405020304" pitchFamily="18" charset="0"/>
                <a:cs typeface="Times New Roman" panose="02020603050405020304" pitchFamily="18" charset="0"/>
              </a:rPr>
              <a:t> from each other </a:t>
            </a:r>
            <a:r>
              <a:rPr lang="en-US" sz="2000" b="1" dirty="0">
                <a:latin typeface="Times New Roman" panose="02020603050405020304" pitchFamily="18" charset="0"/>
                <a:cs typeface="Times New Roman" panose="02020603050405020304" pitchFamily="18" charset="0"/>
              </a:rPr>
              <a:t>by</a:t>
            </a:r>
            <a:r>
              <a:rPr lang="en-US" sz="2000" dirty="0">
                <a:latin typeface="Times New Roman" panose="02020603050405020304" pitchFamily="18" charset="0"/>
                <a:cs typeface="Times New Roman" panose="02020603050405020304" pitchFamily="18" charset="0"/>
              </a:rPr>
              <a:t> listi</a:t>
            </a:r>
            <a:r>
              <a:rPr lang="en-US" sz="2000" b="1" dirty="0">
                <a:latin typeface="Times New Roman" panose="02020603050405020304" pitchFamily="18" charset="0"/>
                <a:cs typeface="Times New Roman" panose="02020603050405020304" pitchFamily="18" charset="0"/>
              </a:rPr>
              <a:t>ng</a:t>
            </a:r>
            <a:r>
              <a:rPr lang="en-US" sz="2000" dirty="0">
                <a:latin typeface="Times New Roman" panose="02020603050405020304" pitchFamily="18" charset="0"/>
                <a:cs typeface="Times New Roman" panose="02020603050405020304" pitchFamily="18" charset="0"/>
              </a:rPr>
              <a:t> the collection of open sets to which each belongs.</a:t>
            </a:r>
          </a:p>
          <a:p>
            <a:r>
              <a:rPr lang="en-US" sz="2000" dirty="0">
                <a:latin typeface="Times New Roman" panose="02020603050405020304" pitchFamily="18" charset="0"/>
                <a:cs typeface="Times New Roman" panose="02020603050405020304" pitchFamily="18" charset="0"/>
              </a:rPr>
              <a:t>From the viewpoint of </a:t>
            </a:r>
            <a:r>
              <a:rPr lang="en-US" sz="2000" b="1" dirty="0">
                <a:latin typeface="Times New Roman" panose="02020603050405020304" pitchFamily="18" charset="0"/>
                <a:cs typeface="Times New Roman" panose="02020603050405020304" pitchFamily="18" charset="0"/>
              </a:rPr>
              <a:t>conventional physics</a:t>
            </a:r>
            <a:r>
              <a:rPr lang="en-US" sz="2000" dirty="0">
                <a:latin typeface="Times New Roman" panose="02020603050405020304" pitchFamily="18" charset="0"/>
                <a:cs typeface="Times New Roman" panose="02020603050405020304" pitchFamily="18" charset="0"/>
              </a:rPr>
              <a:t>, this is related to the idea that if X represents physical space, then any real ‘object’ exists inside </a:t>
            </a:r>
            <a:r>
              <a:rPr lang="en-US" sz="2000" b="1" dirty="0">
                <a:latin typeface="Times New Roman" panose="02020603050405020304" pitchFamily="18" charset="0"/>
                <a:cs typeface="Times New Roman" panose="02020603050405020304" pitchFamily="18" charset="0"/>
              </a:rPr>
              <a:t>an</a:t>
            </a:r>
            <a:r>
              <a:rPr lang="en-US" sz="2000" dirty="0">
                <a:latin typeface="Times New Roman" panose="02020603050405020304" pitchFamily="18" charset="0"/>
                <a:cs typeface="Times New Roman" panose="02020603050405020304" pitchFamily="18" charset="0"/>
              </a:rPr>
              <a:t> open set</a:t>
            </a:r>
            <a:r>
              <a:rPr lang="en-US" sz="2000" b="1" dirty="0">
                <a:latin typeface="Times New Roman" panose="02020603050405020304" pitchFamily="18" charset="0"/>
                <a:cs typeface="Times New Roman" panose="02020603050405020304" pitchFamily="18" charset="0"/>
              </a:rPr>
              <a:t>. </a:t>
            </a:r>
          </a:p>
          <a:p>
            <a:r>
              <a:rPr lang="en-US" sz="2000" b="1" dirty="0">
                <a:latin typeface="Times New Roman" panose="02020603050405020304" pitchFamily="18" charset="0"/>
                <a:cs typeface="Times New Roman" panose="02020603050405020304" pitchFamily="18" charset="0"/>
              </a:rPr>
              <a:t>More precisely</a:t>
            </a:r>
            <a:r>
              <a:rPr lang="en-US" sz="2000" dirty="0">
                <a:latin typeface="Times New Roman" panose="02020603050405020304" pitchFamily="18" charset="0"/>
                <a:cs typeface="Times New Roman" panose="02020603050405020304" pitchFamily="18" charset="0"/>
              </a:rPr>
              <a:t>, it cannot exist as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subset of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closed subset </a:t>
            </a:r>
            <a:r>
              <a:rPr lang="en-US" sz="2000" b="1" dirty="0">
                <a:latin typeface="Times New Roman" panose="02020603050405020304" pitchFamily="18" charset="0"/>
                <a:cs typeface="Times New Roman" panose="02020603050405020304" pitchFamily="18" charset="0"/>
              </a:rPr>
              <a:t>unless</a:t>
            </a:r>
            <a:r>
              <a:rPr lang="en-US" sz="2000" dirty="0">
                <a:latin typeface="Times New Roman" panose="02020603050405020304" pitchFamily="18" charset="0"/>
                <a:cs typeface="Times New Roman" panose="02020603050405020304" pitchFamily="18" charset="0"/>
              </a:rPr>
              <a:t> this has a </a:t>
            </a:r>
            <a:r>
              <a:rPr lang="en-US" sz="2000" b="1" dirty="0">
                <a:latin typeface="Times New Roman" panose="02020603050405020304" pitchFamily="18" charset="0"/>
                <a:cs typeface="Times New Roman" panose="02020603050405020304" pitchFamily="18" charset="0"/>
              </a:rPr>
              <a:t>non-trivial </a:t>
            </a:r>
            <a:r>
              <a:rPr lang="en-US" sz="2000" dirty="0">
                <a:latin typeface="Times New Roman" panose="02020603050405020304" pitchFamily="18" charset="0"/>
                <a:cs typeface="Times New Roman" panose="02020603050405020304" pitchFamily="18" charset="0"/>
              </a:rPr>
              <a:t>i</a:t>
            </a:r>
            <a:r>
              <a:rPr lang="en-US" sz="2000" b="1" dirty="0">
                <a:latin typeface="Times New Roman" panose="02020603050405020304" pitchFamily="18" charset="0"/>
                <a:cs typeface="Times New Roman" panose="02020603050405020304" pitchFamily="18" charset="0"/>
              </a:rPr>
              <a:t>nterior. </a:t>
            </a:r>
            <a:r>
              <a:rPr lang="en-US" sz="2000" dirty="0">
                <a:latin typeface="Times New Roman" panose="02020603050405020304" pitchFamily="18" charset="0"/>
                <a:cs typeface="Times New Roman" panose="02020603050405020304" pitchFamily="18" charset="0"/>
              </a:rPr>
              <a:t>It </a:t>
            </a:r>
            <a:r>
              <a:rPr lang="en-US" sz="2000" b="1" dirty="0">
                <a:latin typeface="Times New Roman" panose="02020603050405020304" pitchFamily="18" charset="0"/>
                <a:cs typeface="Times New Roman" panose="02020603050405020304" pitchFamily="18" charset="0"/>
              </a:rPr>
              <a:t>thus</a:t>
            </a:r>
            <a:r>
              <a:rPr lang="en-US" sz="2000" dirty="0">
                <a:latin typeface="Times New Roman" panose="02020603050405020304" pitchFamily="18" charset="0"/>
                <a:cs typeface="Times New Roman" panose="02020603050405020304" pitchFamily="18" charset="0"/>
              </a:rPr>
              <a:t> seems </a:t>
            </a:r>
            <a:r>
              <a:rPr lang="en-US" sz="2000" b="1" dirty="0">
                <a:latin typeface="Times New Roman" panose="02020603050405020304" pitchFamily="18" charset="0"/>
                <a:cs typeface="Times New Roman" panose="02020603050405020304" pitchFamily="18" charset="0"/>
              </a:rPr>
              <a:t>plausible</a:t>
            </a:r>
            <a:r>
              <a:rPr lang="en-US" sz="2000" dirty="0">
                <a:latin typeface="Times New Roman" panose="02020603050405020304" pitchFamily="18" charset="0"/>
                <a:cs typeface="Times New Roman" panose="02020603050405020304" pitchFamily="18" charset="0"/>
              </a:rPr>
              <a:t> to argue that it is </a:t>
            </a:r>
            <a:r>
              <a:rPr lang="en-US" sz="2000" b="1" dirty="0">
                <a:latin typeface="Times New Roman" panose="02020603050405020304" pitchFamily="18" charset="0"/>
                <a:cs typeface="Times New Roman" panose="02020603050405020304" pitchFamily="18" charset="0"/>
              </a:rPr>
              <a:t>physically meaningless </a:t>
            </a:r>
            <a:r>
              <a:rPr lang="en-US" sz="2000" dirty="0">
                <a:latin typeface="Times New Roman" panose="02020603050405020304" pitchFamily="18" charset="0"/>
                <a:cs typeface="Times New Roman" panose="02020603050405020304" pitchFamily="18" charset="0"/>
              </a:rPr>
              <a:t>to distinguish between two points in X if t</a:t>
            </a:r>
            <a:r>
              <a:rPr lang="en-US" sz="2000" b="1" dirty="0">
                <a:latin typeface="Times New Roman" panose="02020603050405020304" pitchFamily="18" charset="0"/>
                <a:cs typeface="Times New Roman" panose="02020603050405020304" pitchFamily="18" charset="0"/>
              </a:rPr>
              <a: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collections</a:t>
            </a:r>
            <a:r>
              <a:rPr lang="en-US" sz="2000" dirty="0">
                <a:latin typeface="Times New Roman" panose="02020603050405020304" pitchFamily="18" charset="0"/>
                <a:cs typeface="Times New Roman" panose="02020603050405020304" pitchFamily="18" charset="0"/>
              </a:rPr>
              <a:t> of open sets to which they belong are identical.</a:t>
            </a:r>
          </a:p>
          <a:p>
            <a:r>
              <a:rPr lang="en-US" sz="2000" dirty="0">
                <a:latin typeface="Times New Roman" panose="02020603050405020304" pitchFamily="18" charset="0"/>
                <a:cs typeface="Times New Roman" panose="02020603050405020304" pitchFamily="18" charset="0"/>
              </a:rPr>
              <a:t>One could say that all open sets are ‘</a:t>
            </a:r>
            <a:r>
              <a:rPr lang="en-US" sz="2000" b="1" dirty="0">
                <a:latin typeface="Times New Roman" panose="02020603050405020304" pitchFamily="18" charset="0"/>
                <a:cs typeface="Times New Roman" panose="02020603050405020304" pitchFamily="18" charset="0"/>
              </a:rPr>
              <a:t>fat’ whereas </a:t>
            </a:r>
            <a:r>
              <a:rPr lang="en-US" sz="2000" dirty="0">
                <a:latin typeface="Times New Roman" panose="02020603050405020304" pitchFamily="18" charset="0"/>
                <a:cs typeface="Times New Roman" panose="02020603050405020304" pitchFamily="18" charset="0"/>
              </a:rPr>
              <a:t>closed sets come in both thin and fat varieties. For example, a segment of a line in the plane is thin whereas a closed disc is fat.</a:t>
            </a:r>
          </a:p>
        </p:txBody>
      </p:sp>
    </p:spTree>
    <p:extLst>
      <p:ext uri="{BB962C8B-B14F-4D97-AF65-F5344CB8AC3E}">
        <p14:creationId xmlns:p14="http://schemas.microsoft.com/office/powerpoint/2010/main" val="1732538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92DC4-39BA-466E-9E28-AB099726BA5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Infinitesimal value: </a:t>
            </a:r>
          </a:p>
        </p:txBody>
      </p:sp>
      <p:sp>
        <p:nvSpPr>
          <p:cNvPr id="3" name="Content Placeholder 2">
            <a:extLst>
              <a:ext uri="{FF2B5EF4-FFF2-40B4-BE49-F238E27FC236}">
                <a16:creationId xmlns:a16="http://schemas.microsoft.com/office/drawing/2014/main" id="{DB248940-B26A-456A-97FA-01495C0E639B}"/>
              </a:ext>
            </a:extLst>
          </p:cNvPr>
          <p:cNvSpPr>
            <a:spLocks noGrp="1"/>
          </p:cNvSpPr>
          <p:nvPr>
            <p:ph idx="1"/>
          </p:nvPr>
        </p:nvSpPr>
        <p:spPr/>
        <p:txBody>
          <a:bodyPr>
            <a:normAutofit/>
          </a:bodyPr>
          <a:lstStyle/>
          <a:p>
            <a:endParaRPr lang="en-US" sz="2000" u="sng" dirty="0">
              <a:latin typeface="Times New Roman" panose="02020603050405020304" pitchFamily="18" charset="0"/>
              <a:cs typeface="Times New Roman" panose="02020603050405020304" pitchFamily="18" charset="0"/>
            </a:endParaRP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In mathematics, an infinitesimal or infinitesimal number is</a:t>
            </a:r>
            <a:r>
              <a:rPr lang="en-US" sz="2000" b="1" u="sng" dirty="0">
                <a:latin typeface="Times New Roman" panose="02020603050405020304" pitchFamily="18" charset="0"/>
                <a:cs typeface="Times New Roman" panose="02020603050405020304" pitchFamily="18" charset="0"/>
              </a:rPr>
              <a:t> a quantity </a:t>
            </a:r>
            <a:r>
              <a:rPr lang="en-US" sz="2000" u="sng" dirty="0">
                <a:latin typeface="Times New Roman" panose="02020603050405020304" pitchFamily="18" charset="0"/>
                <a:cs typeface="Times New Roman" panose="02020603050405020304" pitchFamily="18" charset="0"/>
              </a:rPr>
              <a:t>that is closer to zero than any standard real number, but that </a:t>
            </a:r>
            <a:r>
              <a:rPr lang="en-US" sz="2000" b="1" u="sng" dirty="0">
                <a:latin typeface="Times New Roman" panose="02020603050405020304" pitchFamily="18" charset="0"/>
                <a:cs typeface="Times New Roman" panose="02020603050405020304" pitchFamily="18" charset="0"/>
              </a:rPr>
              <a:t>is not zero </a:t>
            </a:r>
          </a:p>
        </p:txBody>
      </p:sp>
    </p:spTree>
    <p:extLst>
      <p:ext uri="{BB962C8B-B14F-4D97-AF65-F5344CB8AC3E}">
        <p14:creationId xmlns:p14="http://schemas.microsoft.com/office/powerpoint/2010/main" val="9086605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4E825-2A9A-4AE6-9BC0-1BB56D6FAE8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Third assignment: notes on the passage </a:t>
            </a:r>
          </a:p>
        </p:txBody>
      </p:sp>
      <p:sp>
        <p:nvSpPr>
          <p:cNvPr id="3" name="Content Placeholder 2">
            <a:extLst>
              <a:ext uri="{FF2B5EF4-FFF2-40B4-BE49-F238E27FC236}">
                <a16:creationId xmlns:a16="http://schemas.microsoft.com/office/drawing/2014/main" id="{DF51562D-0959-4BE6-BF52-57850BE2D22A}"/>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могу </a:t>
            </a:r>
            <a:r>
              <a:rPr lang="ru-RU" sz="2000" b="1" dirty="0" err="1">
                <a:latin typeface="Times New Roman" panose="02020603050405020304" pitchFamily="18" charset="0"/>
                <a:cs typeface="Times New Roman" panose="02020603050405020304" pitchFamily="18" charset="0"/>
              </a:rPr>
              <a:t>разликовати</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can distinguish (not: differ)</a:t>
            </a:r>
            <a:endParaRPr lang="en-US" sz="2000" b="1" dirty="0">
              <a:solidFill>
                <a:prstClr val="black"/>
              </a:solidFill>
              <a:latin typeface="Times New Roman" panose="02020603050405020304" pitchFamily="18" charset="0"/>
              <a:cs typeface="Times New Roman" panose="02020603050405020304" pitchFamily="18" charset="0"/>
            </a:endParaRPr>
          </a:p>
          <a:p>
            <a:r>
              <a:rPr lang="ru-RU" sz="2000" b="1" dirty="0">
                <a:solidFill>
                  <a:prstClr val="black"/>
                </a:solidFill>
                <a:latin typeface="Times New Roman" panose="02020603050405020304" pitchFamily="18" charset="0"/>
                <a:cs typeface="Times New Roman" panose="02020603050405020304" pitchFamily="18" charset="0"/>
              </a:rPr>
              <a:t>Мера</a:t>
            </a:r>
            <a:r>
              <a:rPr lang="en-US" sz="2000" b="1" dirty="0">
                <a:solidFill>
                  <a:prstClr val="black"/>
                </a:solidFill>
                <a:latin typeface="Times New Roman" panose="02020603050405020304" pitchFamily="18" charset="0"/>
                <a:cs typeface="Times New Roman" panose="02020603050405020304" pitchFamily="18" charset="0"/>
              </a:rPr>
              <a:t> – </a:t>
            </a:r>
            <a:r>
              <a:rPr lang="en-US" sz="2000" dirty="0">
                <a:solidFill>
                  <a:prstClr val="black"/>
                </a:solidFill>
                <a:latin typeface="Times New Roman" panose="02020603050405020304" pitchFamily="18" charset="0"/>
                <a:cs typeface="Times New Roman" panose="02020603050405020304" pitchFamily="18" charset="0"/>
              </a:rPr>
              <a:t>extent  (not measure</a:t>
            </a:r>
            <a:r>
              <a:rPr lang="en-US" sz="2000" b="1" dirty="0">
                <a:solidFill>
                  <a:prstClr val="black"/>
                </a:solidFill>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p>
            <a:r>
              <a:rPr lang="ru-RU" sz="2000" b="1" dirty="0" err="1">
                <a:solidFill>
                  <a:prstClr val="black"/>
                </a:solidFill>
                <a:latin typeface="Times New Roman" panose="02020603050405020304" pitchFamily="18" charset="0"/>
                <a:cs typeface="Times New Roman" panose="02020603050405020304" pitchFamily="18" charset="0"/>
              </a:rPr>
              <a:t>Тачније</a:t>
            </a:r>
            <a:r>
              <a:rPr lang="ru-RU" sz="2000" b="1" dirty="0">
                <a:solidFill>
                  <a:prstClr val="black"/>
                </a:solidFill>
                <a:latin typeface="Times New Roman" panose="02020603050405020304" pitchFamily="18" charset="0"/>
                <a:cs typeface="Times New Roman" panose="02020603050405020304" pitchFamily="18" charset="0"/>
              </a:rPr>
              <a:t> </a:t>
            </a:r>
            <a:r>
              <a:rPr lang="en-US" sz="2000" b="1"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More precisely</a:t>
            </a:r>
          </a:p>
          <a:p>
            <a:r>
              <a:rPr lang="ru-RU" sz="2000" b="1" dirty="0">
                <a:solidFill>
                  <a:prstClr val="black"/>
                </a:solidFill>
                <a:latin typeface="Times New Roman" panose="02020603050405020304" pitchFamily="18" charset="0"/>
                <a:cs typeface="Times New Roman" panose="02020603050405020304" pitchFamily="18" charset="0"/>
              </a:rPr>
              <a:t>У </a:t>
            </a:r>
            <a:r>
              <a:rPr lang="ru-RU" sz="2000" b="1" dirty="0" err="1">
                <a:solidFill>
                  <a:prstClr val="black"/>
                </a:solidFill>
                <a:latin typeface="Times New Roman" panose="02020603050405020304" pitchFamily="18" charset="0"/>
                <a:cs typeface="Times New Roman" panose="02020603050405020304" pitchFamily="18" charset="0"/>
              </a:rPr>
              <a:t>физичком</a:t>
            </a:r>
            <a:r>
              <a:rPr lang="ru-RU" sz="2000" b="1" dirty="0">
                <a:solidFill>
                  <a:prstClr val="black"/>
                </a:solidFill>
                <a:latin typeface="Times New Roman" panose="02020603050405020304" pitchFamily="18" charset="0"/>
                <a:cs typeface="Times New Roman" panose="02020603050405020304" pitchFamily="18" charset="0"/>
              </a:rPr>
              <a:t> </a:t>
            </a:r>
            <a:r>
              <a:rPr lang="ru-RU" sz="2000" b="1" dirty="0" err="1">
                <a:solidFill>
                  <a:prstClr val="black"/>
                </a:solidFill>
                <a:latin typeface="Times New Roman" panose="02020603050405020304" pitchFamily="18" charset="0"/>
                <a:cs typeface="Times New Roman" panose="02020603050405020304" pitchFamily="18" charset="0"/>
              </a:rPr>
              <a:t>смислу</a:t>
            </a:r>
            <a:r>
              <a:rPr lang="en-US" sz="2000" b="1" dirty="0">
                <a:solidFill>
                  <a:prstClr val="black"/>
                </a:solidFill>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physically</a:t>
            </a:r>
          </a:p>
          <a:p>
            <a:r>
              <a:rPr lang="ru-RU" sz="2000" b="1" dirty="0" err="1">
                <a:latin typeface="Times New Roman" panose="02020603050405020304" pitchFamily="18" charset="0"/>
                <a:cs typeface="Times New Roman" panose="02020603050405020304" pitchFamily="18" charset="0"/>
              </a:rPr>
              <a:t>Множине</a:t>
            </a:r>
            <a:r>
              <a:rPr lang="en-US" sz="2000" dirty="0">
                <a:latin typeface="Times New Roman" panose="02020603050405020304" pitchFamily="18" charset="0"/>
                <a:cs typeface="Times New Roman" panose="02020603050405020304" pitchFamily="18" charset="0"/>
              </a:rPr>
              <a:t> – collection </a:t>
            </a:r>
          </a:p>
        </p:txBody>
      </p:sp>
    </p:spTree>
    <p:extLst>
      <p:ext uri="{BB962C8B-B14F-4D97-AF65-F5344CB8AC3E}">
        <p14:creationId xmlns:p14="http://schemas.microsoft.com/office/powerpoint/2010/main" val="34771040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B9A6-5A9C-4C92-848A-54CBD821309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tentative translation: open sets (adapted to astrophysics students</a:t>
            </a:r>
            <a:r>
              <a:rPr lang="en-US" sz="2400" b="1" u="sng" dirty="0"/>
              <a:t>)  </a:t>
            </a:r>
          </a:p>
        </p:txBody>
      </p:sp>
      <p:sp>
        <p:nvSpPr>
          <p:cNvPr id="3" name="Content Placeholder 2">
            <a:extLst>
              <a:ext uri="{FF2B5EF4-FFF2-40B4-BE49-F238E27FC236}">
                <a16:creationId xmlns:a16="http://schemas.microsoft.com/office/drawing/2014/main" id="{96E5BFB6-F808-4C37-BB12-E7F1B27B16B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any topological space,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space </a:t>
            </a:r>
            <a:r>
              <a:rPr lang="en-US" sz="2000" b="1" dirty="0">
                <a:latin typeface="Times New Roman" panose="02020603050405020304" pitchFamily="18" charset="0"/>
                <a:cs typeface="Times New Roman" panose="02020603050405020304" pitchFamily="18" charset="0"/>
              </a:rPr>
              <a:t>itself </a:t>
            </a:r>
            <a:r>
              <a:rPr lang="en-US" sz="2000" dirty="0">
                <a:latin typeface="Times New Roman" panose="02020603050405020304" pitchFamily="18" charset="0"/>
                <a:cs typeface="Times New Roman" panose="02020603050405020304" pitchFamily="18" charset="0"/>
              </a:rPr>
              <a:t>is an open set</a:t>
            </a:r>
            <a:r>
              <a:rPr lang="en-US" sz="2000" b="1" dirty="0">
                <a:latin typeface="Times New Roman" panose="02020603050405020304" pitchFamily="18" charset="0"/>
                <a:cs typeface="Times New Roman" panose="02020603050405020304" pitchFamily="18" charset="0"/>
              </a:rPr>
              <a:t>, unless </a:t>
            </a:r>
            <a:r>
              <a:rPr lang="en-US" sz="2000" dirty="0">
                <a:latin typeface="Times New Roman" panose="02020603050405020304" pitchFamily="18" charset="0"/>
                <a:cs typeface="Times New Roman" panose="02020603050405020304" pitchFamily="18" charset="0"/>
              </a:rPr>
              <a:t>the universe does not have a topology. Also, it is worth mentioning that the </a:t>
            </a:r>
            <a:r>
              <a:rPr lang="en-US" sz="2000" b="1" dirty="0">
                <a:latin typeface="Times New Roman" panose="02020603050405020304" pitchFamily="18" charset="0"/>
                <a:cs typeface="Times New Roman" panose="02020603050405020304" pitchFamily="18" charset="0"/>
              </a:rPr>
              <a:t>axioms</a:t>
            </a:r>
            <a:r>
              <a:rPr lang="en-US" sz="2000" dirty="0">
                <a:latin typeface="Times New Roman" panose="02020603050405020304" pitchFamily="18" charset="0"/>
                <a:cs typeface="Times New Roman" panose="02020603050405020304" pitchFamily="18" charset="0"/>
              </a:rPr>
              <a:t> of a topological space require that the entire space be closed as well. It is  a common </a:t>
            </a:r>
            <a:r>
              <a:rPr lang="en-US" sz="2000" b="1" dirty="0">
                <a:latin typeface="Times New Roman" panose="02020603050405020304" pitchFamily="18" charset="0"/>
                <a:cs typeface="Times New Roman" panose="02020603050405020304" pitchFamily="18" charset="0"/>
              </a:rPr>
              <a:t>misconception</a:t>
            </a:r>
            <a:r>
              <a:rPr lang="en-US" sz="2000" dirty="0">
                <a:latin typeface="Times New Roman" panose="02020603050405020304" pitchFamily="18" charset="0"/>
                <a:cs typeface="Times New Roman" panose="02020603050405020304" pitchFamily="18" charset="0"/>
              </a:rPr>
              <a:t> that open sets are not closed and vice versa. </a:t>
            </a:r>
          </a:p>
        </p:txBody>
      </p:sp>
    </p:spTree>
    <p:extLst>
      <p:ext uri="{BB962C8B-B14F-4D97-AF65-F5344CB8AC3E}">
        <p14:creationId xmlns:p14="http://schemas.microsoft.com/office/powerpoint/2010/main" val="36189098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6BC43-0E15-46C2-88F2-83B3295FCF0F}"/>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a:t>
            </a:r>
            <a:r>
              <a:rPr lang="en-US" sz="2400" b="1" u="sng" dirty="0" err="1">
                <a:solidFill>
                  <a:srgbClr val="7030A0"/>
                </a:solidFill>
                <a:latin typeface="Times New Roman" panose="02020603050405020304" pitchFamily="18" charset="0"/>
                <a:cs typeface="Times New Roman" panose="02020603050405020304" pitchFamily="18" charset="0"/>
              </a:rPr>
              <a:t>intio</a:t>
            </a:r>
            <a:r>
              <a:rPr lang="en-US" sz="2400" b="1" u="sng" dirty="0">
                <a:solidFill>
                  <a:srgbClr val="7030A0"/>
                </a:solidFill>
                <a:latin typeface="Times New Roman" panose="02020603050405020304" pitchFamily="18" charset="0"/>
                <a:cs typeface="Times New Roman" panose="02020603050405020304" pitchFamily="18" charset="0"/>
              </a:rPr>
              <a:t> Serbian</a:t>
            </a:r>
            <a:r>
              <a:rPr lang="en-US" b="1" u="sng" dirty="0">
                <a:solidFill>
                  <a:srgbClr val="7030A0"/>
                </a:solidFill>
              </a:rPr>
              <a:t>. </a:t>
            </a:r>
          </a:p>
        </p:txBody>
      </p:sp>
      <p:sp>
        <p:nvSpPr>
          <p:cNvPr id="3" name="Content Placeholder 2">
            <a:extLst>
              <a:ext uri="{FF2B5EF4-FFF2-40B4-BE49-F238E27FC236}">
                <a16:creationId xmlns:a16="http://schemas.microsoft.com/office/drawing/2014/main" id="{AEF2BCC0-DB39-4CCA-B909-99187CB882B0}"/>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функцију</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каже</a:t>
            </a:r>
            <a:r>
              <a:rPr lang="ru-RU" sz="2000" dirty="0">
                <a:latin typeface="Times New Roman" panose="02020603050405020304" pitchFamily="18" charset="0"/>
                <a:cs typeface="Times New Roman" panose="02020603050405020304" pitchFamily="18" charset="0"/>
              </a:rPr>
              <a:t> да те </a:t>
            </a:r>
            <a:r>
              <a:rPr lang="ru-RU" sz="2000" dirty="0" err="1">
                <a:latin typeface="Times New Roman" panose="02020603050405020304" pitchFamily="18" charset="0"/>
                <a:cs typeface="Times New Roman" panose="02020603050405020304" pitchFamily="18" charset="0"/>
              </a:rPr>
              <a:t>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лимесу</a:t>
            </a:r>
            <a:r>
              <a:rPr lang="en-US" sz="2000" dirty="0">
                <a:latin typeface="Times New Roman" panose="02020603050405020304" pitchFamily="18" charset="0"/>
                <a:cs typeface="Times New Roman" panose="02020603050405020304" pitchFamily="18" charset="0"/>
              </a:rPr>
              <a:t> L</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позитивни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l-GR" sz="2000" b="1" dirty="0">
                <a:solidFill>
                  <a:srgbClr val="202124"/>
                </a:solidFill>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F</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разликује</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L</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мању</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велика. И, </a:t>
            </a:r>
            <a:r>
              <a:rPr lang="ru-RU" sz="2000" dirty="0" err="1">
                <a:latin typeface="Times New Roman" panose="02020603050405020304" pitchFamily="18" charset="0"/>
                <a:cs typeface="Times New Roman" panose="02020603050405020304" pitchFamily="18" charset="0"/>
              </a:rPr>
              <a:t>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a:t>
            </a:r>
            <a:r>
              <a:rPr lang="el-GR" sz="2000" b="1" dirty="0">
                <a:solidFill>
                  <a:srgbClr val="202124"/>
                </a:solidFill>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одредити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0 </a:t>
            </a:r>
            <a:r>
              <a:rPr lang="ru-RU" sz="2000" dirty="0" err="1">
                <a:latin typeface="Times New Roman" panose="02020603050405020304" pitchFamily="18" charset="0"/>
                <a:cs typeface="Times New Roman" panose="02020603050405020304" pitchFamily="18" charset="0"/>
              </a:rPr>
              <a:t>сагласно</a:t>
            </a:r>
            <a:r>
              <a:rPr lang="ru-RU" sz="2000" dirty="0">
                <a:latin typeface="Times New Roman" panose="02020603050405020304" pitchFamily="18" charset="0"/>
                <a:cs typeface="Times New Roman" panose="02020603050405020304" pitchFamily="18" charset="0"/>
              </a:rPr>
              <a:t> вредности </a:t>
            </a:r>
            <a:r>
              <a:rPr lang="ru-RU" sz="2000" b="1"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такву</a:t>
            </a:r>
            <a:r>
              <a:rPr lang="ru-RU" sz="2000" dirty="0">
                <a:latin typeface="Times New Roman" panose="02020603050405020304" pitchFamily="18" charset="0"/>
                <a:cs typeface="Times New Roman" panose="02020603050405020304" pitchFamily="18" charset="0"/>
              </a:rPr>
              <a:t> да се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разликује</a:t>
            </a:r>
            <a:r>
              <a:rPr lang="ru-RU" sz="2000" dirty="0">
                <a:latin typeface="Times New Roman" panose="02020603050405020304" pitchFamily="18" charset="0"/>
                <a:cs typeface="Times New Roman" panose="02020603050405020304" pitchFamily="18" charset="0"/>
              </a:rPr>
              <a:t> од </a:t>
            </a:r>
            <a:r>
              <a:rPr lang="en-US" sz="2000" dirty="0">
                <a:latin typeface="Times New Roman" panose="02020603050405020304" pitchFamily="18" charset="0"/>
                <a:cs typeface="Times New Roman" panose="02020603050405020304" pitchFamily="18" charset="0"/>
              </a:rPr>
              <a:t>L </a:t>
            </a:r>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мању</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делта</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једнаке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0.</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24816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4042-71A2-4830-BA92-E89E9D75D4F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5B682EA0-E5C5-4FB0-BD3D-AA2D7F81E8E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function F (n) is </a:t>
            </a:r>
            <a:r>
              <a:rPr lang="en-US" sz="2000" b="1" dirty="0">
                <a:latin typeface="Times New Roman" panose="02020603050405020304" pitchFamily="18" charset="0"/>
                <a:cs typeface="Times New Roman" panose="02020603050405020304" pitchFamily="18" charset="0"/>
              </a:rPr>
              <a:t>said to tend </a:t>
            </a:r>
            <a:r>
              <a:rPr lang="en-US" sz="2000" dirty="0">
                <a:latin typeface="Times New Roman" panose="02020603050405020304" pitchFamily="18" charset="0"/>
                <a:cs typeface="Times New Roman" panose="02020603050405020304" pitchFamily="18" charset="0"/>
              </a:rPr>
              <a:t>to  L, if, </a:t>
            </a:r>
            <a:r>
              <a:rPr lang="en-US" sz="2000" b="1" dirty="0">
                <a:latin typeface="Times New Roman" panose="02020603050405020304" pitchFamily="18" charset="0"/>
                <a:cs typeface="Times New Roman" panose="02020603050405020304" pitchFamily="18" charset="0"/>
              </a:rPr>
              <a:t>however</a:t>
            </a:r>
            <a:r>
              <a:rPr lang="en-US" sz="2000" dirty="0">
                <a:latin typeface="Times New Roman" panose="02020603050405020304" pitchFamily="18" charset="0"/>
                <a:cs typeface="Times New Roman" panose="02020603050405020304" pitchFamily="18" charset="0"/>
              </a:rPr>
              <a:t> small</a:t>
            </a:r>
            <a:r>
              <a:rPr lang="en-US" sz="2000" b="1" dirty="0">
                <a:latin typeface="Times New Roman" panose="02020603050405020304" pitchFamily="18" charset="0"/>
                <a:cs typeface="Times New Roman" panose="02020603050405020304" pitchFamily="18" charset="0"/>
              </a:rPr>
              <a:t> be </a:t>
            </a:r>
            <a:r>
              <a:rPr lang="en-US" sz="2000" dirty="0">
                <a:latin typeface="Times New Roman" panose="02020603050405020304" pitchFamily="18" charset="0"/>
                <a:cs typeface="Times New Roman" panose="02020603050405020304" pitchFamily="18" charset="0"/>
              </a:rPr>
              <a:t>the positive  number  δ, F (n) differs from l by a value less than</a:t>
            </a:r>
            <a:r>
              <a:rPr lang="en-US" sz="2000" dirty="0">
                <a:solidFill>
                  <a:prstClr val="black"/>
                </a:solidFill>
                <a:latin typeface="Times New Roman" panose="02020603050405020304" pitchFamily="18" charset="0"/>
                <a:cs typeface="Times New Roman" panose="02020603050405020304" pitchFamily="18" charset="0"/>
              </a:rPr>
              <a:t> δ</a:t>
            </a:r>
            <a:r>
              <a:rPr lang="en-US" sz="2000" dirty="0">
                <a:latin typeface="Times New Roman" panose="02020603050405020304" pitchFamily="18" charset="0"/>
                <a:cs typeface="Times New Roman" panose="02020603050405020304" pitchFamily="18" charset="0"/>
              </a:rPr>
              <a:t>  for sufficiently large values of n And, </a:t>
            </a:r>
            <a:r>
              <a:rPr lang="en-US" sz="2000" b="1" dirty="0">
                <a:latin typeface="Times New Roman" panose="02020603050405020304" pitchFamily="18" charset="0"/>
                <a:cs typeface="Times New Roman" panose="02020603050405020304" pitchFamily="18" charset="0"/>
              </a:rPr>
              <a:t>however</a:t>
            </a:r>
            <a:r>
              <a:rPr lang="en-US" sz="2000" dirty="0">
                <a:latin typeface="Times New Roman" panose="02020603050405020304" pitchFamily="18" charset="0"/>
                <a:cs typeface="Times New Roman" panose="02020603050405020304" pitchFamily="18" charset="0"/>
              </a:rPr>
              <a:t> small </a:t>
            </a:r>
            <a:r>
              <a:rPr lang="en-US" sz="2000" b="1" dirty="0">
                <a:latin typeface="Times New Roman" panose="02020603050405020304" pitchFamily="18" charset="0"/>
                <a:cs typeface="Times New Roman" panose="02020603050405020304" pitchFamily="18" charset="0"/>
              </a:rPr>
              <a:t>be</a:t>
            </a:r>
            <a:r>
              <a:rPr lang="en-US" sz="2000" dirty="0">
                <a:latin typeface="Times New Roman" panose="02020603050405020304" pitchFamily="18" charset="0"/>
                <a:cs typeface="Times New Roman" panose="02020603050405020304" pitchFamily="18" charset="0"/>
              </a:rPr>
              <a:t> the positive  number δ, we can determine a value of </a:t>
            </a:r>
            <a:r>
              <a:rPr lang="en-US" sz="2000" dirty="0" err="1">
                <a:latin typeface="Times New Roman" panose="02020603050405020304" pitchFamily="18" charset="0"/>
                <a:cs typeface="Times New Roman" panose="02020603050405020304" pitchFamily="18" charset="0"/>
              </a:rPr>
              <a:t>ncorresponding</a:t>
            </a:r>
            <a:r>
              <a:rPr lang="en-US" sz="2000" dirty="0">
                <a:latin typeface="Times New Roman" panose="02020603050405020304" pitchFamily="18" charset="0"/>
                <a:cs typeface="Times New Roman" panose="02020603050405020304" pitchFamily="18" charset="0"/>
              </a:rPr>
              <a:t> to  the value of </a:t>
            </a:r>
            <a:r>
              <a:rPr lang="en-US" sz="2000" dirty="0">
                <a:solidFill>
                  <a:prstClr val="black"/>
                </a:solidFill>
                <a:latin typeface="Times New Roman" panose="02020603050405020304" pitchFamily="18" charset="0"/>
                <a:cs typeface="Times New Roman" panose="02020603050405020304" pitchFamily="18" charset="0"/>
              </a:rPr>
              <a:t>δ</a:t>
            </a:r>
            <a:r>
              <a:rPr lang="en-US" sz="2000" dirty="0">
                <a:latin typeface="Times New Roman" panose="02020603050405020304" pitchFamily="18" charset="0"/>
                <a:cs typeface="Times New Roman" panose="02020603050405020304" pitchFamily="18" charset="0"/>
              </a:rPr>
              <a:t>, such that f (n) differs from l by less than</a:t>
            </a:r>
            <a:r>
              <a:rPr lang="en-US" sz="2000" dirty="0">
                <a:solidFill>
                  <a:prstClr val="black"/>
                </a:solidFill>
                <a:latin typeface="Times New Roman" panose="02020603050405020304" pitchFamily="18" charset="0"/>
                <a:cs typeface="Times New Roman" panose="02020603050405020304" pitchFamily="18" charset="0"/>
              </a:rPr>
              <a:t> δ</a:t>
            </a:r>
            <a:r>
              <a:rPr lang="en-US" sz="2000" dirty="0">
                <a:latin typeface="Times New Roman" panose="02020603050405020304" pitchFamily="18" charset="0"/>
                <a:cs typeface="Times New Roman" panose="02020603050405020304" pitchFamily="18" charset="0"/>
              </a:rPr>
              <a:t>  for all values greater than or equal to n0.</a:t>
            </a:r>
          </a:p>
        </p:txBody>
      </p:sp>
    </p:spTree>
    <p:extLst>
      <p:ext uri="{BB962C8B-B14F-4D97-AF65-F5344CB8AC3E}">
        <p14:creationId xmlns:p14="http://schemas.microsoft.com/office/powerpoint/2010/main" val="8390779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43F13-CCEF-41C2-B5C4-7E6EFF18241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note on translation </a:t>
            </a:r>
          </a:p>
        </p:txBody>
      </p:sp>
      <p:sp>
        <p:nvSpPr>
          <p:cNvPr id="3" name="Content Placeholder 2">
            <a:extLst>
              <a:ext uri="{FF2B5EF4-FFF2-40B4-BE49-F238E27FC236}">
                <a16:creationId xmlns:a16="http://schemas.microsoft.com/office/drawing/2014/main" id="{8F56AB47-52B8-4722-8CBC-6F1C92F0469D}"/>
              </a:ext>
            </a:extLst>
          </p:cNvPr>
          <p:cNvSpPr>
            <a:spLocks noGrp="1"/>
          </p:cNvSpPr>
          <p:nvPr>
            <p:ph idx="1"/>
          </p:nvPr>
        </p:nvSpPr>
        <p:spPr/>
        <p:txBody>
          <a:bodyPr/>
          <a:lstStyle/>
          <a:p>
            <a:r>
              <a:rPr lang="en-US" dirty="0"/>
              <a:t>A </a:t>
            </a:r>
            <a:r>
              <a:rPr lang="en-US" sz="2000" dirty="0">
                <a:latin typeface="Times New Roman" panose="02020603050405020304" pitchFamily="18" charset="0"/>
                <a:cs typeface="Times New Roman" panose="02020603050405020304" pitchFamily="18" charset="0"/>
              </a:rPr>
              <a:t>function F (n) is said to tend to L if</a:t>
            </a:r>
          </a:p>
          <a:p>
            <a:r>
              <a:rPr lang="en-US" sz="2000" dirty="0">
                <a:latin typeface="Times New Roman" panose="02020603050405020304" pitchFamily="18" charset="0"/>
                <a:cs typeface="Times New Roman" panose="02020603050405020304" pitchFamily="18" charset="0"/>
              </a:rPr>
              <a:t>Note the use of the article – we do not say The function F(n), but: A function F (n)</a:t>
            </a:r>
          </a:p>
          <a:p>
            <a:r>
              <a:rPr lang="en-US" sz="2000" dirty="0">
                <a:latin typeface="Times New Roman" panose="02020603050405020304" pitchFamily="18" charset="0"/>
                <a:cs typeface="Times New Roman" panose="02020603050405020304" pitchFamily="18" charset="0"/>
              </a:rPr>
              <a:t>Note the usage of the phrase:  x is said to tend to L if.</a:t>
            </a:r>
          </a:p>
          <a:p>
            <a:r>
              <a:rPr lang="en-US" sz="2000" dirty="0">
                <a:latin typeface="Times New Roman" panose="02020603050405020304" pitchFamily="18" charset="0"/>
                <a:cs typeface="Times New Roman" panose="02020603050405020304" pitchFamily="18" charset="0"/>
              </a:rPr>
              <a:t>The majority of phrases using the reflexive pronoun: se: </a:t>
            </a:r>
            <a:r>
              <a:rPr lang="en-US" sz="2000" dirty="0" err="1">
                <a:latin typeface="Times New Roman" panose="02020603050405020304" pitchFamily="18" charset="0"/>
                <a:cs typeface="Times New Roman" panose="02020603050405020304" pitchFamily="18" charset="0"/>
              </a:rPr>
              <a:t>kaze</a:t>
            </a:r>
            <a:r>
              <a:rPr lang="en-US" sz="2000" dirty="0">
                <a:latin typeface="Times New Roman" panose="02020603050405020304" pitchFamily="18" charset="0"/>
                <a:cs typeface="Times New Roman" panose="02020603050405020304" pitchFamily="18" charset="0"/>
              </a:rPr>
              <a:t> se da, can be translated by using the x + is said  to + verbal construction </a:t>
            </a:r>
          </a:p>
          <a:p>
            <a:r>
              <a:rPr lang="en-US" sz="2000" dirty="0">
                <a:latin typeface="Times New Roman" panose="02020603050405020304" pitchFamily="18" charset="0"/>
                <a:cs typeface="Times New Roman" panose="02020603050405020304" pitchFamily="18" charset="0"/>
              </a:rPr>
              <a:t>Note the usage of the phrase: however + adjective + be.  We say: however small + be, but: not however IS small for: ma </a:t>
            </a:r>
            <a:r>
              <a:rPr lang="en-US" sz="2000" dirty="0" err="1">
                <a:latin typeface="Times New Roman" panose="02020603050405020304" pitchFamily="18" charset="0"/>
                <a:cs typeface="Times New Roman" panose="02020603050405020304" pitchFamily="18" charset="0"/>
              </a:rPr>
              <a:t>koliko</a:t>
            </a:r>
            <a:r>
              <a:rPr lang="en-US" sz="2000" dirty="0">
                <a:latin typeface="Times New Roman" panose="02020603050405020304" pitchFamily="18" charset="0"/>
                <a:cs typeface="Times New Roman" panose="02020603050405020304" pitchFamily="18" charset="0"/>
              </a:rPr>
              <a:t> da je mala, </a:t>
            </a:r>
            <a:r>
              <a:rPr lang="en-US" sz="2000" dirty="0" err="1">
                <a:latin typeface="Times New Roman" panose="02020603050405020304" pitchFamily="18" charset="0"/>
                <a:cs typeface="Times New Roman" panose="02020603050405020304" pitchFamily="18" charset="0"/>
              </a:rPr>
              <a:t>koliko</a:t>
            </a:r>
            <a:r>
              <a:rPr lang="en-US" sz="2000" dirty="0">
                <a:latin typeface="Times New Roman" panose="02020603050405020304" pitchFamily="18" charset="0"/>
                <a:cs typeface="Times New Roman" panose="02020603050405020304" pitchFamily="18" charset="0"/>
              </a:rPr>
              <a:t> god da je mala (</a:t>
            </a:r>
            <a:r>
              <a:rPr lang="en-US" sz="2000" dirty="0" err="1">
                <a:latin typeface="Times New Roman" panose="02020603050405020304" pitchFamily="18" charset="0"/>
                <a:cs typeface="Times New Roman" panose="02020603050405020304" pitchFamily="18" charset="0"/>
              </a:rPr>
              <a:t>vrednost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a:t>
            </a: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8137069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385C7-21B6-466D-8979-DAAB5871C0C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limit-related passage  into English: </a:t>
            </a:r>
          </a:p>
        </p:txBody>
      </p:sp>
      <p:sp>
        <p:nvSpPr>
          <p:cNvPr id="3" name="Content Placeholder 2">
            <a:extLst>
              <a:ext uri="{FF2B5EF4-FFF2-40B4-BE49-F238E27FC236}">
                <a16:creationId xmlns:a16="http://schemas.microsoft.com/office/drawing/2014/main" id="{E9D39FD7-1019-45F2-B375-EE1AFDEC2F27}"/>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Сам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исто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нешто </a:t>
            </a:r>
            <a:r>
              <a:rPr lang="ru-RU" sz="2000" b="1" dirty="0" err="1">
                <a:latin typeface="Times New Roman" panose="02020603050405020304" pitchFamily="18" charset="0"/>
                <a:cs typeface="Times New Roman" panose="02020603050405020304" pitchFamily="18" charset="0"/>
              </a:rPr>
              <a:t>сасвим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различито</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од </a:t>
            </a:r>
            <a:r>
              <a:rPr lang="ru-RU" sz="2000" dirty="0" err="1">
                <a:latin typeface="Times New Roman" panose="02020603050405020304" pitchFamily="18" charset="0"/>
                <a:cs typeface="Times New Roman" panose="02020603050405020304" pitchFamily="18" charset="0"/>
              </a:rPr>
              <a:t>ових</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премда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дефинисано</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релацији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њима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Могуће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буде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вредности неких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Било да  то </a:t>
            </a:r>
            <a:r>
              <a:rPr lang="ru-RU" sz="2000" b="1" dirty="0" err="1">
                <a:latin typeface="Times New Roman" panose="02020603050405020304" pitchFamily="18" charset="0"/>
                <a:cs typeface="Times New Roman" panose="02020603050405020304" pitchFamily="18" charset="0"/>
              </a:rPr>
              <a:t>јесте</a:t>
            </a:r>
            <a:r>
              <a:rPr lang="ru-RU" sz="2000" b="1" dirty="0">
                <a:latin typeface="Times New Roman" panose="02020603050405020304" pitchFamily="18" charset="0"/>
                <a:cs typeface="Times New Roman" panose="02020603050405020304" pitchFamily="18" charset="0"/>
              </a:rPr>
              <a:t> или </a:t>
            </a:r>
            <a:r>
              <a:rPr lang="ru-RU" sz="2000" b="1" dirty="0" err="1">
                <a:latin typeface="Times New Roman" panose="02020603050405020304" pitchFamily="18" charset="0"/>
                <a:cs typeface="Times New Roman" panose="02020603050405020304" pitchFamily="18" charset="0"/>
              </a:rPr>
              <a:t>није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случај</a:t>
            </a:r>
            <a:r>
              <a:rPr lang="ru-RU" sz="2000" dirty="0">
                <a:latin typeface="Times New Roman" panose="02020603050405020304" pitchFamily="18" charset="0"/>
                <a:cs typeface="Times New Roman" panose="02020603050405020304" pitchFamily="18" charset="0"/>
              </a:rPr>
              <a:t>, нема </a:t>
            </a:r>
            <a:r>
              <a:rPr lang="ru-RU" sz="2000" dirty="0" err="1">
                <a:latin typeface="Times New Roman" panose="02020603050405020304" pitchFamily="18" charset="0"/>
                <a:cs typeface="Times New Roman" panose="02020603050405020304" pitchFamily="18" charset="0"/>
              </a:rPr>
              <a:t>никакве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везе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концептом </a:t>
            </a:r>
            <a:r>
              <a:rPr lang="ru-RU" sz="2000" dirty="0" err="1">
                <a:latin typeface="Times New Roman" panose="02020603050405020304" pitchFamily="18" charset="0"/>
                <a:cs typeface="Times New Roman" panose="02020603050405020304" pitchFamily="18" charset="0"/>
              </a:rPr>
              <a:t>лимеса</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је</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такорећи</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чист</a:t>
            </a:r>
            <a:r>
              <a:rPr lang="en-US" sz="2000" dirty="0">
                <a:latin typeface="Times New Roman" panose="02020603050405020304" pitchFamily="18" charset="0"/>
                <a:cs typeface="Times New Roman" panose="02020603050405020304" pitchFamily="18" charset="0"/>
              </a:rPr>
              <a:t>a</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случајност</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f</a:t>
            </a:r>
            <a:r>
              <a:rPr lang="ru-RU" sz="2000" b="1"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 (n</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a:p>
            <a:r>
              <a:rPr lang="ru-RU" sz="2000" dirty="0">
                <a:latin typeface="Times New Roman" panose="02020603050405020304" pitchFamily="18" charset="0"/>
                <a:cs typeface="Times New Roman" panose="02020603050405020304" pitchFamily="18" charset="0"/>
              </a:rPr>
              <a:t>За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1/</a:t>
            </a:r>
            <a:r>
              <a:rPr lang="en-US" sz="2000" dirty="0">
                <a:latin typeface="Times New Roman" panose="02020603050405020304" pitchFamily="18" charset="0"/>
                <a:cs typeface="Times New Roman" panose="02020603050405020304" pitchFamily="18" charset="0"/>
              </a:rPr>
              <a:t>n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a:t>
            </a:r>
            <a:r>
              <a:rPr lang="ru-RU" sz="2000" dirty="0">
                <a:solidFill>
                  <a:prstClr val="black"/>
                </a:solidFill>
                <a:latin typeface="Times New Roman" panose="02020603050405020304" pitchFamily="18" charset="0"/>
                <a:cs typeface="Times New Roman" panose="02020603050405020304" pitchFamily="18" charset="0"/>
              </a:rPr>
              <a:t>За</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 For  F (n) = (sin ½ n </a:t>
            </a:r>
            <a:r>
              <a:rPr lang="el-GR" sz="2000" dirty="0">
                <a:solidFill>
                  <a:srgbClr val="202124"/>
                </a:solidFill>
                <a:latin typeface="Times New Roman" panose="02020603050405020304" pitchFamily="18" charset="0"/>
                <a:cs typeface="Times New Roman" panose="02020603050405020304" pitchFamily="18" charset="0"/>
              </a:rPr>
              <a:t>π</a:t>
            </a:r>
            <a:r>
              <a:rPr lang="en-US" sz="2000" dirty="0">
                <a:solidFill>
                  <a:srgbClr val="202124"/>
                </a:solidFill>
                <a:latin typeface="Times New Roman" panose="02020603050405020304" pitchFamily="18" charset="0"/>
                <a:cs typeface="Times New Roman" panose="02020603050405020304" pitchFamily="18" charset="0"/>
              </a:rPr>
              <a:t>/)n, 1 + (sin ½ n</a:t>
            </a:r>
            <a:r>
              <a:rPr lang="el-GR" sz="2000" dirty="0">
                <a:solidFill>
                  <a:srgbClr val="202124"/>
                </a:solidFill>
                <a:latin typeface="Times New Roman" panose="02020603050405020304" pitchFamily="18" charset="0"/>
                <a:cs typeface="Times New Roman" panose="02020603050405020304" pitchFamily="18" charset="0"/>
              </a:rPr>
              <a:t> π</a:t>
            </a:r>
            <a:r>
              <a:rPr lang="en-US" sz="2000" dirty="0">
                <a:solidFill>
                  <a:srgbClr val="202124"/>
                </a:solidFill>
                <a:latin typeface="Times New Roman" panose="02020603050405020304" pitchFamily="18" charset="0"/>
                <a:cs typeface="Times New Roman" panose="02020603050405020304" pitchFamily="18" charset="0"/>
              </a:rPr>
              <a:t>)/n  (</a:t>
            </a:r>
            <a:r>
              <a:rPr lang="ru-RU" sz="2000" dirty="0">
                <a:solidFill>
                  <a:srgbClr val="202124"/>
                </a:solidFill>
                <a:latin typeface="Times New Roman" panose="02020603050405020304" pitchFamily="18" charset="0"/>
                <a:cs typeface="Times New Roman" panose="02020603050405020304" pitchFamily="18" charset="0"/>
              </a:rPr>
              <a:t>за </a:t>
            </a:r>
            <a:r>
              <a:rPr lang="ru-RU" sz="2000" dirty="0" err="1">
                <a:solidFill>
                  <a:srgbClr val="202124"/>
                </a:solidFill>
                <a:latin typeface="Times New Roman" panose="02020603050405020304" pitchFamily="18" charset="0"/>
                <a:cs typeface="Times New Roman" panose="02020603050405020304" pitchFamily="18" charset="0"/>
              </a:rPr>
              <a:t>чије</a:t>
            </a:r>
            <a:r>
              <a:rPr lang="ru-RU" sz="2000" dirty="0">
                <a:solidFill>
                  <a:srgbClr val="202124"/>
                </a:solidFill>
                <a:latin typeface="Times New Roman" panose="02020603050405020304" pitchFamily="18" charset="0"/>
                <a:cs typeface="Times New Roman" panose="02020603050405020304" pitchFamily="18" charset="0"/>
              </a:rPr>
              <a:t> се </a:t>
            </a:r>
            <a:r>
              <a:rPr lang="ru-RU" sz="2000" dirty="0" err="1">
                <a:solidFill>
                  <a:srgbClr val="202124"/>
                </a:solidFill>
                <a:latin typeface="Times New Roman" panose="02020603050405020304" pitchFamily="18" charset="0"/>
                <a:cs typeface="Times New Roman" panose="02020603050405020304" pitchFamily="18" charset="0"/>
              </a:rPr>
              <a:t>лимесе</a:t>
            </a:r>
            <a:r>
              <a:rPr lang="en-US" sz="2000" dirty="0">
                <a:solidFill>
                  <a:srgbClr val="202124"/>
                </a:solidFill>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бесконачном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лако</a:t>
            </a:r>
            <a:r>
              <a:rPr lang="ru-RU" sz="2000" dirty="0">
                <a:latin typeface="Times New Roman" panose="02020603050405020304" pitchFamily="18" charset="0"/>
                <a:cs typeface="Times New Roman" panose="02020603050405020304" pitchFamily="18" charset="0"/>
              </a:rPr>
              <a:t> се могу  </a:t>
            </a:r>
            <a:r>
              <a:rPr lang="ru-RU" sz="2000" dirty="0" err="1">
                <a:latin typeface="Times New Roman" panose="02020603050405020304" pitchFamily="18" charset="0"/>
                <a:cs typeface="Times New Roman" panose="02020603050405020304" pitchFamily="18" charset="0"/>
              </a:rPr>
              <a:t>видети</a:t>
            </a:r>
            <a:r>
              <a:rPr lang="ru-RU" sz="2000" dirty="0">
                <a:latin typeface="Times New Roman" panose="02020603050405020304" pitchFamily="18" charset="0"/>
                <a:cs typeface="Times New Roman" panose="02020603050405020304" pitchFamily="18" charset="0"/>
              </a:rPr>
              <a:t> да су или 1 или 0 </a:t>
            </a:r>
            <a:r>
              <a:rPr lang="ru-RU" sz="2000" dirty="0" err="1">
                <a:latin typeface="Times New Roman" panose="02020603050405020304" pitchFamily="18" charset="0"/>
                <a:cs typeface="Times New Roman" panose="02020603050405020304" pitchFamily="18" charset="0"/>
              </a:rPr>
              <a:t>јер</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sin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никад</a:t>
            </a:r>
            <a:r>
              <a:rPr lang="ru-RU" sz="2000" dirty="0">
                <a:latin typeface="Times New Roman" panose="02020603050405020304" pitchFamily="18" charset="0"/>
                <a:cs typeface="Times New Roman" panose="02020603050405020304" pitchFamily="18" charset="0"/>
              </a:rPr>
              <a:t> у </a:t>
            </a:r>
            <a:r>
              <a:rPr lang="ru-RU" sz="2000" b="1" dirty="0" err="1">
                <a:latin typeface="Times New Roman" panose="02020603050405020304" pitchFamily="18" charset="0"/>
                <a:cs typeface="Times New Roman" panose="02020603050405020304" pitchFamily="18" charset="0"/>
              </a:rPr>
              <a:t>нумеричком</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смислу</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већи</a:t>
            </a:r>
            <a:r>
              <a:rPr lang="ru-RU" sz="2000" dirty="0">
                <a:latin typeface="Times New Roman" panose="02020603050405020304" pitchFamily="18" charset="0"/>
                <a:cs typeface="Times New Roman" panose="02020603050405020304" pitchFamily="18" charset="0"/>
              </a:rPr>
              <a:t> од 1) </a:t>
            </a:r>
            <a:r>
              <a:rPr lang="ru-RU" sz="2000" dirty="0" err="1">
                <a:latin typeface="Times New Roman" panose="02020603050405020304" pitchFamily="18" charset="0"/>
                <a:cs typeface="Times New Roman" panose="02020603050405020304" pitchFamily="18" charset="0"/>
              </a:rPr>
              <a:t>лимес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једнак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узима</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парне вредности од н, али вредности </a:t>
            </a:r>
            <a:r>
              <a:rPr lang="ru-RU" sz="2000" dirty="0" err="1">
                <a:latin typeface="Times New Roman" panose="02020603050405020304" pitchFamily="18" charset="0"/>
                <a:cs typeface="Times New Roman" panose="02020603050405020304" pitchFamily="18" charset="0"/>
              </a:rPr>
              <a:t>узете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непарне</a:t>
            </a:r>
            <a:r>
              <a:rPr lang="ru-RU" sz="2000" dirty="0">
                <a:latin typeface="Times New Roman" panose="02020603050405020304" pitchFamily="18" charset="0"/>
                <a:cs typeface="Times New Roman" panose="02020603050405020304" pitchFamily="18" charset="0"/>
              </a:rPr>
              <a:t>  вредности </a:t>
            </a:r>
            <a:r>
              <a:rPr lang="ru-RU" sz="2000" dirty="0" err="1">
                <a:latin typeface="Times New Roman" panose="02020603050405020304" pitchFamily="18" charset="0"/>
                <a:cs typeface="Times New Roman" panose="02020603050405020304" pitchFamily="18" charset="0"/>
              </a:rPr>
              <a:t>разликују</a:t>
            </a:r>
            <a:r>
              <a:rPr lang="ru-RU" sz="2000" dirty="0">
                <a:latin typeface="Times New Roman" panose="02020603050405020304" pitchFamily="18" charset="0"/>
                <a:cs typeface="Times New Roman" panose="02020603050405020304" pitchFamily="18" charset="0"/>
              </a:rPr>
              <a:t> се </a:t>
            </a:r>
            <a:r>
              <a:rPr lang="ru-RU" sz="2000" dirty="0">
                <a:solidFill>
                  <a:prstClr val="black"/>
                </a:solidFill>
                <a:latin typeface="Times New Roman" panose="02020603050405020304" pitchFamily="18" charset="0"/>
                <a:cs typeface="Times New Roman" panose="02020603050405020304" pitchFamily="18" charset="0"/>
              </a:rPr>
              <a:t>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међу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собом</a:t>
            </a:r>
            <a:r>
              <a:rPr lang="ru-RU" sz="2000" dirty="0">
                <a:latin typeface="Times New Roman" panose="02020603050405020304" pitchFamily="18" charset="0"/>
                <a:cs typeface="Times New Roman" panose="02020603050405020304" pitchFamily="18" charset="0"/>
              </a:rPr>
              <a:t> и од </a:t>
            </a:r>
            <a:r>
              <a:rPr lang="ru-RU" sz="2000" dirty="0" err="1">
                <a:latin typeface="Times New Roman" panose="02020603050405020304" pitchFamily="18" charset="0"/>
                <a:cs typeface="Times New Roman" panose="02020603050405020304" pitchFamily="18" charset="0"/>
              </a:rPr>
              <a:t>лимеса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56428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8E1B0-6DDC-468F-B4E5-80C2FED3A0A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 </a:t>
            </a:r>
          </a:p>
        </p:txBody>
      </p:sp>
      <p:sp>
        <p:nvSpPr>
          <p:cNvPr id="3" name="Content Placeholder 2">
            <a:extLst>
              <a:ext uri="{FF2B5EF4-FFF2-40B4-BE49-F238E27FC236}">
                <a16:creationId xmlns:a16="http://schemas.microsoft.com/office/drawing/2014/main" id="{A046A56F-D002-4DE8-88F3-E9D31BD1C81E}"/>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limit is not a value 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It is something quite </a:t>
            </a:r>
            <a:r>
              <a:rPr lang="en-US" sz="2000" b="1" dirty="0">
                <a:latin typeface="Times New Roman" panose="02020603050405020304" pitchFamily="18" charset="0"/>
                <a:cs typeface="Times New Roman" panose="02020603050405020304" pitchFamily="18" charset="0"/>
              </a:rPr>
              <a:t>distinct</a:t>
            </a:r>
            <a:r>
              <a:rPr lang="en-US" sz="2000" dirty="0">
                <a:latin typeface="Times New Roman" panose="02020603050405020304" pitchFamily="18" charset="0"/>
                <a:cs typeface="Times New Roman" panose="02020603050405020304" pitchFamily="18" charset="0"/>
              </a:rPr>
              <a:t> from these values, </a:t>
            </a:r>
            <a:r>
              <a:rPr lang="en-US" sz="2000" b="1" dirty="0">
                <a:latin typeface="Times New Roman" panose="02020603050405020304" pitchFamily="18" charset="0"/>
                <a:cs typeface="Times New Roman" panose="02020603050405020304" pitchFamily="18" charset="0"/>
              </a:rPr>
              <a:t>though</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defined by </a:t>
            </a:r>
            <a:r>
              <a:rPr lang="en-US" sz="2000" dirty="0">
                <a:latin typeface="Times New Roman" panose="02020603050405020304" pitchFamily="18" charset="0"/>
                <a:cs typeface="Times New Roman" panose="02020603050405020304" pitchFamily="18" charset="0"/>
              </a:rPr>
              <a:t>its relation to them. The limits </a:t>
            </a:r>
            <a:r>
              <a:rPr lang="en-US" sz="2000" b="1" dirty="0">
                <a:latin typeface="Times New Roman" panose="02020603050405020304" pitchFamily="18" charset="0"/>
                <a:cs typeface="Times New Roman" panose="02020603050405020304" pitchFamily="18" charset="0"/>
              </a:rPr>
              <a:t>may possibly  be equal to </a:t>
            </a:r>
            <a:r>
              <a:rPr lang="en-US" sz="2000" dirty="0">
                <a:latin typeface="Times New Roman" panose="02020603050405020304" pitchFamily="18" charset="0"/>
                <a:cs typeface="Times New Roman" panose="02020603050405020304" pitchFamily="18" charset="0"/>
              </a:rPr>
              <a:t>some values of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 whether this </a:t>
            </a:r>
            <a:r>
              <a:rPr lang="en-US" sz="2000" b="1" dirty="0">
                <a:latin typeface="Times New Roman" panose="02020603050405020304" pitchFamily="18" charset="0"/>
                <a:cs typeface="Times New Roman" panose="02020603050405020304" pitchFamily="18" charset="0"/>
              </a:rPr>
              <a:t>be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so</a:t>
            </a:r>
            <a:r>
              <a:rPr lang="en-US" sz="2000" dirty="0">
                <a:latin typeface="Times New Roman" panose="02020603050405020304" pitchFamily="18" charset="0"/>
                <a:cs typeface="Times New Roman" panose="02020603050405020304" pitchFamily="18" charset="0"/>
              </a:rPr>
              <a:t> or not has absolutely </a:t>
            </a:r>
            <a:r>
              <a:rPr lang="en-US" sz="2000" b="1" dirty="0">
                <a:latin typeface="Times New Roman" panose="02020603050405020304" pitchFamily="18" charset="0"/>
                <a:cs typeface="Times New Roman" panose="02020603050405020304" pitchFamily="18" charset="0"/>
              </a:rPr>
              <a:t>nothing to </a:t>
            </a:r>
            <a:r>
              <a:rPr lang="en-US" sz="2000" dirty="0">
                <a:latin typeface="Times New Roman" panose="02020603050405020304" pitchFamily="18" charset="0"/>
                <a:cs typeface="Times New Roman" panose="02020603050405020304" pitchFamily="18" charset="0"/>
              </a:rPr>
              <a:t>do with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notion</a:t>
            </a:r>
            <a:r>
              <a:rPr lang="en-US" sz="2000" dirty="0">
                <a:latin typeface="Times New Roman" panose="02020603050405020304" pitchFamily="18" charset="0"/>
                <a:cs typeface="Times New Roman" panose="02020603050405020304" pitchFamily="18" charset="0"/>
              </a:rPr>
              <a:t> of </a:t>
            </a:r>
            <a:r>
              <a:rPr lang="en-US" sz="2000" b="1" dirty="0">
                <a:latin typeface="Times New Roman" panose="02020603050405020304" pitchFamily="18" charset="0"/>
                <a:cs typeface="Times New Roman" panose="02020603050405020304" pitchFamily="18" charset="0"/>
              </a:rPr>
              <a:t>the limit.  </a:t>
            </a:r>
            <a:r>
              <a:rPr lang="en-US" sz="2000" dirty="0">
                <a:latin typeface="Times New Roman" panose="02020603050405020304" pitchFamily="18" charset="0"/>
                <a:cs typeface="Times New Roman" panose="02020603050405020304" pitchFamily="18" charset="0"/>
              </a:rPr>
              <a:t>For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function f (n) = 0,1, the function  is equal to all the values the values of f (n).  For the  function F (n) = 1/ n, it is not equal to any value of F. </a:t>
            </a:r>
          </a:p>
          <a:p>
            <a:r>
              <a:rPr lang="en-US" sz="2000" dirty="0">
                <a:latin typeface="Times New Roman" panose="02020603050405020304" pitchFamily="18" charset="0"/>
                <a:cs typeface="Times New Roman" panose="02020603050405020304" pitchFamily="18" charset="0"/>
              </a:rPr>
              <a:t>For  F (n) = (sin ½ n </a:t>
            </a:r>
            <a:r>
              <a:rPr lang="el-GR" sz="2000" dirty="0">
                <a:solidFill>
                  <a:srgbClr val="202124"/>
                </a:solidFill>
                <a:latin typeface="Times New Roman" panose="02020603050405020304" pitchFamily="18" charset="0"/>
                <a:cs typeface="Times New Roman" panose="02020603050405020304" pitchFamily="18" charset="0"/>
              </a:rPr>
              <a:t>π</a:t>
            </a:r>
            <a:r>
              <a:rPr lang="en-US" sz="2000" dirty="0">
                <a:solidFill>
                  <a:srgbClr val="202124"/>
                </a:solidFill>
                <a:latin typeface="Times New Roman" panose="02020603050405020304" pitchFamily="18" charset="0"/>
                <a:cs typeface="Times New Roman" panose="02020603050405020304" pitchFamily="18" charset="0"/>
              </a:rPr>
              <a:t>/)n, 1 + (sin ½ n</a:t>
            </a:r>
            <a:r>
              <a:rPr lang="el-GR" sz="2000" dirty="0">
                <a:solidFill>
                  <a:srgbClr val="202124"/>
                </a:solidFill>
                <a:latin typeface="Times New Roman" panose="02020603050405020304" pitchFamily="18" charset="0"/>
                <a:cs typeface="Times New Roman" panose="02020603050405020304" pitchFamily="18" charset="0"/>
              </a:rPr>
              <a:t> π</a:t>
            </a:r>
            <a:r>
              <a:rPr lang="en-US" sz="2000" dirty="0">
                <a:solidFill>
                  <a:srgbClr val="202124"/>
                </a:solidFill>
                <a:latin typeface="Times New Roman" panose="02020603050405020304" pitchFamily="18" charset="0"/>
                <a:cs typeface="Times New Roman" panose="02020603050405020304" pitchFamily="18" charset="0"/>
              </a:rPr>
              <a:t>)/n (whose limits as n tends to </a:t>
            </a:r>
            <a:r>
              <a:rPr lang="en-US" sz="2000" dirty="0">
                <a:solidFill>
                  <a:srgbClr val="202124"/>
                </a:solidFill>
                <a:latin typeface="arial" panose="020B0604020202020204" pitchFamily="34" charset="0"/>
              </a:rPr>
              <a:t>∞ </a:t>
            </a:r>
            <a:r>
              <a:rPr lang="en-US" sz="2000" dirty="0">
                <a:solidFill>
                  <a:srgbClr val="202124"/>
                </a:solidFill>
                <a:latin typeface="Times New Roman" panose="02020603050405020304" pitchFamily="18" charset="0"/>
                <a:cs typeface="Times New Roman" panose="02020603050405020304" pitchFamily="18" charset="0"/>
              </a:rPr>
              <a:t>is never </a:t>
            </a:r>
            <a:r>
              <a:rPr lang="en-US" sz="2000" b="1" dirty="0">
                <a:solidFill>
                  <a:srgbClr val="202124"/>
                </a:solidFill>
                <a:latin typeface="Times New Roman" panose="02020603050405020304" pitchFamily="18" charset="0"/>
                <a:cs typeface="Times New Roman" panose="02020603050405020304" pitchFamily="18" charset="0"/>
              </a:rPr>
              <a:t>numerically</a:t>
            </a:r>
            <a:r>
              <a:rPr lang="en-US" sz="2000" dirty="0">
                <a:solidFill>
                  <a:srgbClr val="202124"/>
                </a:solidFill>
                <a:latin typeface="Times New Roman" panose="02020603050405020304" pitchFamily="18" charset="0"/>
                <a:cs typeface="Times New Roman" panose="02020603050405020304" pitchFamily="18" charset="0"/>
              </a:rPr>
              <a:t> greater than 1) </a:t>
            </a:r>
            <a:r>
              <a:rPr lang="en-US" sz="2000" b="1" dirty="0">
                <a:solidFill>
                  <a:srgbClr val="202124"/>
                </a:solidFill>
                <a:latin typeface="Times New Roman" panose="02020603050405020304" pitchFamily="18" charset="0"/>
                <a:cs typeface="Times New Roman" panose="02020603050405020304" pitchFamily="18" charset="0"/>
              </a:rPr>
              <a:t>assumes </a:t>
            </a:r>
            <a:r>
              <a:rPr lang="en-US" sz="2000" dirty="0">
                <a:solidFill>
                  <a:srgbClr val="202124"/>
                </a:solidFill>
                <a:latin typeface="Times New Roman" panose="02020603050405020304" pitchFamily="18" charset="0"/>
                <a:cs typeface="Times New Roman" panose="02020603050405020304" pitchFamily="18" charset="0"/>
              </a:rPr>
              <a:t>all </a:t>
            </a:r>
            <a:r>
              <a:rPr lang="en-US" sz="2000" b="1" dirty="0">
                <a:solidFill>
                  <a:srgbClr val="202124"/>
                </a:solidFill>
                <a:latin typeface="Times New Roman" panose="02020603050405020304" pitchFamily="18" charset="0"/>
                <a:cs typeface="Times New Roman" panose="02020603050405020304" pitchFamily="18" charset="0"/>
              </a:rPr>
              <a:t>even numbers </a:t>
            </a:r>
            <a:r>
              <a:rPr lang="en-US" sz="2000" dirty="0">
                <a:solidFill>
                  <a:srgbClr val="202124"/>
                </a:solidFill>
                <a:latin typeface="Times New Roman" panose="02020603050405020304" pitchFamily="18" charset="0"/>
                <a:cs typeface="Times New Roman" panose="02020603050405020304" pitchFamily="18" charset="0"/>
              </a:rPr>
              <a:t>for n, but the values assumed for odd numbers of n are all different  from one another. </a:t>
            </a:r>
            <a:endParaRPr lang="en-US" sz="2000"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823913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38EEB-00A2-4A99-907D-C6FCA8298E1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 on translation </a:t>
            </a:r>
          </a:p>
        </p:txBody>
      </p:sp>
      <p:sp>
        <p:nvSpPr>
          <p:cNvPr id="3" name="Content Placeholder 2">
            <a:extLst>
              <a:ext uri="{FF2B5EF4-FFF2-40B4-BE49-F238E27FC236}">
                <a16:creationId xmlns:a16="http://schemas.microsoft.com/office/drawing/2014/main" id="{75D2C1A9-4F21-417C-9270-51602C05D384}"/>
              </a:ext>
            </a:extLst>
          </p:cNvPr>
          <p:cNvSpPr>
            <a:spLocks noGrp="1"/>
          </p:cNvSpPr>
          <p:nvPr>
            <p:ph idx="1"/>
          </p:nvPr>
        </p:nvSpPr>
        <p:spPr/>
        <p:txBody>
          <a:bodyPr>
            <a:normAutofit/>
          </a:bodyPr>
          <a:lstStyle/>
          <a:p>
            <a:r>
              <a:rPr lang="en-US" sz="2000" dirty="0">
                <a:solidFill>
                  <a:prstClr val="black"/>
                </a:solidFill>
                <a:latin typeface="Times New Roman" panose="02020603050405020304" pitchFamily="18" charset="0"/>
                <a:cs typeface="Times New Roman" panose="02020603050405020304" pitchFamily="18" charset="0"/>
              </a:rPr>
              <a:t>A function F (n) is said to tend to L if</a:t>
            </a:r>
          </a:p>
          <a:p>
            <a:r>
              <a:rPr lang="en-US" sz="2000" dirty="0">
                <a:solidFill>
                  <a:prstClr val="black"/>
                </a:solidFill>
                <a:latin typeface="Times New Roman" panose="02020603050405020304" pitchFamily="18" charset="0"/>
                <a:cs typeface="Times New Roman" panose="02020603050405020304" pitchFamily="18" charset="0"/>
              </a:rPr>
              <a:t>Note the use of the article – we do not say </a:t>
            </a:r>
            <a:r>
              <a:rPr lang="en-US" sz="2000" b="1" dirty="0">
                <a:solidFill>
                  <a:prstClr val="black"/>
                </a:solidFill>
                <a:latin typeface="Times New Roman" panose="02020603050405020304" pitchFamily="18" charset="0"/>
                <a:cs typeface="Times New Roman" panose="02020603050405020304" pitchFamily="18" charset="0"/>
              </a:rPr>
              <a:t>The</a:t>
            </a:r>
            <a:r>
              <a:rPr lang="en-US" sz="2000" dirty="0">
                <a:solidFill>
                  <a:prstClr val="black"/>
                </a:solidFill>
                <a:latin typeface="Times New Roman" panose="02020603050405020304" pitchFamily="18" charset="0"/>
                <a:cs typeface="Times New Roman" panose="02020603050405020304" pitchFamily="18" charset="0"/>
              </a:rPr>
              <a:t> function F(n), but: </a:t>
            </a:r>
            <a:r>
              <a:rPr lang="en-US" sz="2000" b="1" dirty="0">
                <a:solidFill>
                  <a:prstClr val="black"/>
                </a:solidFill>
                <a:latin typeface="Times New Roman" panose="02020603050405020304" pitchFamily="18" charset="0"/>
                <a:cs typeface="Times New Roman" panose="02020603050405020304" pitchFamily="18" charset="0"/>
              </a:rPr>
              <a:t>A </a:t>
            </a:r>
            <a:r>
              <a:rPr lang="en-US" sz="2000" dirty="0">
                <a:solidFill>
                  <a:prstClr val="black"/>
                </a:solidFill>
                <a:latin typeface="Times New Roman" panose="02020603050405020304" pitchFamily="18" charset="0"/>
                <a:cs typeface="Times New Roman" panose="02020603050405020304" pitchFamily="18" charset="0"/>
              </a:rPr>
              <a:t>function F (n)</a:t>
            </a:r>
          </a:p>
          <a:p>
            <a:pPr lvl="0"/>
            <a:r>
              <a:rPr lang="en-US" sz="2000" dirty="0">
                <a:solidFill>
                  <a:prstClr val="black"/>
                </a:solidFill>
                <a:latin typeface="Times New Roman" panose="02020603050405020304" pitchFamily="18" charset="0"/>
                <a:cs typeface="Times New Roman" panose="02020603050405020304" pitchFamily="18" charset="0"/>
              </a:rPr>
              <a:t>Note the usage of the phrase:  x </a:t>
            </a:r>
            <a:r>
              <a:rPr lang="en-US" sz="2000" b="1" dirty="0">
                <a:solidFill>
                  <a:prstClr val="black"/>
                </a:solidFill>
                <a:latin typeface="Times New Roman" panose="02020603050405020304" pitchFamily="18" charset="0"/>
                <a:cs typeface="Times New Roman" panose="02020603050405020304" pitchFamily="18" charset="0"/>
              </a:rPr>
              <a:t>is said</a:t>
            </a:r>
            <a:r>
              <a:rPr lang="en-US" sz="2000" dirty="0">
                <a:solidFill>
                  <a:prstClr val="black"/>
                </a:solidFill>
                <a:latin typeface="Times New Roman" panose="02020603050405020304" pitchFamily="18" charset="0"/>
                <a:cs typeface="Times New Roman" panose="02020603050405020304" pitchFamily="18" charset="0"/>
              </a:rPr>
              <a:t> to tend to L if.</a:t>
            </a:r>
          </a:p>
          <a:p>
            <a:pPr lvl="0"/>
            <a:r>
              <a:rPr lang="en-US" sz="2000" dirty="0">
                <a:solidFill>
                  <a:prstClr val="black"/>
                </a:solidFill>
                <a:latin typeface="Times New Roman" panose="02020603050405020304" pitchFamily="18" charset="0"/>
                <a:cs typeface="Times New Roman" panose="02020603050405020304" pitchFamily="18" charset="0"/>
              </a:rPr>
              <a:t>The majority of phrases using the reflexive pronoun: </a:t>
            </a:r>
            <a:r>
              <a:rPr lang="en-US" sz="2000" i="1" dirty="0">
                <a:solidFill>
                  <a:prstClr val="black"/>
                </a:solidFill>
                <a:latin typeface="Times New Roman" panose="02020603050405020304" pitchFamily="18" charset="0"/>
                <a:cs typeface="Times New Roman" panose="02020603050405020304" pitchFamily="18" charset="0"/>
              </a:rPr>
              <a:t>se</a:t>
            </a:r>
            <a:r>
              <a:rPr lang="en-US" sz="2000" dirty="0">
                <a:solidFill>
                  <a:prstClr val="black"/>
                </a:solidFill>
                <a:latin typeface="Times New Roman" panose="02020603050405020304" pitchFamily="18" charset="0"/>
                <a:cs typeface="Times New Roman" panose="02020603050405020304" pitchFamily="18" charset="0"/>
              </a:rPr>
              <a:t>: </a:t>
            </a:r>
            <a:r>
              <a:rPr lang="en-US" sz="2000" i="1" dirty="0" err="1">
                <a:solidFill>
                  <a:prstClr val="black"/>
                </a:solidFill>
                <a:latin typeface="Times New Roman" panose="02020603050405020304" pitchFamily="18" charset="0"/>
                <a:cs typeface="Times New Roman" panose="02020603050405020304" pitchFamily="18" charset="0"/>
              </a:rPr>
              <a:t>kaze</a:t>
            </a:r>
            <a:r>
              <a:rPr lang="en-US" sz="2000" i="1" dirty="0">
                <a:solidFill>
                  <a:prstClr val="black"/>
                </a:solidFill>
                <a:latin typeface="Times New Roman" panose="02020603050405020304" pitchFamily="18" charset="0"/>
                <a:cs typeface="Times New Roman" panose="02020603050405020304" pitchFamily="18" charset="0"/>
              </a:rPr>
              <a:t> se da</a:t>
            </a:r>
            <a:r>
              <a:rPr lang="en-US" sz="2000" dirty="0">
                <a:solidFill>
                  <a:prstClr val="black"/>
                </a:solidFill>
                <a:latin typeface="Times New Roman" panose="02020603050405020304" pitchFamily="18" charset="0"/>
                <a:cs typeface="Times New Roman" panose="02020603050405020304" pitchFamily="18" charset="0"/>
              </a:rPr>
              <a:t>, can be translated by using the x + is said  to + verbal construction </a:t>
            </a:r>
          </a:p>
          <a:p>
            <a:pPr lvl="0"/>
            <a:r>
              <a:rPr lang="en-US" sz="2000" dirty="0">
                <a:solidFill>
                  <a:prstClr val="black"/>
                </a:solidFill>
                <a:latin typeface="Times New Roman" panose="02020603050405020304" pitchFamily="18" charset="0"/>
                <a:cs typeface="Times New Roman" panose="02020603050405020304" pitchFamily="18" charset="0"/>
              </a:rPr>
              <a:t>Note the usage of the phrase: </a:t>
            </a:r>
            <a:r>
              <a:rPr lang="en-US" sz="2000" b="1" dirty="0">
                <a:solidFill>
                  <a:prstClr val="black"/>
                </a:solidFill>
                <a:latin typeface="Times New Roman" panose="02020603050405020304" pitchFamily="18" charset="0"/>
                <a:cs typeface="Times New Roman" panose="02020603050405020304" pitchFamily="18" charset="0"/>
              </a:rPr>
              <a:t>however + adjective + be</a:t>
            </a:r>
            <a:r>
              <a:rPr lang="en-US" sz="2000" dirty="0">
                <a:solidFill>
                  <a:prstClr val="black"/>
                </a:solidFill>
                <a:latin typeface="Times New Roman" panose="02020603050405020304" pitchFamily="18" charset="0"/>
                <a:cs typeface="Times New Roman" panose="02020603050405020304" pitchFamily="18" charset="0"/>
              </a:rPr>
              <a:t>.  We say: </a:t>
            </a:r>
            <a:r>
              <a:rPr lang="en-US" sz="2000" u="sng" dirty="0">
                <a:solidFill>
                  <a:prstClr val="black"/>
                </a:solidFill>
                <a:latin typeface="Times New Roman" panose="02020603050405020304" pitchFamily="18" charset="0"/>
                <a:cs typeface="Times New Roman" panose="02020603050405020304" pitchFamily="18" charset="0"/>
              </a:rPr>
              <a:t>however small </a:t>
            </a:r>
            <a:r>
              <a:rPr lang="en-US" sz="2000" dirty="0">
                <a:solidFill>
                  <a:prstClr val="black"/>
                </a:solidFill>
                <a:latin typeface="Times New Roman" panose="02020603050405020304" pitchFamily="18" charset="0"/>
                <a:cs typeface="Times New Roman" panose="02020603050405020304" pitchFamily="18" charset="0"/>
              </a:rPr>
              <a:t>+ </a:t>
            </a:r>
            <a:r>
              <a:rPr lang="en-US" sz="2000" u="sng" dirty="0">
                <a:solidFill>
                  <a:prstClr val="black"/>
                </a:solidFill>
                <a:latin typeface="Times New Roman" panose="02020603050405020304" pitchFamily="18" charset="0"/>
                <a:cs typeface="Times New Roman" panose="02020603050405020304" pitchFamily="18" charset="0"/>
              </a:rPr>
              <a:t>be</a:t>
            </a:r>
            <a:r>
              <a:rPr lang="en-US" sz="2000" dirty="0">
                <a:solidFill>
                  <a:prstClr val="black"/>
                </a:solidFill>
                <a:latin typeface="Times New Roman" panose="02020603050405020304" pitchFamily="18" charset="0"/>
                <a:cs typeface="Times New Roman" panose="02020603050405020304" pitchFamily="18" charset="0"/>
              </a:rPr>
              <a:t>, but: not however IS small for: ma </a:t>
            </a:r>
            <a:r>
              <a:rPr lang="en-US" sz="2000" dirty="0" err="1">
                <a:solidFill>
                  <a:prstClr val="black"/>
                </a:solidFill>
                <a:latin typeface="Times New Roman" panose="02020603050405020304" pitchFamily="18" charset="0"/>
                <a:cs typeface="Times New Roman" panose="02020603050405020304" pitchFamily="18" charset="0"/>
              </a:rPr>
              <a:t>koliko</a:t>
            </a:r>
            <a:r>
              <a:rPr lang="en-US" sz="2000" dirty="0">
                <a:solidFill>
                  <a:prstClr val="black"/>
                </a:solidFill>
                <a:latin typeface="Times New Roman" panose="02020603050405020304" pitchFamily="18" charset="0"/>
                <a:cs typeface="Times New Roman" panose="02020603050405020304" pitchFamily="18" charset="0"/>
              </a:rPr>
              <a:t> da je mala, </a:t>
            </a:r>
            <a:r>
              <a:rPr lang="en-US" sz="2000" dirty="0" err="1">
                <a:solidFill>
                  <a:prstClr val="black"/>
                </a:solidFill>
                <a:latin typeface="Times New Roman" panose="02020603050405020304" pitchFamily="18" charset="0"/>
                <a:cs typeface="Times New Roman" panose="02020603050405020304" pitchFamily="18" charset="0"/>
              </a:rPr>
              <a:t>koliko</a:t>
            </a:r>
            <a:r>
              <a:rPr lang="en-US" sz="2000" dirty="0">
                <a:solidFill>
                  <a:prstClr val="black"/>
                </a:solidFill>
                <a:latin typeface="Times New Roman" panose="02020603050405020304" pitchFamily="18" charset="0"/>
                <a:cs typeface="Times New Roman" panose="02020603050405020304" pitchFamily="18" charset="0"/>
              </a:rPr>
              <a:t> god da je mala (</a:t>
            </a:r>
            <a:r>
              <a:rPr lang="en-US" sz="2000" dirty="0" err="1">
                <a:solidFill>
                  <a:prstClr val="black"/>
                </a:solidFill>
                <a:latin typeface="Times New Roman" panose="02020603050405020304" pitchFamily="18" charset="0"/>
                <a:cs typeface="Times New Roman" panose="02020603050405020304" pitchFamily="18" charset="0"/>
              </a:rPr>
              <a:t>vrednost</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broj</a:t>
            </a:r>
            <a:r>
              <a:rPr lang="en-US" sz="2000" dirty="0">
                <a:solidFill>
                  <a:prstClr val="black"/>
                </a:solidFill>
                <a:latin typeface="Times New Roman" panose="02020603050405020304" pitchFamily="18" charset="0"/>
                <a:cs typeface="Times New Roman" panose="02020603050405020304" pitchFamily="18" charset="0"/>
              </a:rPr>
              <a:t>).</a:t>
            </a:r>
          </a:p>
          <a:p>
            <a:pPr lvl="0"/>
            <a:endParaRPr lang="en-US" sz="2000" dirty="0">
              <a:solidFill>
                <a:prstClr val="black"/>
              </a:solidFill>
              <a:latin typeface="Times New Roman" panose="02020603050405020304" pitchFamily="18" charset="0"/>
              <a:cs typeface="Times New Roman" panose="02020603050405020304" pitchFamily="18" charset="0"/>
            </a:endParaRPr>
          </a:p>
          <a:p>
            <a:pPr lvl="0"/>
            <a:endParaRPr lang="en-US" dirty="0">
              <a:solidFill>
                <a:prstClr val="black"/>
              </a:solidFill>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34330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9030B-9F18-4CBF-8917-A9BF01A6D7E7}"/>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limit-related passage  into English ( astrophysics </a:t>
            </a:r>
            <a:r>
              <a:rPr lang="en-US" sz="2400" b="1" u="sng" dirty="0" err="1">
                <a:solidFill>
                  <a:srgbClr val="7030A0"/>
                </a:solidFill>
                <a:latin typeface="Times New Roman" panose="02020603050405020304" pitchFamily="18" charset="0"/>
                <a:cs typeface="Times New Roman" panose="02020603050405020304" pitchFamily="18" charset="0"/>
              </a:rPr>
              <a:t>studenrs</a:t>
            </a:r>
            <a:r>
              <a:rPr lang="en-US" sz="2400" b="1" u="sng" dirty="0">
                <a:solidFill>
                  <a:srgbClr val="7030A0"/>
                </a:solidFill>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A1369AA1-05B4-413A-92D3-82D71BBB74BB}"/>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Letus</a:t>
            </a:r>
            <a:r>
              <a:rPr lang="en-US" sz="2000" dirty="0">
                <a:latin typeface="Times New Roman" panose="02020603050405020304" pitchFamily="18" charset="0"/>
                <a:cs typeface="Times New Roman" panose="02020603050405020304" pitchFamily="18" charset="0"/>
              </a:rPr>
              <a:t> start by imagining the motion of a particle, which, through the particle </a:t>
            </a:r>
            <a:r>
              <a:rPr lang="en-US" sz="2000" dirty="0" err="1">
                <a:latin typeface="Times New Roman" panose="02020603050405020304" pitchFamily="18" charset="0"/>
                <a:cs typeface="Times New Roman" panose="02020603050405020304" pitchFamily="18" charset="0"/>
              </a:rPr>
              <a:t>model,can</a:t>
            </a:r>
            <a:r>
              <a:rPr lang="en-US" sz="2000" dirty="0">
                <a:latin typeface="Times New Roman" panose="02020603050405020304" pitchFamily="18" charset="0"/>
                <a:cs typeface="Times New Roman" panose="02020603050405020304" pitchFamily="18" charset="0"/>
              </a:rPr>
              <a:t> represent the motion of many types of objects. We shall restrict our study at </a:t>
            </a:r>
            <a:r>
              <a:rPr lang="en-US" sz="2000" dirty="0" err="1">
                <a:latin typeface="Times New Roman" panose="02020603050405020304" pitchFamily="18" charset="0"/>
                <a:cs typeface="Times New Roman" panose="02020603050405020304" pitchFamily="18" charset="0"/>
              </a:rPr>
              <a:t>thispoint</a:t>
            </a:r>
            <a:r>
              <a:rPr lang="en-US" sz="2000" dirty="0">
                <a:latin typeface="Times New Roman" panose="02020603050405020304" pitchFamily="18" charset="0"/>
                <a:cs typeface="Times New Roman" panose="02020603050405020304" pitchFamily="18" charset="0"/>
              </a:rPr>
              <a:t> to one-dimensional motion along the x axis. he motion of a particle is completely specified if the position of the particle in space is known at all times. Consider a car moving back and forth along the x </a:t>
            </a:r>
            <a:r>
              <a:rPr lang="en-US" sz="2000" dirty="0" err="1">
                <a:latin typeface="Times New Roman" panose="02020603050405020304" pitchFamily="18" charset="0"/>
                <a:cs typeface="Times New Roman" panose="02020603050405020304" pitchFamily="18" charset="0"/>
              </a:rPr>
              <a:t>axisand</a:t>
            </a:r>
            <a:r>
              <a:rPr lang="en-US" sz="2000" dirty="0">
                <a:latin typeface="Times New Roman" panose="02020603050405020304" pitchFamily="18" charset="0"/>
                <a:cs typeface="Times New Roman" panose="02020603050405020304" pitchFamily="18" charset="0"/>
              </a:rPr>
              <a:t> imagine that we take data on the position of the car every 10 s. Active Figure2.1a is a pictorial representation of this one-dimensional motion that shows the </a:t>
            </a:r>
            <a:r>
              <a:rPr lang="en-US" sz="2000" dirty="0" err="1">
                <a:latin typeface="Times New Roman" panose="02020603050405020304" pitchFamily="18" charset="0"/>
                <a:cs typeface="Times New Roman" panose="02020603050405020304" pitchFamily="18" charset="0"/>
              </a:rPr>
              <a:t>positionsof</a:t>
            </a:r>
            <a:r>
              <a:rPr lang="en-US" sz="2000" dirty="0">
                <a:latin typeface="Times New Roman" panose="02020603050405020304" pitchFamily="18" charset="0"/>
                <a:cs typeface="Times New Roman" panose="02020603050405020304" pitchFamily="18" charset="0"/>
              </a:rPr>
              <a:t> the car at 10-s intervals</a:t>
            </a:r>
          </a:p>
        </p:txBody>
      </p:sp>
    </p:spTree>
    <p:extLst>
      <p:ext uri="{BB962C8B-B14F-4D97-AF65-F5344CB8AC3E}">
        <p14:creationId xmlns:p14="http://schemas.microsoft.com/office/powerpoint/2010/main" val="15298942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536D6-74E7-4DA1-B0FA-2561E61B12C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712020C-3A29-4C87-95EA-02ADF17AFB5A}"/>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Просечна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брзина</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конвергира</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тренутној</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брзини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гранична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вредност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дужина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временског</a:t>
            </a:r>
            <a:r>
              <a:rPr lang="ru-RU" sz="2000" dirty="0">
                <a:latin typeface="Times New Roman" panose="02020603050405020304" pitchFamily="18" charset="0"/>
                <a:cs typeface="Times New Roman" panose="02020603050405020304" pitchFamily="18" charset="0"/>
              </a:rPr>
              <a:t> интервала </a:t>
            </a:r>
            <a:r>
              <a:rPr lang="ru-RU" sz="2000" dirty="0" err="1">
                <a:latin typeface="Times New Roman" panose="02020603050405020304" pitchFamily="18" charset="0"/>
                <a:cs typeface="Times New Roman" panose="02020603050405020304" pitchFamily="18" charset="0"/>
              </a:rPr>
              <a:t>тежи</a:t>
            </a:r>
            <a:r>
              <a:rPr lang="en-US" sz="2000" dirty="0">
                <a:latin typeface="Times New Roman" panose="02020603050405020304" pitchFamily="18" charset="0"/>
                <a:cs typeface="Times New Roman" panose="02020603050405020304" pitchFamily="18" charset="0"/>
              </a:rPr>
              <a:t> ka    </a:t>
            </a:r>
            <a:r>
              <a:rPr lang="ru-RU" sz="2000" dirty="0" err="1">
                <a:latin typeface="Times New Roman" panose="02020603050405020304" pitchFamily="18" charset="0"/>
                <a:cs typeface="Times New Roman" panose="02020603050405020304" pitchFamily="18" charset="0"/>
              </a:rPr>
              <a:t>нул</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графичком</a:t>
            </a:r>
            <a:r>
              <a:rPr lang="ru-RU" sz="2000" dirty="0">
                <a:latin typeface="Times New Roman" panose="02020603050405020304" pitchFamily="18" charset="0"/>
                <a:cs typeface="Times New Roman" panose="02020603050405020304" pitchFamily="18" charset="0"/>
              </a:rPr>
              <a:t> облику, </a:t>
            </a:r>
            <a:r>
              <a:rPr lang="ru-RU" sz="2000" dirty="0" err="1">
                <a:latin typeface="Times New Roman" panose="02020603050405020304" pitchFamily="18" charset="0"/>
                <a:cs typeface="Times New Roman" panose="02020603050405020304" pitchFamily="18" charset="0"/>
              </a:rPr>
              <a:t>тренутна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тренутку</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нагиб </a:t>
            </a:r>
            <a:r>
              <a:rPr lang="ru-RU" sz="2000" b="1" dirty="0" err="1">
                <a:latin typeface="Times New Roman" panose="02020603050405020304" pitchFamily="18" charset="0"/>
                <a:cs typeface="Times New Roman" panose="02020603050405020304" pitchFamily="18" charset="0"/>
              </a:rPr>
              <a:t>тангенте</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 графику </a:t>
            </a:r>
            <a:r>
              <a:rPr lang="ru-RU" sz="2000" dirty="0" err="1">
                <a:latin typeface="Times New Roman" panose="02020603050405020304" pitchFamily="18" charset="0"/>
                <a:cs typeface="Times New Roman" panose="02020603050405020304" pitchFamily="18" charset="0"/>
              </a:rPr>
              <a:t>положаја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функцији</a:t>
            </a:r>
            <a:r>
              <a:rPr lang="ru-RU" sz="2000" dirty="0">
                <a:latin typeface="Times New Roman" panose="02020603050405020304" pitchFamily="18" charset="0"/>
                <a:cs typeface="Times New Roman" panose="02020603050405020304" pitchFamily="18" charset="0"/>
              </a:rPr>
              <a:t> времена. </a:t>
            </a:r>
            <a:r>
              <a:rPr lang="ru-RU" sz="2000" b="1" dirty="0" err="1">
                <a:latin typeface="Times New Roman" panose="02020603050405020304" pitchFamily="18" charset="0"/>
                <a:cs typeface="Times New Roman" panose="02020603050405020304" pitchFamily="18" charset="0"/>
              </a:rPr>
              <a:t>Резиме</a:t>
            </a:r>
            <a:r>
              <a:rPr lang="ru-RU" sz="2000" b="1"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Стопе промене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Просечна</a:t>
            </a:r>
            <a:r>
              <a:rPr lang="ru-RU" sz="2000" dirty="0">
                <a:latin typeface="Times New Roman" panose="02020603050405020304" pitchFamily="18" charset="0"/>
                <a:cs typeface="Times New Roman" panose="02020603050405020304" pitchFamily="18" charset="0"/>
              </a:rPr>
              <a:t> стопа промене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k</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(к1) − </a:t>
            </a:r>
            <a:r>
              <a:rPr lang="en-US" sz="2000" dirty="0">
                <a:latin typeface="Times New Roman" panose="02020603050405020304" pitchFamily="18" charset="0"/>
                <a:cs typeface="Times New Roman" panose="02020603050405020304" pitchFamily="18" charset="0"/>
              </a:rPr>
              <a:t>f</a:t>
            </a:r>
            <a:r>
              <a:rPr lang="ru-RU" sz="2000" dirty="0">
                <a:latin typeface="Times New Roman" panose="02020603050405020304" pitchFamily="18" charset="0"/>
                <a:cs typeface="Times New Roman" panose="02020603050405020304" pitchFamily="18" charset="0"/>
              </a:rPr>
              <a:t>(к2) к1 − к0 = нагиб </a:t>
            </a:r>
            <a:r>
              <a:rPr lang="ru-RU" sz="2000" dirty="0" err="1">
                <a:latin typeface="Times New Roman" panose="02020603050405020304" pitchFamily="18" charset="0"/>
                <a:cs typeface="Times New Roman" panose="02020603050405020304" pitchFamily="18" charset="0"/>
              </a:rPr>
              <a:t>секантне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линије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a:t>
            </a:r>
            <a:r>
              <a:rPr lang="ru-RU" sz="2000" dirty="0" err="1">
                <a:latin typeface="Times New Roman" panose="02020603050405020304" pitchFamily="18" charset="0"/>
                <a:cs typeface="Times New Roman" panose="02020603050405020304" pitchFamily="18" charset="0"/>
              </a:rPr>
              <a:t>ренутна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промене при к = к0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граница (</a:t>
            </a:r>
            <a:r>
              <a:rPr lang="ru-RU" sz="2000" dirty="0" err="1">
                <a:latin typeface="Times New Roman" panose="02020603050405020304" pitchFamily="18" charset="0"/>
                <a:cs typeface="Times New Roman" panose="02020603050405020304" pitchFamily="18" charset="0"/>
              </a:rPr>
              <a:t>како</a:t>
            </a:r>
            <a:r>
              <a:rPr lang="ru-RU" sz="2000" dirty="0">
                <a:latin typeface="Times New Roman" panose="02020603050405020304" pitchFamily="18" charset="0"/>
                <a:cs typeface="Times New Roman" panose="02020603050405020304" pitchFamily="18" charset="0"/>
              </a:rPr>
              <a:t> се к1 </a:t>
            </a:r>
            <a:r>
              <a:rPr lang="ru-RU" sz="2000" dirty="0" err="1">
                <a:latin typeface="Times New Roman" panose="02020603050405020304" pitchFamily="18" charset="0"/>
                <a:cs typeface="Times New Roman" panose="02020603050405020304" pitchFamily="18" charset="0"/>
              </a:rPr>
              <a:t>приближава</a:t>
            </a:r>
            <a:r>
              <a:rPr lang="ru-RU" sz="2000" dirty="0">
                <a:latin typeface="Times New Roman" panose="02020603050405020304" pitchFamily="18" charset="0"/>
                <a:cs typeface="Times New Roman" panose="02020603050405020304" pitchFamily="18" charset="0"/>
              </a:rPr>
              <a:t> и ближе к0) </a:t>
            </a:r>
            <a:r>
              <a:rPr lang="ru-RU" sz="2000" dirty="0" err="1">
                <a:latin typeface="Times New Roman" panose="02020603050405020304" pitchFamily="18" charset="0"/>
                <a:cs typeface="Times New Roman" panose="02020603050405020304" pitchFamily="18" charset="0"/>
              </a:rPr>
              <a:t>просечних</a:t>
            </a:r>
            <a:r>
              <a:rPr lang="ru-RU" sz="2000" dirty="0">
                <a:latin typeface="Times New Roman" panose="02020603050405020304" pitchFamily="18" charset="0"/>
                <a:cs typeface="Times New Roman" panose="02020603050405020304" pitchFamily="18" charset="0"/>
              </a:rPr>
              <a:t> стопа промене. </a:t>
            </a:r>
            <a:r>
              <a:rPr lang="ru-RU" sz="2000" b="1" dirty="0" err="1">
                <a:latin typeface="Times New Roman" panose="02020603050405020304" pitchFamily="18" charset="0"/>
                <a:cs typeface="Times New Roman" panose="02020603050405020304" pitchFamily="18" charset="0"/>
              </a:rPr>
              <a:t>Процењујемо</a:t>
            </a:r>
            <a:r>
              <a:rPr lang="ru-RU" sz="2000" b="1" dirty="0">
                <a:latin typeface="Times New Roman" panose="02020603050405020304" pitchFamily="18" charset="0"/>
                <a:cs typeface="Times New Roman" panose="02020603050405020304" pitchFamily="18" charset="0"/>
              </a:rPr>
              <a:t> га</a:t>
            </a:r>
            <a:r>
              <a:rPr lang="ru-RU" sz="2000" dirty="0">
                <a:latin typeface="Times New Roman" panose="02020603050405020304" pitchFamily="18" charset="0"/>
                <a:cs typeface="Times New Roman" panose="02020603050405020304" pitchFamily="18" charset="0"/>
              </a:rPr>
              <a:t> тако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израчунавамо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просечну</a:t>
            </a:r>
            <a:r>
              <a:rPr lang="ru-RU" sz="2000" dirty="0">
                <a:latin typeface="Times New Roman" panose="02020603050405020304" pitchFamily="18" charset="0"/>
                <a:cs typeface="Times New Roman" panose="02020603050405020304" pitchFamily="18" charset="0"/>
              </a:rPr>
              <a:t> стопу промене у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мањим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интервалима</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7293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6DCFE-8418-42CE-9571-B5E3311AAED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Infinitesimal: </a:t>
            </a:r>
            <a:r>
              <a:rPr lang="en-US" sz="2400" b="1" u="sng" dirty="0" err="1">
                <a:latin typeface="Times New Roman" panose="02020603050405020304" pitchFamily="18" charset="0"/>
                <a:cs typeface="Times New Roman" panose="02020603050405020304" pitchFamily="18" charset="0"/>
              </a:rPr>
              <a:t>L’Hopital’s</a:t>
            </a:r>
            <a:r>
              <a:rPr lang="en-US" sz="2400" b="1" u="sng" dirty="0">
                <a:latin typeface="Times New Roman" panose="02020603050405020304" pitchFamily="18" charset="0"/>
                <a:cs typeface="Times New Roman" panose="02020603050405020304" pitchFamily="18" charset="0"/>
              </a:rPr>
              <a:t> postulates </a:t>
            </a:r>
          </a:p>
        </p:txBody>
      </p:sp>
      <p:sp>
        <p:nvSpPr>
          <p:cNvPr id="3" name="Content Placeholder 2">
            <a:extLst>
              <a:ext uri="{FF2B5EF4-FFF2-40B4-BE49-F238E27FC236}">
                <a16:creationId xmlns:a16="http://schemas.microsoft.com/office/drawing/2014/main" id="{DF476984-CE4D-4EC1-8138-C39C1BD8399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Variable quantities are those that continually increase or decrease; and constant or standing quantities are those that continue the same while others vary.</a:t>
            </a:r>
          </a:p>
          <a:p>
            <a:r>
              <a:rPr lang="en-US" sz="2000" dirty="0">
                <a:latin typeface="Times New Roman" panose="02020603050405020304" pitchFamily="18" charset="0"/>
                <a:cs typeface="Times New Roman" panose="02020603050405020304" pitchFamily="18" charset="0"/>
              </a:rPr>
              <a:t>The infinitely small part whereby a variable quantity is continually increased or decreased is called the differential of that quantity.</a:t>
            </a:r>
          </a:p>
          <a:p>
            <a:r>
              <a:rPr lang="en-US" sz="2000" u="sng" dirty="0">
                <a:latin typeface="Times New Roman" panose="02020603050405020304" pitchFamily="18" charset="0"/>
                <a:cs typeface="Times New Roman" panose="02020603050405020304" pitchFamily="18" charset="0"/>
              </a:rPr>
              <a:t>And two postulates</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Grant that two quantities, whose difference is an infinitely small quantity, may be taken (or used) indifferently for each other: or (what is the same thing) that a quantity, which is increased or decreased only by an infinitely small quantity, may be considered as remaining the same.</a:t>
            </a:r>
          </a:p>
          <a:p>
            <a:r>
              <a:rPr lang="en-US" sz="2000" dirty="0">
                <a:latin typeface="Times New Roman" panose="02020603050405020304" pitchFamily="18" charset="0"/>
                <a:cs typeface="Times New Roman" panose="02020603050405020304" pitchFamily="18" charset="0"/>
              </a:rPr>
              <a:t>Grant that a curve line may be considered as the assemblage of an infinite number of infinitely small right lines: or (what is the same thing) as a polygon with an infinite number of sides, each of an infinitely small length, which determine the curvature of the line by the angles they make with each other</a:t>
            </a:r>
          </a:p>
        </p:txBody>
      </p:sp>
    </p:spTree>
    <p:extLst>
      <p:ext uri="{BB962C8B-B14F-4D97-AF65-F5344CB8AC3E}">
        <p14:creationId xmlns:p14="http://schemas.microsoft.com/office/powerpoint/2010/main" val="6103224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719A8-875F-41AB-9364-44B94A290242}"/>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A tentative translation</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3464A2C-4E57-469C-9921-0800DF019102}"/>
              </a:ext>
            </a:extLst>
          </p:cNvPr>
          <p:cNvSpPr>
            <a:spLocks noGrp="1"/>
          </p:cNvSpPr>
          <p:nvPr>
            <p:ph idx="1"/>
          </p:nvPr>
        </p:nvSpPr>
        <p:spPr>
          <a:xfrm>
            <a:off x="688571" y="1792374"/>
            <a:ext cx="10515600" cy="4351338"/>
          </a:xfrm>
        </p:spPr>
        <p:txBody>
          <a:bodyPr>
            <a:normAutofit/>
          </a:bodyPr>
          <a:lstStyle/>
          <a:p>
            <a:r>
              <a:rPr lang="en-US" sz="1900" dirty="0">
                <a:latin typeface="Times New Roman" panose="02020603050405020304" pitchFamily="18" charset="0"/>
                <a:cs typeface="Times New Roman" panose="02020603050405020304" pitchFamily="18" charset="0"/>
              </a:rPr>
              <a:t>Average velocity </a:t>
            </a:r>
            <a:r>
              <a:rPr lang="en-US" sz="1900" b="1" dirty="0">
                <a:latin typeface="Times New Roman" panose="02020603050405020304" pitchFamily="18" charset="0"/>
                <a:cs typeface="Times New Roman" panose="02020603050405020304" pitchFamily="18" charset="0"/>
              </a:rPr>
              <a:t>converges</a:t>
            </a:r>
            <a:r>
              <a:rPr lang="en-US" sz="1900" dirty="0">
                <a:latin typeface="Times New Roman" panose="02020603050405020304" pitchFamily="18" charset="0"/>
                <a:cs typeface="Times New Roman" panose="02020603050405020304" pitchFamily="18" charset="0"/>
              </a:rPr>
              <a:t> to </a:t>
            </a:r>
            <a:r>
              <a:rPr lang="en-US" sz="1900" b="1" dirty="0">
                <a:latin typeface="Times New Roman" panose="02020603050405020304" pitchFamily="18" charset="0"/>
                <a:cs typeface="Times New Roman" panose="02020603050405020304" pitchFamily="18" charset="0"/>
              </a:rPr>
              <a:t>instantaneous velocity</a:t>
            </a:r>
            <a:r>
              <a:rPr lang="en-US" sz="1900" dirty="0">
                <a:latin typeface="Times New Roman" panose="02020603050405020304" pitchFamily="18" charset="0"/>
                <a:cs typeface="Times New Roman" panose="02020603050405020304" pitchFamily="18" charset="0"/>
              </a:rPr>
              <a:t>. </a:t>
            </a:r>
            <a:r>
              <a:rPr lang="en-US" sz="1900" b="1" dirty="0">
                <a:latin typeface="Times New Roman" panose="02020603050405020304" pitchFamily="18" charset="0"/>
                <a:cs typeface="Times New Roman" panose="02020603050405020304" pitchFamily="18" charset="0"/>
              </a:rPr>
              <a:t>Instantaneous velocity </a:t>
            </a:r>
            <a:r>
              <a:rPr lang="en-US" sz="1900" dirty="0">
                <a:latin typeface="Times New Roman" panose="02020603050405020304" pitchFamily="18" charset="0"/>
                <a:cs typeface="Times New Roman" panose="02020603050405020304" pitchFamily="18" charset="0"/>
              </a:rPr>
              <a:t>is </a:t>
            </a:r>
            <a:r>
              <a:rPr lang="en-US" sz="1900" b="1" dirty="0">
                <a:latin typeface="Times New Roman" panose="02020603050405020304" pitchFamily="18" charset="0"/>
                <a:cs typeface="Times New Roman" panose="02020603050405020304" pitchFamily="18" charset="0"/>
              </a:rPr>
              <a:t>the limit </a:t>
            </a:r>
            <a:r>
              <a:rPr lang="en-US" sz="1900" dirty="0">
                <a:latin typeface="Times New Roman" panose="02020603050405020304" pitchFamily="18" charset="0"/>
                <a:cs typeface="Times New Roman" panose="02020603050405020304" pitchFamily="18" charset="0"/>
              </a:rPr>
              <a:t>of </a:t>
            </a:r>
            <a:r>
              <a:rPr lang="en-US" sz="1900" b="1" dirty="0">
                <a:latin typeface="Times New Roman" panose="02020603050405020304" pitchFamily="18" charset="0"/>
                <a:cs typeface="Times New Roman" panose="02020603050405020304" pitchFamily="18" charset="0"/>
              </a:rPr>
              <a:t>averag</a:t>
            </a:r>
            <a:r>
              <a:rPr lang="en-US" sz="1900" dirty="0">
                <a:latin typeface="Times New Roman" panose="02020603050405020304" pitchFamily="18" charset="0"/>
                <a:cs typeface="Times New Roman" panose="02020603050405020304" pitchFamily="18" charset="0"/>
              </a:rPr>
              <a:t>e velocity </a:t>
            </a:r>
            <a:r>
              <a:rPr lang="en-US" sz="1900" b="1" dirty="0">
                <a:latin typeface="Times New Roman" panose="02020603050405020304" pitchFamily="18" charset="0"/>
                <a:cs typeface="Times New Roman" panose="02020603050405020304" pitchFamily="18" charset="0"/>
              </a:rPr>
              <a:t>as the </a:t>
            </a:r>
            <a:r>
              <a:rPr lang="en-US" sz="1900" dirty="0">
                <a:latin typeface="Times New Roman" panose="02020603050405020304" pitchFamily="18" charset="0"/>
                <a:cs typeface="Times New Roman" panose="02020603050405020304" pitchFamily="18" charset="0"/>
              </a:rPr>
              <a:t>length of the time interval tends to/approaches  zero. Graphically, </a:t>
            </a:r>
            <a:r>
              <a:rPr lang="en-US" sz="1900" b="1" dirty="0">
                <a:latin typeface="Times New Roman" panose="02020603050405020304" pitchFamily="18" charset="0"/>
                <a:cs typeface="Times New Roman" panose="02020603050405020304" pitchFamily="18" charset="0"/>
              </a:rPr>
              <a:t>instantaneous velocity </a:t>
            </a:r>
            <a:r>
              <a:rPr lang="en-US" sz="1900" dirty="0">
                <a:latin typeface="Times New Roman" panose="02020603050405020304" pitchFamily="18" charset="0"/>
                <a:cs typeface="Times New Roman" panose="02020603050405020304" pitchFamily="18" charset="0"/>
              </a:rPr>
              <a:t>at time t is </a:t>
            </a:r>
            <a:r>
              <a:rPr lang="en-US" sz="1900" b="1" dirty="0">
                <a:latin typeface="Times New Roman" panose="02020603050405020304" pitchFamily="18" charset="0"/>
                <a:cs typeface="Times New Roman" panose="02020603050405020304" pitchFamily="18" charset="0"/>
              </a:rPr>
              <a:t>the slope of the tangent </a:t>
            </a:r>
            <a:r>
              <a:rPr lang="en-US" sz="1900" dirty="0">
                <a:latin typeface="Times New Roman" panose="02020603050405020304" pitchFamily="18" charset="0"/>
                <a:cs typeface="Times New Roman" panose="02020603050405020304" pitchFamily="18" charset="0"/>
              </a:rPr>
              <a:t>line to </a:t>
            </a:r>
            <a:r>
              <a:rPr lang="en-US" sz="1900" b="1" dirty="0">
                <a:latin typeface="Times New Roman" panose="02020603050405020304" pitchFamily="18" charset="0"/>
                <a:cs typeface="Times New Roman" panose="02020603050405020304" pitchFamily="18" charset="0"/>
              </a:rPr>
              <a:t>the graph of position </a:t>
            </a:r>
            <a:r>
              <a:rPr lang="en-US" sz="1900" dirty="0">
                <a:latin typeface="Times New Roman" panose="02020603050405020304" pitchFamily="18" charset="0"/>
                <a:cs typeface="Times New Roman" panose="02020603050405020304" pitchFamily="18" charset="0"/>
              </a:rPr>
              <a:t>as </a:t>
            </a:r>
            <a:r>
              <a:rPr lang="en-US" sz="1900" b="1" dirty="0">
                <a:latin typeface="Times New Roman" panose="02020603050405020304" pitchFamily="18" charset="0"/>
                <a:cs typeface="Times New Roman" panose="02020603050405020304" pitchFamily="18" charset="0"/>
              </a:rPr>
              <a:t>a</a:t>
            </a:r>
            <a:r>
              <a:rPr lang="en-US" sz="1900" dirty="0">
                <a:latin typeface="Times New Roman" panose="02020603050405020304" pitchFamily="18" charset="0"/>
                <a:cs typeface="Times New Roman" panose="02020603050405020304" pitchFamily="18" charset="0"/>
              </a:rPr>
              <a:t> function of time. Summary: </a:t>
            </a:r>
            <a:r>
              <a:rPr lang="en-US" sz="1900" b="1" dirty="0">
                <a:latin typeface="Times New Roman" panose="02020603050405020304" pitchFamily="18" charset="0"/>
                <a:cs typeface="Times New Roman" panose="02020603050405020304" pitchFamily="18" charset="0"/>
              </a:rPr>
              <a:t>Rates of Change Average rate of </a:t>
            </a:r>
            <a:r>
              <a:rPr lang="en-US" sz="1900" dirty="0">
                <a:latin typeface="Times New Roman" panose="02020603050405020304" pitchFamily="18" charset="0"/>
                <a:cs typeface="Times New Roman" panose="02020603050405020304" pitchFamily="18" charset="0"/>
              </a:rPr>
              <a:t>change = ∆f ∆x = f(x1) − f(x2) x1 − x0 = slope of </a:t>
            </a:r>
            <a:r>
              <a:rPr lang="en-US" sz="1900" b="1" dirty="0">
                <a:latin typeface="Times New Roman" panose="02020603050405020304" pitchFamily="18" charset="0"/>
                <a:cs typeface="Times New Roman" panose="02020603050405020304" pitchFamily="18" charset="0"/>
              </a:rPr>
              <a:t>secant line</a:t>
            </a:r>
            <a:r>
              <a:rPr lang="en-US" sz="1900" dirty="0">
                <a:latin typeface="Times New Roman" panose="02020603050405020304" pitchFamily="18" charset="0"/>
                <a:cs typeface="Times New Roman" panose="02020603050405020304" pitchFamily="18" charset="0"/>
              </a:rPr>
              <a:t> The instantaneous rate of change at x = x0 is the limit (as x1 gets closer and closer to x0) of the average rates of change. We estimate it by </a:t>
            </a:r>
            <a:r>
              <a:rPr lang="en-US" sz="1900" b="1" dirty="0">
                <a:latin typeface="Times New Roman" panose="02020603050405020304" pitchFamily="18" charset="0"/>
                <a:cs typeface="Times New Roman" panose="02020603050405020304" pitchFamily="18" charset="0"/>
              </a:rPr>
              <a:t>computing the average </a:t>
            </a:r>
            <a:r>
              <a:rPr lang="en-US" sz="1900" dirty="0">
                <a:latin typeface="Times New Roman" panose="02020603050405020304" pitchFamily="18" charset="0"/>
                <a:cs typeface="Times New Roman" panose="02020603050405020304" pitchFamily="18" charset="0"/>
              </a:rPr>
              <a:t>rate of change over smaller and smaller intervals.</a:t>
            </a:r>
          </a:p>
          <a:p>
            <a:endParaRPr lang="en-US" dirty="0"/>
          </a:p>
        </p:txBody>
      </p:sp>
    </p:spTree>
    <p:extLst>
      <p:ext uri="{BB962C8B-B14F-4D97-AF65-F5344CB8AC3E}">
        <p14:creationId xmlns:p14="http://schemas.microsoft.com/office/powerpoint/2010/main" val="14686587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A1021-8557-410E-9CE0-81BBA5FACC3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Notes on  translation </a:t>
            </a:r>
          </a:p>
        </p:txBody>
      </p:sp>
      <p:sp>
        <p:nvSpPr>
          <p:cNvPr id="3" name="Content Placeholder 2">
            <a:extLst>
              <a:ext uri="{FF2B5EF4-FFF2-40B4-BE49-F238E27FC236}">
                <a16:creationId xmlns:a16="http://schemas.microsoft.com/office/drawing/2014/main" id="{4C6DB327-9CFC-473E-9B90-DD0321744A4C}"/>
              </a:ext>
            </a:extLst>
          </p:cNvPr>
          <p:cNvSpPr>
            <a:spLocks noGrp="1"/>
          </p:cNvSpPr>
          <p:nvPr>
            <p:ph idx="1"/>
          </p:nvPr>
        </p:nvSpPr>
        <p:spPr/>
        <p:txBody>
          <a:bodyPr/>
          <a:lstStyle/>
          <a:p>
            <a:endParaRPr lang="en-US" sz="1900" b="1" dirty="0">
              <a:solidFill>
                <a:prstClr val="black"/>
              </a:solidFill>
              <a:latin typeface="Times New Roman" panose="02020603050405020304" pitchFamily="18" charset="0"/>
              <a:cs typeface="Times New Roman" panose="02020603050405020304" pitchFamily="18" charset="0"/>
            </a:endParaRPr>
          </a:p>
          <a:p>
            <a:r>
              <a:rPr lang="ru-RU" sz="1900" dirty="0" err="1">
                <a:solidFill>
                  <a:prstClr val="black"/>
                </a:solidFill>
                <a:latin typeface="Times New Roman" panose="02020603050405020304" pitchFamily="18" charset="0"/>
                <a:cs typeface="Times New Roman" panose="02020603050405020304" pitchFamily="18" charset="0"/>
              </a:rPr>
              <a:t>гранична</a:t>
            </a:r>
            <a:r>
              <a:rPr lang="ru-RU" sz="1900" dirty="0">
                <a:solidFill>
                  <a:prstClr val="black"/>
                </a:solidFill>
                <a:latin typeface="Times New Roman" panose="02020603050405020304" pitchFamily="18" charset="0"/>
                <a:cs typeface="Times New Roman" panose="02020603050405020304" pitchFamily="18" charset="0"/>
              </a:rPr>
              <a:t> </a:t>
            </a:r>
            <a:r>
              <a:rPr lang="ru-RU" sz="1900" dirty="0" err="1">
                <a:solidFill>
                  <a:prstClr val="black"/>
                </a:solidFill>
                <a:latin typeface="Times New Roman" panose="02020603050405020304" pitchFamily="18" charset="0"/>
                <a:cs typeface="Times New Roman" panose="02020603050405020304" pitchFamily="18" charset="0"/>
              </a:rPr>
              <a:t>вредност</a:t>
            </a:r>
            <a:r>
              <a:rPr lang="ru-RU" sz="1900" dirty="0">
                <a:solidFill>
                  <a:prstClr val="black"/>
                </a:solidFill>
                <a:latin typeface="Times New Roman" panose="02020603050405020304" pitchFamily="18" charset="0"/>
                <a:cs typeface="Times New Roman" panose="02020603050405020304" pitchFamily="18" charset="0"/>
              </a:rPr>
              <a:t> </a:t>
            </a:r>
            <a:r>
              <a:rPr lang="en-US" sz="1900" dirty="0">
                <a:solidFill>
                  <a:prstClr val="black"/>
                </a:solidFill>
                <a:latin typeface="Times New Roman" panose="02020603050405020304" pitchFamily="18" charset="0"/>
                <a:cs typeface="Times New Roman" panose="02020603050405020304" pitchFamily="18" charset="0"/>
              </a:rPr>
              <a:t> </a:t>
            </a:r>
            <a:r>
              <a:rPr lang="en-US" sz="1900" b="1" dirty="0">
                <a:solidFill>
                  <a:prstClr val="black"/>
                </a:solidFill>
                <a:latin typeface="Times New Roman" panose="02020603050405020304" pitchFamily="18" charset="0"/>
                <a:cs typeface="Times New Roman" panose="02020603050405020304" pitchFamily="18" charset="0"/>
              </a:rPr>
              <a:t>the limit</a:t>
            </a:r>
          </a:p>
          <a:p>
            <a:endParaRPr lang="en-US" sz="1900" dirty="0">
              <a:solidFill>
                <a:prstClr val="black"/>
              </a:solidFill>
              <a:latin typeface="Times New Roman" panose="02020603050405020304" pitchFamily="18" charset="0"/>
              <a:cs typeface="Times New Roman" panose="02020603050405020304" pitchFamily="18" charset="0"/>
            </a:endParaRPr>
          </a:p>
          <a:p>
            <a:r>
              <a:rPr lang="ru-RU" sz="1900" dirty="0" err="1">
                <a:solidFill>
                  <a:prstClr val="black"/>
                </a:solidFill>
                <a:latin typeface="Times New Roman" panose="02020603050405020304" pitchFamily="18" charset="0"/>
                <a:cs typeface="Times New Roman" panose="02020603050405020304" pitchFamily="18" charset="0"/>
              </a:rPr>
              <a:t>тренутна</a:t>
            </a:r>
            <a:r>
              <a:rPr lang="ru-RU" sz="1900" dirty="0">
                <a:solidFill>
                  <a:prstClr val="black"/>
                </a:solidFill>
                <a:latin typeface="Times New Roman" panose="02020603050405020304" pitchFamily="18" charset="0"/>
                <a:cs typeface="Times New Roman" panose="02020603050405020304" pitchFamily="18" charset="0"/>
              </a:rPr>
              <a:t> </a:t>
            </a:r>
            <a:r>
              <a:rPr lang="ru-RU" sz="1900" dirty="0" err="1">
                <a:solidFill>
                  <a:prstClr val="black"/>
                </a:solidFill>
                <a:latin typeface="Times New Roman" panose="02020603050405020304" pitchFamily="18" charset="0"/>
                <a:cs typeface="Times New Roman" panose="02020603050405020304" pitchFamily="18" charset="0"/>
              </a:rPr>
              <a:t>брзина</a:t>
            </a:r>
            <a:r>
              <a:rPr lang="ru-RU" sz="1900" dirty="0">
                <a:solidFill>
                  <a:prstClr val="black"/>
                </a:solidFill>
                <a:latin typeface="Times New Roman" panose="02020603050405020304" pitchFamily="18" charset="0"/>
                <a:cs typeface="Times New Roman" panose="02020603050405020304" pitchFamily="18" charset="0"/>
              </a:rPr>
              <a:t> </a:t>
            </a:r>
            <a:r>
              <a:rPr lang="en-US" sz="1900" dirty="0">
                <a:solidFill>
                  <a:prstClr val="black"/>
                </a:solidFill>
                <a:latin typeface="Times New Roman" panose="02020603050405020304" pitchFamily="18" charset="0"/>
                <a:cs typeface="Times New Roman" panose="02020603050405020304" pitchFamily="18" charset="0"/>
              </a:rPr>
              <a:t>  </a:t>
            </a:r>
            <a:r>
              <a:rPr lang="en-US" sz="1900" b="1" dirty="0">
                <a:solidFill>
                  <a:prstClr val="black"/>
                </a:solidFill>
                <a:latin typeface="Times New Roman" panose="02020603050405020304" pitchFamily="18" charset="0"/>
                <a:cs typeface="Times New Roman" panose="02020603050405020304" pitchFamily="18" charset="0"/>
              </a:rPr>
              <a:t>instantaneous velocity</a:t>
            </a:r>
          </a:p>
          <a:p>
            <a:endParaRPr lang="en-US" sz="1900" b="1" dirty="0">
              <a:solidFill>
                <a:prstClr val="black"/>
              </a:solidFill>
              <a:latin typeface="Times New Roman" panose="02020603050405020304" pitchFamily="18" charset="0"/>
              <a:cs typeface="Times New Roman" panose="02020603050405020304" pitchFamily="18" charset="0"/>
            </a:endParaRPr>
          </a:p>
          <a:p>
            <a:r>
              <a:rPr lang="en-US" sz="1900" b="1" dirty="0">
                <a:solidFill>
                  <a:prstClr val="black"/>
                </a:solidFill>
                <a:latin typeface="Times New Roman" panose="02020603050405020304" pitchFamily="18" charset="0"/>
                <a:cs typeface="Times New Roman" panose="02020603050405020304" pitchFamily="18" charset="0"/>
              </a:rPr>
              <a:t>as the </a:t>
            </a:r>
            <a:r>
              <a:rPr lang="en-US" sz="1900" dirty="0">
                <a:solidFill>
                  <a:prstClr val="black"/>
                </a:solidFill>
                <a:latin typeface="Times New Roman" panose="02020603050405020304" pitchFamily="18" charset="0"/>
                <a:cs typeface="Times New Roman" panose="02020603050405020304" pitchFamily="18" charset="0"/>
              </a:rPr>
              <a:t>length of the time interval</a:t>
            </a:r>
          </a:p>
          <a:p>
            <a:endParaRPr lang="en-US" sz="1900" dirty="0">
              <a:solidFill>
                <a:prstClr val="black"/>
              </a:solidFill>
              <a:latin typeface="Times New Roman" panose="02020603050405020304" pitchFamily="18" charset="0"/>
              <a:cs typeface="Times New Roman" panose="02020603050405020304" pitchFamily="18" charset="0"/>
            </a:endParaRPr>
          </a:p>
          <a:p>
            <a:r>
              <a:rPr lang="ru-RU" sz="1900" dirty="0">
                <a:solidFill>
                  <a:prstClr val="black"/>
                </a:solidFill>
                <a:latin typeface="Times New Roman" panose="02020603050405020304" pitchFamily="18" charset="0"/>
                <a:cs typeface="Times New Roman" panose="02020603050405020304" pitchFamily="18" charset="0"/>
              </a:rPr>
              <a:t>нагиб </a:t>
            </a:r>
            <a:r>
              <a:rPr lang="en-US" sz="1900" dirty="0">
                <a:solidFill>
                  <a:prstClr val="black"/>
                </a:solidFill>
                <a:latin typeface="Times New Roman" panose="02020603050405020304" pitchFamily="18" charset="0"/>
                <a:cs typeface="Times New Roman" panose="02020603050405020304" pitchFamily="18" charset="0"/>
              </a:rPr>
              <a:t>- the slope of </a:t>
            </a:r>
            <a:r>
              <a:rPr lang="en-US" sz="1900" b="1" dirty="0">
                <a:solidFill>
                  <a:prstClr val="black"/>
                </a:solidFill>
                <a:latin typeface="Times New Roman" panose="02020603050405020304" pitchFamily="18" charset="0"/>
                <a:cs typeface="Times New Roman" panose="02020603050405020304" pitchFamily="18" charset="0"/>
              </a:rPr>
              <a:t>the tangent</a:t>
            </a:r>
          </a:p>
          <a:p>
            <a:endParaRPr lang="en-US" sz="1900" b="1" dirty="0">
              <a:solidFill>
                <a:prstClr val="black"/>
              </a:solidFill>
              <a:latin typeface="Times New Roman" panose="02020603050405020304" pitchFamily="18" charset="0"/>
              <a:cs typeface="Times New Roman" panose="02020603050405020304" pitchFamily="18" charset="0"/>
            </a:endParaRPr>
          </a:p>
          <a:p>
            <a:r>
              <a:rPr lang="en-US" sz="1900" dirty="0">
                <a:solidFill>
                  <a:prstClr val="black"/>
                </a:solidFill>
                <a:latin typeface="Times New Roman" panose="02020603050405020304" pitchFamily="18" charset="0"/>
                <a:cs typeface="Times New Roman" panose="02020603050405020304" pitchFamily="18" charset="0"/>
              </a:rPr>
              <a:t>by </a:t>
            </a:r>
            <a:r>
              <a:rPr lang="en-US" sz="1900" b="1" dirty="0">
                <a:solidFill>
                  <a:prstClr val="black"/>
                </a:solidFill>
                <a:latin typeface="Times New Roman" panose="02020603050405020304" pitchFamily="18" charset="0"/>
                <a:cs typeface="Times New Roman" panose="02020603050405020304" pitchFamily="18" charset="0"/>
              </a:rPr>
              <a:t>computing the average</a:t>
            </a:r>
            <a:endParaRPr lang="en-US" dirty="0"/>
          </a:p>
        </p:txBody>
      </p:sp>
    </p:spTree>
    <p:extLst>
      <p:ext uri="{BB962C8B-B14F-4D97-AF65-F5344CB8AC3E}">
        <p14:creationId xmlns:p14="http://schemas.microsoft.com/office/powerpoint/2010/main" val="170699043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CBE5B-3802-49FB-A685-88C45CCE947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Translate the following text into English: </a:t>
            </a:r>
          </a:p>
        </p:txBody>
      </p:sp>
      <p:sp>
        <p:nvSpPr>
          <p:cNvPr id="6" name="Content Placeholder 5">
            <a:extLst>
              <a:ext uri="{FF2B5EF4-FFF2-40B4-BE49-F238E27FC236}">
                <a16:creationId xmlns:a16="http://schemas.microsoft.com/office/drawing/2014/main" id="{935424EE-60F6-4148-ADE8-53B0CECE2499}"/>
              </a:ext>
            </a:extLst>
          </p:cNvPr>
          <p:cNvSpPr>
            <a:spLocks noGrp="1"/>
          </p:cNvSpPr>
          <p:nvPr>
            <p:ph idx="1"/>
          </p:nvPr>
        </p:nvSpPr>
        <p:spPr/>
        <p:txBody>
          <a:bodyPr/>
          <a:lstStyle/>
          <a:p>
            <a:r>
              <a:rPr lang="ru-RU" sz="2000" b="1" dirty="0" err="1">
                <a:latin typeface="Times New Roman" panose="02020603050405020304" pitchFamily="18" charset="0"/>
                <a:cs typeface="Times New Roman" panose="02020603050405020304" pitchFamily="18" charset="0"/>
              </a:rPr>
              <a:t>Фyнкција</a:t>
            </a:r>
            <a:r>
              <a:rPr lang="ru-RU" sz="2000" b="1" dirty="0">
                <a:latin typeface="Times New Roman" panose="02020603050405020304" pitchFamily="18" charset="0"/>
                <a:cs typeface="Times New Roman" panose="02020603050405020304" pitchFamily="18" charset="0"/>
              </a:rPr>
              <a:t> F (n)</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монотоно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F(n+1)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од F (n)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вредности n. </a:t>
            </a:r>
            <a:r>
              <a:rPr lang="ru-RU" sz="2000" dirty="0" err="1">
                <a:latin typeface="Times New Roman" panose="02020603050405020304" pitchFamily="18" charset="0"/>
                <a:cs typeface="Times New Roman" panose="02020603050405020304" pitchFamily="18" charset="0"/>
              </a:rPr>
              <a:t>Tреба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приметити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овде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искључујемо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случајеве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када</a:t>
            </a:r>
            <a:r>
              <a:rPr lang="ru-RU" sz="2000" dirty="0">
                <a:latin typeface="Times New Roman" panose="02020603050405020304" pitchFamily="18" charset="0"/>
                <a:cs typeface="Times New Roman" panose="02020603050405020304" pitchFamily="18" charset="0"/>
              </a:rPr>
              <a:t> F(n)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исте</a:t>
            </a:r>
            <a:r>
              <a:rPr lang="ru-RU" sz="2000" dirty="0">
                <a:latin typeface="Times New Roman" panose="02020603050405020304" pitchFamily="18" charset="0"/>
                <a:cs typeface="Times New Roman" panose="02020603050405020304" pitchFamily="18" charset="0"/>
              </a:rPr>
              <a:t> вредности за </a:t>
            </a:r>
            <a:r>
              <a:rPr lang="ru-RU" sz="2000" dirty="0" err="1">
                <a:latin typeface="Times New Roman" panose="02020603050405020304" pitchFamily="18" charset="0"/>
                <a:cs typeface="Times New Roman" panose="02020603050405020304" pitchFamily="18" charset="0"/>
              </a:rPr>
              <a:t>неколико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различитих</a:t>
            </a:r>
            <a:r>
              <a:rPr lang="ru-RU" sz="2000" dirty="0">
                <a:latin typeface="Times New Roman" panose="02020603050405020304" pitchFamily="18" charset="0"/>
                <a:cs typeface="Times New Roman" panose="02020603050405020304" pitchFamily="18" charset="0"/>
              </a:rPr>
              <a:t>  вредности n.   Тако за </a:t>
            </a:r>
            <a:r>
              <a:rPr lang="ru-RU" sz="2000" dirty="0" err="1">
                <a:latin typeface="Times New Roman" panose="02020603050405020304" pitchFamily="18" charset="0"/>
                <a:cs typeface="Times New Roman" panose="02020603050405020304" pitchFamily="18" charset="0"/>
              </a:rPr>
              <a:t>функцију</a:t>
            </a:r>
            <a:r>
              <a:rPr lang="ru-RU" sz="2000" dirty="0">
                <a:latin typeface="Times New Roman" panose="02020603050405020304" pitchFamily="18" charset="0"/>
                <a:cs typeface="Times New Roman" panose="02020603050405020304" pitchFamily="18" charset="0"/>
              </a:rPr>
              <a:t> F(n)= 2 + (-1)n  </a:t>
            </a:r>
            <a:r>
              <a:rPr lang="ru-RU" sz="2000" dirty="0" err="1">
                <a:latin typeface="Times New Roman" panose="02020603050405020304" pitchFamily="18" charset="0"/>
                <a:cs typeface="Times New Roman" panose="02020603050405020304" pitchFamily="18" charset="0"/>
              </a:rPr>
              <a:t>чије</a:t>
            </a:r>
            <a:r>
              <a:rPr lang="ru-RU" sz="2000" dirty="0">
                <a:latin typeface="Times New Roman" panose="02020603050405020304" pitchFamily="18" charset="0"/>
                <a:cs typeface="Times New Roman" panose="02020603050405020304" pitchFamily="18" charset="0"/>
              </a:rPr>
              <a:t>  вредности за  n = 0, 1,2,3, 4  </a:t>
            </a:r>
            <a:r>
              <a:rPr lang="ru-RU" sz="2000" dirty="0" err="1">
                <a:latin typeface="Times New Roman" panose="02020603050405020304" pitchFamily="18" charset="0"/>
                <a:cs typeface="Times New Roman" panose="02020603050405020304" pitchFamily="18" charset="0"/>
              </a:rPr>
              <a:t>јесу</a:t>
            </a:r>
            <a:r>
              <a:rPr lang="ru-RU" sz="2000" dirty="0">
                <a:latin typeface="Times New Roman" panose="02020603050405020304" pitchFamily="18" charset="0"/>
                <a:cs typeface="Times New Roman" panose="02020603050405020304" pitchFamily="18" charset="0"/>
              </a:rPr>
              <a:t>  1,1, 3,3, 5, 5, 9, 9  </a:t>
            </a:r>
            <a:r>
              <a:rPr lang="ru-RU" sz="2000" b="1" dirty="0" err="1">
                <a:latin typeface="Times New Roman" panose="02020603050405020304" pitchFamily="18" charset="0"/>
                <a:cs typeface="Times New Roman" panose="02020603050405020304" pitchFamily="18" charset="0"/>
              </a:rPr>
              <a:t>каже</a:t>
            </a:r>
            <a:r>
              <a:rPr lang="ru-RU" sz="2000" b="1" dirty="0">
                <a:latin typeface="Times New Roman" panose="02020603050405020304" pitchFamily="18" charset="0"/>
                <a:cs typeface="Times New Roman" panose="02020603050405020304" pitchFamily="18" charset="0"/>
              </a:rPr>
              <a:t> се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монотоно</a:t>
            </a:r>
            <a:r>
              <a:rPr lang="ru-RU" sz="2000" dirty="0">
                <a:latin typeface="Times New Roman" panose="02020603050405020304" pitchFamily="18" charset="0"/>
                <a:cs typeface="Times New Roman" panose="02020603050405020304" pitchFamily="18" charset="0"/>
              </a:rPr>
              <a:t>. Но,  </a:t>
            </a:r>
            <a:r>
              <a:rPr lang="ru-RU" sz="2000" dirty="0" err="1">
                <a:latin typeface="Times New Roman" panose="02020603050405020304" pitchFamily="18" charset="0"/>
                <a:cs typeface="Times New Roman" panose="02020603050405020304" pitchFamily="18" charset="0"/>
              </a:rPr>
              <a:t>како</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веома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специфичне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како</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сумња</a:t>
            </a:r>
            <a:r>
              <a:rPr lang="ru-RU" sz="2000" dirty="0">
                <a:latin typeface="Times New Roman" panose="02020603050405020304" pitchFamily="18" charset="0"/>
                <a:cs typeface="Times New Roman" panose="02020603050405020304" pitchFamily="18" charset="0"/>
              </a:rPr>
              <a:t> да  n </a:t>
            </a:r>
            <a:r>
              <a:rPr lang="ru-RU" sz="2000" dirty="0" err="1">
                <a:latin typeface="Times New Roman" panose="02020603050405020304" pitchFamily="18" charset="0"/>
                <a:cs typeface="Times New Roman" panose="02020603050405020304" pitchFamily="18" charset="0"/>
              </a:rPr>
              <a:t>тежи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наводно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несагласје</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представља</a:t>
            </a:r>
            <a:r>
              <a:rPr lang="ru-RU" sz="2000" dirty="0">
                <a:latin typeface="Times New Roman" panose="02020603050405020304" pitchFamily="18" charset="0"/>
                <a:cs typeface="Times New Roman" panose="02020603050405020304" pitchFamily="18" charset="0"/>
              </a:rPr>
              <a:t> превелики </a:t>
            </a:r>
            <a:r>
              <a:rPr lang="ru-RU" sz="2000" b="1" dirty="0" err="1">
                <a:latin typeface="Times New Roman" panose="02020603050405020304" pitchFamily="18" charset="0"/>
                <a:cs typeface="Times New Roman" panose="02020603050405020304" pitchFamily="18" charset="0"/>
              </a:rPr>
              <a:t>пропуст</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Наша </a:t>
            </a:r>
            <a:r>
              <a:rPr lang="ru-RU" sz="2000" dirty="0" err="1">
                <a:latin typeface="Times New Roman" panose="02020603050405020304" pitchFamily="18" charset="0"/>
                <a:cs typeface="Times New Roman" panose="02020603050405020304" pitchFamily="18" charset="0"/>
              </a:rPr>
              <a:t>дефиниција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укључује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оне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неке</a:t>
            </a:r>
            <a:r>
              <a:rPr lang="ru-RU" sz="2000" dirty="0">
                <a:latin typeface="Times New Roman" panose="02020603050405020304" pitchFamily="18" charset="0"/>
                <a:cs typeface="Times New Roman" panose="02020603050405020304" pitchFamily="18" charset="0"/>
              </a:rPr>
              <a:t> вредности n  </a:t>
            </a:r>
            <a:r>
              <a:rPr lang="ru-RU" sz="2000" dirty="0" err="1">
                <a:latin typeface="Times New Roman" panose="02020603050405020304" pitchFamily="18" charset="0"/>
                <a:cs typeface="Times New Roman" panose="02020603050405020304" pitchFamily="18" charset="0"/>
              </a:rPr>
              <a:t>остају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константне</a:t>
            </a:r>
            <a:r>
              <a:rPr lang="ru-RU" sz="2000" dirty="0">
                <a:latin typeface="Times New Roman" panose="02020603050405020304" pitchFamily="18" charset="0"/>
                <a:cs typeface="Times New Roman" panose="02020603050405020304" pitchFamily="18" charset="0"/>
              </a:rPr>
              <a:t> Тако F  (н) </a:t>
            </a:r>
            <a:r>
              <a:rPr lang="ru-RU" sz="2000" dirty="0" err="1">
                <a:latin typeface="Times New Roman" panose="02020603050405020304" pitchFamily="18" charset="0"/>
                <a:cs typeface="Times New Roman" panose="02020603050405020304" pitchFamily="18" charset="0"/>
              </a:rPr>
              <a:t>мотоно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расте</a:t>
            </a:r>
            <a:r>
              <a:rPr lang="ru-RU" sz="2000" dirty="0">
                <a:latin typeface="Times New Roman" panose="02020603050405020304" pitchFamily="18" charset="0"/>
                <a:cs typeface="Times New Roman" panose="02020603050405020304" pitchFamily="18" charset="0"/>
              </a:rPr>
              <a:t> на основу наше </a:t>
            </a:r>
            <a:r>
              <a:rPr lang="ru-RU" sz="2000" dirty="0" err="1">
                <a:latin typeface="Times New Roman" panose="02020603050405020304" pitchFamily="18" charset="0"/>
                <a:cs typeface="Times New Roman" panose="02020603050405020304" pitchFamily="18" charset="0"/>
              </a:rPr>
              <a:t>дефиниције</a:t>
            </a:r>
            <a:r>
              <a:rPr lang="ru-RU" dirty="0"/>
              <a:t>.</a:t>
            </a:r>
            <a:endParaRPr lang="en-US" dirty="0"/>
          </a:p>
        </p:txBody>
      </p:sp>
    </p:spTree>
    <p:extLst>
      <p:ext uri="{BB962C8B-B14F-4D97-AF65-F5344CB8AC3E}">
        <p14:creationId xmlns:p14="http://schemas.microsoft.com/office/powerpoint/2010/main" val="284543096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20B8B-3D8E-4787-B2F7-0E8663623CC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Limits</a:t>
            </a:r>
            <a:r>
              <a:rPr lang="en-US"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9FDCD99B-2672-4B22-871F-E7262E00F51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real reaction to the paradox of the Arrow might be the suspicion that it </a:t>
            </a:r>
            <a:r>
              <a:rPr lang="en-US" sz="2000" b="1" dirty="0">
                <a:latin typeface="Times New Roman" panose="02020603050405020304" pitchFamily="18" charset="0"/>
                <a:cs typeface="Times New Roman" panose="02020603050405020304" pitchFamily="18" charset="0"/>
              </a:rPr>
              <a:t>hinges on </a:t>
            </a:r>
            <a:r>
              <a:rPr lang="en-US" sz="2000" dirty="0">
                <a:latin typeface="Times New Roman" panose="02020603050405020304" pitchFamily="18" charset="0"/>
                <a:cs typeface="Times New Roman" panose="02020603050405020304" pitchFamily="18" charset="0"/>
              </a:rPr>
              <a:t>a confusion between the concepts of instantaneous </a:t>
            </a:r>
            <a:r>
              <a:rPr lang="en-US" sz="2000" b="1" dirty="0">
                <a:latin typeface="Times New Roman" panose="02020603050405020304" pitchFamily="18" charset="0"/>
                <a:cs typeface="Times New Roman" panose="02020603050405020304" pitchFamily="18" charset="0"/>
              </a:rPr>
              <a:t>motion </a:t>
            </a:r>
            <a:r>
              <a:rPr lang="en-US" sz="2000" dirty="0">
                <a:latin typeface="Times New Roman" panose="02020603050405020304" pitchFamily="18" charset="0"/>
                <a:cs typeface="Times New Roman" panose="02020603050405020304" pitchFamily="18" charset="0"/>
              </a:rPr>
              <a:t>and instantaneous</a:t>
            </a:r>
            <a:r>
              <a:rPr lang="en-US" sz="2000" b="1" dirty="0">
                <a:latin typeface="Times New Roman" panose="02020603050405020304" pitchFamily="18" charset="0"/>
                <a:cs typeface="Times New Roman" panose="02020603050405020304" pitchFamily="18" charset="0"/>
              </a:rPr>
              <a:t> rest</a:t>
            </a:r>
            <a:r>
              <a:rPr lang="en-US" sz="2000" dirty="0">
                <a:latin typeface="Times New Roman" panose="02020603050405020304" pitchFamily="18" charset="0"/>
                <a:cs typeface="Times New Roman" panose="02020603050405020304" pitchFamily="18" charset="0"/>
              </a:rPr>
              <a:t>. Perhaps Zeno did feel that the only way for an arrow to be at a particular place was to be at rest — that the notion of instantaneous </a:t>
            </a:r>
            <a:r>
              <a:rPr lang="en-US" sz="2000" b="1" dirty="0">
                <a:latin typeface="Times New Roman" panose="02020603050405020304" pitchFamily="18" charset="0"/>
                <a:cs typeface="Times New Roman" panose="02020603050405020304" pitchFamily="18" charset="0"/>
              </a:rPr>
              <a:t>non-zero velocity </a:t>
            </a:r>
            <a:r>
              <a:rPr lang="en-US" sz="2000" dirty="0">
                <a:latin typeface="Times New Roman" panose="02020603050405020304" pitchFamily="18" charset="0"/>
                <a:cs typeface="Times New Roman" panose="02020603050405020304" pitchFamily="18" charset="0"/>
              </a:rPr>
              <a:t>was </a:t>
            </a:r>
            <a:r>
              <a:rPr lang="en-US" sz="2000" b="1" dirty="0">
                <a:latin typeface="Times New Roman" panose="02020603050405020304" pitchFamily="18" charset="0"/>
                <a:cs typeface="Times New Roman" panose="02020603050405020304" pitchFamily="18" charset="0"/>
              </a:rPr>
              <a:t>illegitimate</a:t>
            </a:r>
            <a:r>
              <a:rPr lang="en-US" sz="2000" dirty="0">
                <a:latin typeface="Times New Roman" panose="02020603050405020304" pitchFamily="18" charset="0"/>
                <a:cs typeface="Times New Roman" panose="02020603050405020304" pitchFamily="18" charset="0"/>
              </a:rPr>
              <a:t>. If Zeno a</a:t>
            </a:r>
            <a:r>
              <a:rPr lang="en-US" sz="2000" b="1" dirty="0">
                <a:latin typeface="Times New Roman" panose="02020603050405020304" pitchFamily="18" charset="0"/>
                <a:cs typeface="Times New Roman" panose="02020603050405020304" pitchFamily="18" charset="0"/>
              </a:rPr>
              <a:t>rgued</a:t>
            </a:r>
            <a:r>
              <a:rPr lang="en-US" sz="2000" dirty="0">
                <a:latin typeface="Times New Roman" panose="02020603050405020304" pitchFamily="18" charset="0"/>
                <a:cs typeface="Times New Roman" panose="02020603050405020304" pitchFamily="18" charset="0"/>
              </a:rPr>
              <a:t> — we have </a:t>
            </a:r>
            <a:r>
              <a:rPr lang="en-US" sz="2000" b="1" dirty="0">
                <a:latin typeface="Times New Roman" panose="02020603050405020304" pitchFamily="18" charset="0"/>
                <a:cs typeface="Times New Roman" panose="02020603050405020304" pitchFamily="18" charset="0"/>
              </a:rPr>
              <a:t>no way </a:t>
            </a:r>
            <a:r>
              <a:rPr lang="en-US" sz="2000" dirty="0">
                <a:latin typeface="Times New Roman" panose="02020603050405020304" pitchFamily="18" charset="0"/>
                <a:cs typeface="Times New Roman" panose="02020603050405020304" pitchFamily="18" charset="0"/>
              </a:rPr>
              <a:t>of knowi</a:t>
            </a:r>
            <a:r>
              <a:rPr lang="en-US" sz="2000" b="1" dirty="0">
                <a:latin typeface="Times New Roman" panose="02020603050405020304" pitchFamily="18" charset="0"/>
                <a:cs typeface="Times New Roman" panose="02020603050405020304" pitchFamily="18" charset="0"/>
              </a:rPr>
              <a:t>ng</a:t>
            </a:r>
            <a:r>
              <a:rPr lang="en-US" sz="2000" dirty="0">
                <a:latin typeface="Times New Roman" panose="02020603050405020304" pitchFamily="18" charset="0"/>
                <a:cs typeface="Times New Roman" panose="02020603050405020304" pitchFamily="18" charset="0"/>
              </a:rPr>
              <a:t> whether he did or not — that at every moment of its flight the arrow is at some place in its trajectory, and</a:t>
            </a:r>
            <a:r>
              <a:rPr lang="en-US" sz="2000" b="1" dirty="0">
                <a:latin typeface="Times New Roman" panose="02020603050405020304" pitchFamily="18" charset="0"/>
                <a:cs typeface="Times New Roman" panose="02020603050405020304" pitchFamily="18" charset="0"/>
              </a:rPr>
              <a:t> hence </a:t>
            </a:r>
            <a:r>
              <a:rPr lang="en-US" sz="2000" dirty="0">
                <a:latin typeface="Times New Roman" panose="02020603050405020304" pitchFamily="18" charset="0"/>
                <a:cs typeface="Times New Roman" panose="02020603050405020304" pitchFamily="18" charset="0"/>
              </a:rPr>
              <a:t>at every moment of its flight it has velocity zero, then he would have been correct in concluding that its velocity during the </a:t>
            </a:r>
            <a:r>
              <a:rPr lang="en-US" sz="2000" b="1" dirty="0">
                <a:latin typeface="Times New Roman" panose="02020603050405020304" pitchFamily="18" charset="0"/>
                <a:cs typeface="Times New Roman" panose="02020603050405020304" pitchFamily="18" charset="0"/>
              </a:rPr>
              <a:t>whole course </a:t>
            </a:r>
            <a:r>
              <a:rPr lang="en-US" sz="2000" dirty="0">
                <a:latin typeface="Times New Roman" panose="02020603050405020304" pitchFamily="18" charset="0"/>
                <a:cs typeface="Times New Roman" panose="02020603050405020304" pitchFamily="18" charset="0"/>
              </a:rPr>
              <a:t>of its flight would be zero, </a:t>
            </a:r>
            <a:r>
              <a:rPr lang="en-US" sz="2000" b="1" dirty="0">
                <a:latin typeface="Times New Roman" panose="02020603050405020304" pitchFamily="18" charset="0"/>
                <a:cs typeface="Times New Roman" panose="02020603050405020304" pitchFamily="18" charset="0"/>
              </a:rPr>
              <a:t>rendering </a:t>
            </a:r>
            <a:r>
              <a:rPr lang="en-US" sz="2000" dirty="0">
                <a:latin typeface="Times New Roman" panose="02020603050405020304" pitchFamily="18" charset="0"/>
                <a:cs typeface="Times New Roman" panose="02020603050405020304" pitchFamily="18" charset="0"/>
              </a:rPr>
              <a:t>the arrow motionless. Nineteenth-century mathematics showed, however, that one of these assumptions is incorrect</a:t>
            </a:r>
            <a:r>
              <a:rPr lang="en-US" sz="2200" dirty="0">
                <a:latin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215851066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0637C-B172-44A3-9E1D-11D4DB68134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Limits ( a tentative translation</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5A346503-7D7B-4D64-92C7-4A607883179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It is entirely intelligible to attribute non-zero </a:t>
            </a:r>
            <a:r>
              <a:rPr lang="en-US" sz="2000" b="1" dirty="0">
                <a:latin typeface="Times New Roman" panose="02020603050405020304" pitchFamily="18" charset="0"/>
                <a:cs typeface="Times New Roman" panose="02020603050405020304" pitchFamily="18" charset="0"/>
              </a:rPr>
              <a:t>instantaneous velocities </a:t>
            </a:r>
            <a:r>
              <a:rPr lang="en-US" sz="2000" dirty="0">
                <a:latin typeface="Times New Roman" panose="02020603050405020304" pitchFamily="18" charset="0"/>
                <a:cs typeface="Times New Roman" panose="02020603050405020304" pitchFamily="18" charset="0"/>
              </a:rPr>
              <a:t>to moving objects when an instantaneous velocity is understood as </a:t>
            </a:r>
            <a:r>
              <a:rPr lang="en-US" sz="2000" b="1" dirty="0">
                <a:latin typeface="Times New Roman" panose="02020603050405020304" pitchFamily="18" charset="0"/>
                <a:cs typeface="Times New Roman" panose="02020603050405020304" pitchFamily="18" charset="0"/>
              </a:rPr>
              <a:t>a derivative </a:t>
            </a:r>
            <a:r>
              <a:rPr lang="en-US" sz="2000" dirty="0">
                <a:latin typeface="Times New Roman" panose="02020603050405020304" pitchFamily="18" charset="0"/>
                <a:cs typeface="Times New Roman" panose="02020603050405020304" pitchFamily="18" charset="0"/>
              </a:rPr>
              <a:t>— namely, the rate of change of position </a:t>
            </a:r>
            <a:r>
              <a:rPr lang="en-US" sz="2000" b="1" dirty="0">
                <a:latin typeface="Times New Roman" panose="02020603050405020304" pitchFamily="18" charset="0"/>
                <a:cs typeface="Times New Roman" panose="02020603050405020304" pitchFamily="18" charset="0"/>
              </a:rPr>
              <a:t>with respect to time</a:t>
            </a:r>
            <a:r>
              <a:rPr lang="en-US" sz="2000" dirty="0">
                <a:latin typeface="Times New Roman" panose="02020603050405020304" pitchFamily="18" charset="0"/>
                <a:cs typeface="Times New Roman" panose="02020603050405020304" pitchFamily="18" charset="0"/>
              </a:rPr>
              <a:t>. This derivative is defined as the limit of the average velocity during </a:t>
            </a:r>
            <a:r>
              <a:rPr lang="en-US" sz="2000" b="1" dirty="0">
                <a:latin typeface="Times New Roman" panose="02020603050405020304" pitchFamily="18" charset="0"/>
                <a:cs typeface="Times New Roman" panose="02020603050405020304" pitchFamily="18" charset="0"/>
              </a:rPr>
              <a:t>decreasing non-zero </a:t>
            </a:r>
            <a:r>
              <a:rPr lang="en-US" sz="2000" dirty="0">
                <a:latin typeface="Times New Roman" panose="02020603050405020304" pitchFamily="18" charset="0"/>
                <a:cs typeface="Times New Roman" panose="02020603050405020304" pitchFamily="18" charset="0"/>
              </a:rPr>
              <a:t>intervals of time. Suppose, for example, that the arrow flies at a </a:t>
            </a:r>
            <a:r>
              <a:rPr lang="en-US" sz="2000" b="1" dirty="0">
                <a:latin typeface="Times New Roman" panose="02020603050405020304" pitchFamily="18" charset="0"/>
                <a:cs typeface="Times New Roman" panose="02020603050405020304" pitchFamily="18" charset="0"/>
              </a:rPr>
              <a:t>uniform speed</a:t>
            </a:r>
            <a:r>
              <a:rPr lang="en-US" sz="2000" dirty="0">
                <a:latin typeface="Times New Roman" panose="02020603050405020304" pitchFamily="18" charset="0"/>
                <a:cs typeface="Times New Roman" panose="02020603050405020304" pitchFamily="18" charset="0"/>
              </a:rPr>
              <a:t>. We find that in one second it covers ten feet, in one-tenth of a second it covers one foot, in one-hundredth of a second it covers one-tenth of a foot, and so on. As we take these </a:t>
            </a:r>
            <a:r>
              <a:rPr lang="en-US" sz="2000" b="1" dirty="0">
                <a:latin typeface="Times New Roman" panose="02020603050405020304" pitchFamily="18" charset="0"/>
                <a:cs typeface="Times New Roman" panose="02020603050405020304" pitchFamily="18" charset="0"/>
              </a:rPr>
              <a:t>average velocities </a:t>
            </a:r>
            <a:r>
              <a:rPr lang="en-US" sz="2000" dirty="0">
                <a:latin typeface="Times New Roman" panose="02020603050405020304" pitchFamily="18" charset="0"/>
                <a:cs typeface="Times New Roman" panose="02020603050405020304" pitchFamily="18" charset="0"/>
              </a:rPr>
              <a:t>over </a:t>
            </a:r>
            <a:r>
              <a:rPr lang="en-US" sz="2000" b="1" dirty="0">
                <a:latin typeface="Times New Roman" panose="02020603050405020304" pitchFamily="18" charset="0"/>
                <a:cs typeface="Times New Roman" panose="02020603050405020304" pitchFamily="18" charset="0"/>
              </a:rPr>
              <a:t>decreasing finite time intervals </a:t>
            </a:r>
            <a:r>
              <a:rPr lang="en-US" sz="2000" dirty="0">
                <a:latin typeface="Times New Roman" panose="02020603050405020304" pitchFamily="18" charset="0"/>
                <a:cs typeface="Times New Roman" panose="02020603050405020304" pitchFamily="18" charset="0"/>
              </a:rPr>
              <a:t>which converge to </a:t>
            </a:r>
            <a:r>
              <a:rPr lang="en-US" sz="2000" b="1" dirty="0">
                <a:latin typeface="Times New Roman" panose="02020603050405020304" pitchFamily="18" charset="0"/>
                <a:cs typeface="Times New Roman" panose="02020603050405020304" pitchFamily="18" charset="0"/>
              </a:rPr>
              <a:t>an instant t1</a:t>
            </a:r>
            <a:r>
              <a:rPr lang="en-US" sz="2000" dirty="0">
                <a:latin typeface="Times New Roman" panose="02020603050405020304" pitchFamily="18" charset="0"/>
                <a:cs typeface="Times New Roman" panose="02020603050405020304" pitchFamily="18" charset="0"/>
              </a:rPr>
              <a:t>, the average </a:t>
            </a:r>
            <a:r>
              <a:rPr lang="en-US" sz="2000" b="1" dirty="0">
                <a:latin typeface="Times New Roman" panose="02020603050405020304" pitchFamily="18" charset="0"/>
                <a:cs typeface="Times New Roman" panose="02020603050405020304" pitchFamily="18" charset="0"/>
              </a:rPr>
              <a:t>velocities approach </a:t>
            </a:r>
            <a:r>
              <a:rPr lang="en-US" sz="2000" dirty="0">
                <a:latin typeface="Times New Roman" panose="02020603050405020304" pitchFamily="18" charset="0"/>
                <a:cs typeface="Times New Roman" panose="02020603050405020304" pitchFamily="18" charset="0"/>
              </a:rPr>
              <a:t>a limit of ten feet per second, and this is, by definition, </a:t>
            </a:r>
            <a:r>
              <a:rPr lang="en-US" sz="2000" b="1" dirty="0">
                <a:latin typeface="Times New Roman" panose="02020603050405020304" pitchFamily="18" charset="0"/>
                <a:cs typeface="Times New Roman" panose="02020603050405020304" pitchFamily="18" charset="0"/>
              </a:rPr>
              <a:t>the instantaneous velocity </a:t>
            </a:r>
            <a:r>
              <a:rPr lang="en-US" sz="2000" dirty="0">
                <a:latin typeface="Times New Roman" panose="02020603050405020304" pitchFamily="18" charset="0"/>
                <a:cs typeface="Times New Roman" panose="02020603050405020304" pitchFamily="18" charset="0"/>
              </a:rPr>
              <a:t>of the arrow at t1. </a:t>
            </a:r>
            <a:r>
              <a:rPr lang="en-US" sz="2000" b="1" dirty="0">
                <a:latin typeface="Times New Roman" panose="02020603050405020304" pitchFamily="18" charset="0"/>
                <a:cs typeface="Times New Roman" panose="02020603050405020304" pitchFamily="18" charset="0"/>
              </a:rPr>
              <a:t>The same can be said for </a:t>
            </a:r>
            <a:r>
              <a:rPr lang="en-US" sz="2000" dirty="0">
                <a:latin typeface="Times New Roman" panose="02020603050405020304" pitchFamily="18" charset="0"/>
                <a:cs typeface="Times New Roman" panose="02020603050405020304" pitchFamily="18" charset="0"/>
              </a:rPr>
              <a:t>every moment during its flight; it travels </a:t>
            </a:r>
            <a:r>
              <a:rPr lang="en-US" sz="2000" b="1" dirty="0">
                <a:latin typeface="Times New Roman" panose="02020603050405020304" pitchFamily="18" charset="0"/>
                <a:cs typeface="Times New Roman" panose="02020603050405020304" pitchFamily="18" charset="0"/>
              </a:rPr>
              <a:t>its whole course </a:t>
            </a:r>
            <a:r>
              <a:rPr lang="en-US" sz="2000" dirty="0">
                <a:latin typeface="Times New Roman" panose="02020603050405020304" pitchFamily="18" charset="0"/>
                <a:cs typeface="Times New Roman" panose="02020603050405020304" pitchFamily="18" charset="0"/>
              </a:rPr>
              <a:t>at ten feet per second, and its velocity at each moment is ten feet per second. If Zeno felt that </a:t>
            </a:r>
            <a:r>
              <a:rPr lang="en-US" sz="2000" b="1" dirty="0">
                <a:latin typeface="Times New Roman" panose="02020603050405020304" pitchFamily="18" charset="0"/>
                <a:cs typeface="Times New Roman" panose="02020603050405020304" pitchFamily="18" charset="0"/>
              </a:rPr>
              <a:t>the only intelligible</a:t>
            </a:r>
            <a:r>
              <a:rPr lang="en-US" sz="2000" dirty="0">
                <a:latin typeface="Times New Roman" panose="02020603050405020304" pitchFamily="18" charset="0"/>
                <a:cs typeface="Times New Roman" panose="02020603050405020304" pitchFamily="18" charset="0"/>
              </a:rPr>
              <a:t> instantaneous velocity is zero, nineteenth-century mathematics proved him wrong.</a:t>
            </a:r>
          </a:p>
          <a:p>
            <a:endParaRPr lang="en-US" dirty="0"/>
          </a:p>
        </p:txBody>
      </p:sp>
    </p:spTree>
    <p:extLst>
      <p:ext uri="{BB962C8B-B14F-4D97-AF65-F5344CB8AC3E}">
        <p14:creationId xmlns:p14="http://schemas.microsoft.com/office/powerpoint/2010/main" val="28758977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DFC02-9E22-45CD-AB96-184BCDF39BE3}"/>
              </a:ext>
            </a:extLst>
          </p:cNvPr>
          <p:cNvSpPr>
            <a:spLocks noGrp="1"/>
          </p:cNvSpPr>
          <p:nvPr>
            <p:ph type="title"/>
          </p:nvPr>
        </p:nvSpPr>
        <p:spPr/>
        <p:txBody>
          <a:bodyPr/>
          <a:lstStyle/>
          <a:p>
            <a:r>
              <a:rPr lang="en-US" sz="2400" b="1" dirty="0">
                <a:latin typeface="Times New Roman" panose="02020603050405020304" pitchFamily="18" charset="0"/>
                <a:cs typeface="Times New Roman" panose="02020603050405020304" pitchFamily="18" charset="0"/>
              </a:rPr>
              <a:t>Limits</a:t>
            </a:r>
            <a:r>
              <a:rPr lang="en-US" dirty="0"/>
              <a:t> </a:t>
            </a:r>
          </a:p>
        </p:txBody>
      </p:sp>
      <p:sp>
        <p:nvSpPr>
          <p:cNvPr id="3" name="Content Placeholder 2">
            <a:extLst>
              <a:ext uri="{FF2B5EF4-FFF2-40B4-BE49-F238E27FC236}">
                <a16:creationId xmlns:a16="http://schemas.microsoft.com/office/drawing/2014/main" id="{1945F5DB-63E8-47E2-AD13-7D9BC9CDF10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infinitesimal calculus was, of course, developed in the seventeenth century, and it made use of instantaneous velocities. These were, unfortunately, considered to be infinitesimal distances covered in infinitesimal times. It was against such notions that Berkeley leveled his broadside in The Analyst,10 characterizing infinitesimals as "ghosts of recently departed quantities." It is possible that Zeno's Arrow paradox was also directed against just such a conception. If we try to conceive of finite motion over a finite distance during a finite time as being composed of a large number of motions over infinitesimal distances during infinitesimal times, enormous confusion is likely to ensure</a:t>
            </a:r>
            <a:r>
              <a:rPr lang="en-US" sz="20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0163718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199E4-6EC4-4F3C-A94A-74A1B62FE6A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C9478E8-2AC3-4DDD-8BFA-2002D997B64A}"/>
              </a:ext>
            </a:extLst>
          </p:cNvPr>
          <p:cNvSpPr>
            <a:spLocks noGrp="1"/>
          </p:cNvSpPr>
          <p:nvPr>
            <p:ph idx="1"/>
          </p:nvPr>
        </p:nvSpPr>
        <p:spPr/>
        <p:txBody>
          <a:bodyPr/>
          <a:lstStyle/>
          <a:p>
            <a:r>
              <a:rPr lang="en-US" sz="2000" dirty="0">
                <a:solidFill>
                  <a:prstClr val="black"/>
                </a:solidFill>
                <a:latin typeface="Times New Roman" panose="02020603050405020304" pitchFamily="18" charset="0"/>
                <a:cs typeface="Times New Roman" panose="02020603050405020304" pitchFamily="18" charset="0"/>
              </a:rPr>
              <a:t>How much space does an arrow occupy during an infinitesimal time? Is it just as large as the arrow, or is it a wee big larger? If it is larger, then how does the arrow get from one part of that space to another? And if not, then how can the arrow be moving at all? And how long is an infinitesimal time span? Does it have parts or not? If so, how can we characterize motion during its parts? If not, how can motion occur during this infinitesimal time? These are questions that Zeno and his fellow Greeks could not answer, and to which modern calculus prior to Cauchy had no satisfactory answer either. This is why I remarked earlier that nineteenth-century — not seventeenth-century — mathematics held an important key, in the concept of the derivative, to the resolution of Zeno's Arrow paradox. Mathematical functions. There is, however, still an underlying problem about instantaneous velocity. We have seen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46042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4EA37-777B-4F7A-9CFE-18E1ACE7594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BA25FB-5011-483B-A762-2C68DE7876E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There are many reasons to use limits in physics. One useful limit is instantaneous velocity. If we  know the position of an object at two points in time, we can calculate its average velocity. When we choose smaller and smaller time increments, the average velocity approaches a certain value. </a:t>
            </a:r>
            <a:r>
              <a:rPr lang="en-US" sz="2000" b="1" dirty="0">
                <a:latin typeface="Times New Roman" panose="02020603050405020304" pitchFamily="18" charset="0"/>
                <a:cs typeface="Times New Roman" panose="02020603050405020304" pitchFamily="18" charset="0"/>
              </a:rPr>
              <a:t>Only limits </a:t>
            </a:r>
            <a:r>
              <a:rPr lang="en-US" sz="2000" dirty="0">
                <a:latin typeface="Times New Roman" panose="02020603050405020304" pitchFamily="18" charset="0"/>
                <a:cs typeface="Times New Roman" panose="02020603050405020304" pitchFamily="18" charset="0"/>
              </a:rPr>
              <a:t>can tell us what that is.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concept of the limiting value of the slope of a function is the derivative. The derivative applies to any smooth graph, which physics has in endless scenarios</a:t>
            </a:r>
          </a:p>
        </p:txBody>
      </p:sp>
    </p:spTree>
    <p:extLst>
      <p:ext uri="{BB962C8B-B14F-4D97-AF65-F5344CB8AC3E}">
        <p14:creationId xmlns:p14="http://schemas.microsoft.com/office/powerpoint/2010/main" val="3321583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614D8-5DB1-4823-8BBB-1AB8B50752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F05DC2-63C4-420C-ACCD-D341CBCFD1A3}"/>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3</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М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 Кс.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акумулацијатачка</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и само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&gt; 0, Кс ∩ (Б (к) р {к}) 6= ∅.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&gt; 0, </a:t>
            </a:r>
            <a:r>
              <a:rPr lang="ru-RU" sz="2000" dirty="0" err="1">
                <a:latin typeface="Times New Roman" panose="02020603050405020304" pitchFamily="18" charset="0"/>
                <a:cs typeface="Times New Roman" panose="02020603050405020304" pitchFamily="18" charset="0"/>
              </a:rPr>
              <a:t>постојинајмање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осим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самог</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унутар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од к.)</a:t>
            </a:r>
            <a:r>
              <a:rPr lang="ru-RU" sz="2000" dirty="0" err="1">
                <a:latin typeface="Times New Roman" panose="02020603050405020304" pitchFamily="18" charset="0"/>
                <a:cs typeface="Times New Roman" panose="02020603050405020304" pitchFamily="18" charset="0"/>
              </a:rPr>
              <a:t>Имајте</a:t>
            </a:r>
            <a:r>
              <a:rPr lang="ru-RU" sz="2000" dirty="0">
                <a:latin typeface="Times New Roman" panose="02020603050405020304" pitchFamily="18" charset="0"/>
                <a:cs typeface="Times New Roman" panose="02020603050405020304" pitchFamily="18" charset="0"/>
              </a:rPr>
              <a:t> на уму да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или не мора </a:t>
            </a:r>
            <a:r>
              <a:rPr lang="ru-RU" sz="2000" dirty="0" err="1">
                <a:latin typeface="Times New Roman" panose="02020603050405020304" pitchFamily="18" charset="0"/>
                <a:cs typeface="Times New Roman" panose="02020603050405020304" pitchFamily="18" charset="0"/>
              </a:rPr>
              <a:t>бити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На </a:t>
            </a:r>
            <a:r>
              <a:rPr lang="ru-RU" sz="2000" dirty="0" err="1">
                <a:latin typeface="Times New Roman" panose="02020603050405020304" pitchFamily="18" charset="0"/>
                <a:cs typeface="Times New Roman" panose="02020603050405020304" pitchFamily="18" charset="0"/>
              </a:rPr>
              <a:t>пример,размотрити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(Р, д), где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 </a:t>
            </a:r>
            <a:r>
              <a:rPr lang="ru-RU" sz="2000" dirty="0" err="1">
                <a:latin typeface="Times New Roman" panose="02020603050405020304" pitchFamily="18" charset="0"/>
                <a:cs typeface="Times New Roman" panose="02020603050405020304" pitchFamily="18" charset="0"/>
              </a:rPr>
              <a:t>уобичајена</a:t>
            </a:r>
            <a:r>
              <a:rPr lang="ru-RU" sz="2000" dirty="0">
                <a:latin typeface="Times New Roman" panose="02020603050405020304" pitchFamily="18" charset="0"/>
                <a:cs typeface="Times New Roman" panose="02020603050405020304" pitchFamily="18" charset="0"/>
              </a:rPr>
              <a:t> метрика.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1119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BAD6E-EE9F-495C-9B5C-7339337628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F43B95-626B-4C4E-AC0A-DCC5AAEFEC99}"/>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Тачке </a:t>
            </a:r>
            <a:r>
              <a:rPr lang="ru-RU" sz="2000" b="1" dirty="0" err="1">
                <a:latin typeface="Times New Roman" panose="02020603050405020304" pitchFamily="18" charset="0"/>
                <a:cs typeface="Times New Roman" panose="02020603050405020304" pitchFamily="18" charset="0"/>
              </a:rPr>
              <a:t>акумулације</a:t>
            </a:r>
            <a:r>
              <a:rPr lang="ru-RU" sz="2000" b="1" dirty="0">
                <a:latin typeface="Times New Roman" panose="02020603050405020304" pitchFamily="18" charset="0"/>
                <a:cs typeface="Times New Roman" panose="02020603050405020304" pitchFamily="18" charset="0"/>
              </a:rPr>
              <a:t> на </a:t>
            </a:r>
            <a:r>
              <a:rPr lang="ru-RU" sz="2000" b="1" dirty="0" err="1">
                <a:latin typeface="Times New Roman" panose="02020603050405020304" pitchFamily="18" charset="0"/>
                <a:cs typeface="Times New Roman" panose="02020603050405020304" pitchFamily="18" charset="0"/>
              </a:rPr>
              <a:t>отвореном</a:t>
            </a:r>
            <a:r>
              <a:rPr lang="en-US" sz="2000" b="1"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интервал </a:t>
            </a:r>
            <a:r>
              <a:rPr lang="ru-RU" sz="2000" dirty="0">
                <a:latin typeface="Times New Roman" panose="02020603050405020304" pitchFamily="18" charset="0"/>
                <a:cs typeface="Times New Roman" panose="02020603050405020304" pitchFamily="18" charset="0"/>
              </a:rPr>
              <a:t>Кс = (0, 1) су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тачке у </a:t>
            </a:r>
            <a:r>
              <a:rPr lang="ru-RU" sz="2000" dirty="0" err="1">
                <a:latin typeface="Times New Roman" panose="02020603050405020304" pitchFamily="18" charset="0"/>
                <a:cs typeface="Times New Roman" panose="02020603050405020304" pitchFamily="18" charset="0"/>
              </a:rPr>
              <a:t>затвореном</a:t>
            </a:r>
            <a:r>
              <a:rPr lang="ru-RU" sz="2000" dirty="0">
                <a:latin typeface="Times New Roman" panose="02020603050405020304" pitchFamily="18" charset="0"/>
                <a:cs typeface="Times New Roman" panose="02020603050405020304" pitchFamily="18" charset="0"/>
              </a:rPr>
              <a:t> интервалу [0, 1].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примеру,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Кс </a:t>
            </a:r>
            <a:r>
              <a:rPr lang="ru-RU" sz="2000" dirty="0" err="1">
                <a:latin typeface="Times New Roman" panose="02020603050405020304" pitchFamily="18" charset="0"/>
                <a:cs typeface="Times New Roman" panose="02020603050405020304" pitchFamily="18" charset="0"/>
              </a:rPr>
              <a:t>јетачка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постоје</a:t>
            </a:r>
            <a:r>
              <a:rPr lang="ru-RU" sz="2000" dirty="0">
                <a:latin typeface="Times New Roman" panose="02020603050405020304" pitchFamily="18" charset="0"/>
                <a:cs typeface="Times New Roman" panose="02020603050405020304" pitchFamily="18" charset="0"/>
              </a:rPr>
              <a:t> две </a:t>
            </a:r>
            <a:r>
              <a:rPr lang="ru-RU" sz="2000" dirty="0" err="1">
                <a:latin typeface="Times New Roman" panose="02020603050405020304" pitchFamily="18" charset="0"/>
                <a:cs typeface="Times New Roman" panose="02020603050405020304" pitchFamily="18" charset="0"/>
              </a:rPr>
              <a:t>додатне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нула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један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тонису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елементи</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Једина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скупа И = {1н| н ∈ Н}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бројнула</a:t>
            </a:r>
            <a:r>
              <a:rPr lang="ru-RU" sz="2000" dirty="0">
                <a:latin typeface="Times New Roman" panose="02020603050405020304" pitchFamily="18" charset="0"/>
                <a:cs typeface="Times New Roman" panose="02020603050405020304" pitchFamily="18" charset="0"/>
              </a:rPr>
              <a:t>, тако да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ниједна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И. За било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затворени</a:t>
            </a:r>
            <a:r>
              <a:rPr lang="ru-RU" sz="2000" dirty="0">
                <a:latin typeface="Times New Roman" panose="02020603050405020304" pitchFamily="18" charset="0"/>
                <a:cs typeface="Times New Roman" panose="02020603050405020304" pitchFamily="18" charset="0"/>
              </a:rPr>
              <a:t> скуп Кс,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својство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карактерише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скупове</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119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675EA-D22A-474A-A9C8-2EFD7CE8F823}"/>
              </a:ext>
            </a:extLst>
          </p:cNvPr>
          <p:cNvSpPr>
            <a:spLocks noGrp="1"/>
          </p:cNvSpPr>
          <p:nvPr>
            <p:ph type="title"/>
          </p:nvPr>
        </p:nvSpPr>
        <p:spPr/>
        <p:txBody>
          <a:bodyPr/>
          <a:lstStyle/>
          <a:p>
            <a:r>
              <a:rPr lang="en-US" sz="2400" b="1" u="sng" dirty="0">
                <a:solidFill>
                  <a:srgbClr val="000000"/>
                </a:solidFill>
                <a:latin typeface="Times New Roman" panose="02020603050405020304" pitchFamily="18" charset="0"/>
              </a:rPr>
              <a:t>The first assignment: Infinitesimal</a:t>
            </a:r>
            <a:endParaRPr lang="en-US" b="1" u="sng" dirty="0"/>
          </a:p>
        </p:txBody>
      </p:sp>
      <p:sp>
        <p:nvSpPr>
          <p:cNvPr id="3" name="Content Placeholder 2">
            <a:extLst>
              <a:ext uri="{FF2B5EF4-FFF2-40B4-BE49-F238E27FC236}">
                <a16:creationId xmlns:a16="http://schemas.microsoft.com/office/drawing/2014/main" id="{0898B78B-64EF-4E02-88EE-E0A44320EF7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status of infinitesimals decreased further as a result of Richard Dedekind’s definition of real numbers as “cuts.” </a:t>
            </a:r>
          </a:p>
          <a:p>
            <a:r>
              <a:rPr lang="en-US" sz="2000" dirty="0">
                <a:latin typeface="Times New Roman" panose="02020603050405020304" pitchFamily="18" charset="0"/>
                <a:cs typeface="Times New Roman" panose="02020603050405020304" pitchFamily="18" charset="0"/>
              </a:rPr>
              <a:t>A cut splits the real number line into two sets. If there exists a greatest element of one set or a least element of the other set, then the cut defines a rational number; otherwise the cut defines an irrational number. </a:t>
            </a:r>
          </a:p>
          <a:p>
            <a:r>
              <a:rPr lang="en-US" sz="2000" dirty="0">
                <a:latin typeface="Times New Roman" panose="02020603050405020304" pitchFamily="18" charset="0"/>
                <a:cs typeface="Times New Roman" panose="02020603050405020304" pitchFamily="18" charset="0"/>
              </a:rPr>
              <a:t>As a logical consequence of this definition, it follows that there is a rational number between zero and any nonzero number. Hence, infinitesimals do not exist among the real numbers.</a:t>
            </a:r>
          </a:p>
        </p:txBody>
      </p:sp>
    </p:spTree>
    <p:extLst>
      <p:ext uri="{BB962C8B-B14F-4D97-AF65-F5344CB8AC3E}">
        <p14:creationId xmlns:p14="http://schemas.microsoft.com/office/powerpoint/2010/main" val="18986675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229D4-5CC0-4A4A-9560-9E0889B4DD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8036244-A81F-4BC5-9E20-B9E64EE41C4E}"/>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4.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 М. </a:t>
            </a:r>
            <a:r>
              <a:rPr lang="en-US" sz="2000" dirty="0">
                <a:latin typeface="Times New Roman" panose="02020603050405020304" pitchFamily="18" charset="0"/>
                <a:cs typeface="Times New Roman" panose="02020603050405020304" pitchFamily="18" charset="0"/>
              </a:rPr>
              <a:t>X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затворен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и само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Кс.</a:t>
            </a:r>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То треба да </a:t>
            </a:r>
            <a:r>
              <a:rPr lang="ru-RU" sz="2000" dirty="0" err="1">
                <a:latin typeface="Times New Roman" panose="02020603050405020304" pitchFamily="18" charset="0"/>
                <a:cs typeface="Times New Roman" panose="02020603050405020304" pitchFamily="18" charset="0"/>
              </a:rPr>
              <a:t>покажемок</a:t>
            </a:r>
            <a:r>
              <a:rPr lang="ru-RU" sz="2000" dirty="0">
                <a:latin typeface="Times New Roman" panose="02020603050405020304" pitchFamily="18" charset="0"/>
                <a:cs typeface="Times New Roman" panose="02020603050405020304" pitchFamily="18" charset="0"/>
              </a:rPr>
              <a:t> ∈ Кс.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ради </a:t>
            </a:r>
            <a:r>
              <a:rPr lang="ru-RU" sz="2000" dirty="0" err="1">
                <a:latin typeface="Times New Roman" panose="02020603050405020304" pitchFamily="18" charset="0"/>
                <a:cs typeface="Times New Roman" panose="02020603050405020304" pitchFamily="18" charset="0"/>
              </a:rPr>
              <a:t>контрадикције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6∈ Кс.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у комплементу, М р </a:t>
            </a:r>
            <a:r>
              <a:rPr lang="ru-RU" sz="2000" dirty="0" err="1">
                <a:latin typeface="Times New Roman" panose="02020603050405020304" pitchFamily="18" charset="0"/>
                <a:cs typeface="Times New Roman" panose="02020603050405020304" pitchFamily="18" charset="0"/>
              </a:rPr>
              <a:t>Кс.Пошто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затвореног</a:t>
            </a:r>
            <a:r>
              <a:rPr lang="ru-RU" sz="2000" dirty="0">
                <a:latin typeface="Times New Roman" panose="02020603050405020304" pitchFamily="18" charset="0"/>
                <a:cs typeface="Times New Roman" panose="02020603050405020304" pitchFamily="18" charset="0"/>
              </a:rPr>
              <a:t>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р Кс отворено.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р Кс отворено </a:t>
            </a:r>
            <a:r>
              <a:rPr lang="ru-RU" sz="2000" dirty="0" err="1">
                <a:latin typeface="Times New Roman" panose="02020603050405020304" pitchFamily="18" charset="0"/>
                <a:cs typeface="Times New Roman" panose="02020603050405020304" pitchFamily="18" charset="0"/>
              </a:rPr>
              <a:t>ик</a:t>
            </a:r>
            <a:r>
              <a:rPr lang="ru-RU" sz="2000" dirty="0">
                <a:latin typeface="Times New Roman" panose="02020603050405020304" pitchFamily="18" charset="0"/>
                <a:cs typeface="Times New Roman" panose="02020603050405020304" pitchFamily="18" charset="0"/>
              </a:rPr>
              <a:t> ∈ М р Кс, знамо 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опен</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&gt; 0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Б (к) ⊆ М р </a:t>
            </a:r>
            <a:r>
              <a:rPr lang="ru-RU" sz="2000" dirty="0" err="1">
                <a:latin typeface="Times New Roman" panose="02020603050405020304" pitchFamily="18" charset="0"/>
                <a:cs typeface="Times New Roman" panose="02020603050405020304" pitchFamily="18" charset="0"/>
              </a:rPr>
              <a:t>Кс.Б</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потпуности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садржан</a:t>
            </a:r>
            <a:r>
              <a:rPr lang="ru-RU" sz="2000" dirty="0">
                <a:latin typeface="Times New Roman" panose="02020603050405020304" pitchFamily="18" charset="0"/>
                <a:cs typeface="Times New Roman" panose="02020603050405020304" pitchFamily="18" charset="0"/>
              </a:rPr>
              <a:t> у комплементу од Кс, пресек Кс ∩ Б (к) = ∅. </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70407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A05E5-B61A-4A16-816D-0D3111FC73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1456CC5-764C-4E28-AA97-5CB3177A143D}"/>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Али </a:t>
            </a:r>
            <a:r>
              <a:rPr lang="ru-RU" sz="2000" dirty="0" err="1">
                <a:latin typeface="Times New Roman" panose="02020603050405020304" pitchFamily="18" charset="0"/>
                <a:cs typeface="Times New Roman" panose="02020603050405020304" pitchFamily="18" charset="0"/>
              </a:rPr>
              <a:t>овопротивречи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чињеници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контрадикција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показује</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6∈ </a:t>
            </a:r>
            <a:r>
              <a:rPr lang="ru-RU" sz="2000" dirty="0" err="1">
                <a:latin typeface="Times New Roman" panose="02020603050405020304" pitchFamily="18" charset="0"/>
                <a:cs typeface="Times New Roman" panose="02020603050405020304" pitchFamily="18" charset="0"/>
              </a:rPr>
              <a:t>Кснемогуће</a:t>
            </a:r>
            <a:r>
              <a:rPr lang="ru-RU" sz="2000" dirty="0">
                <a:latin typeface="Times New Roman" panose="02020603050405020304" pitchFamily="18" charset="0"/>
                <a:cs typeface="Times New Roman" panose="02020603050405020304" pitchFamily="18" charset="0"/>
              </a:rPr>
              <a:t>, па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имати</a:t>
            </a:r>
            <a:r>
              <a:rPr lang="ru-RU" sz="2000" dirty="0">
                <a:latin typeface="Times New Roman" panose="02020603050405020304" pitchFamily="18" charset="0"/>
                <a:cs typeface="Times New Roman" panose="02020603050405020304" pitchFamily="18" charset="0"/>
              </a:rPr>
              <a:t> к ∈ </a:t>
            </a:r>
            <a:r>
              <a:rPr lang="ru-RU" sz="2000" dirty="0" err="1">
                <a:latin typeface="Times New Roman" panose="02020603050405020304" pitchFamily="18" charset="0"/>
                <a:cs typeface="Times New Roman" panose="02020603050405020304" pitchFamily="18" charset="0"/>
              </a:rPr>
              <a:t>Кс.Обрнуто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елемент</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затворен.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комплемент, М р Кс, отворен.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М р </a:t>
            </a:r>
            <a:r>
              <a:rPr lang="ru-RU" sz="2000" dirty="0" err="1">
                <a:latin typeface="Times New Roman" panose="02020603050405020304" pitchFamily="18" charset="0"/>
                <a:cs typeface="Times New Roman" panose="02020603050405020304" pitchFamily="18" charset="0"/>
              </a:rPr>
              <a:t>Кс.По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морамо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пронаћи</a:t>
            </a:r>
            <a:r>
              <a:rPr lang="ru-RU" sz="2000" dirty="0">
                <a:latin typeface="Times New Roman" panose="02020603050405020304" pitchFamily="18" charset="0"/>
                <a:cs typeface="Times New Roman" panose="02020603050405020304" pitchFamily="18" charset="0"/>
              </a:rPr>
              <a:t> &gt; 0 тако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Б (а) ⊆ М р Кс.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6∈ Кс и </a:t>
            </a:r>
            <a:r>
              <a:rPr lang="ru-RU" sz="2000" dirty="0" err="1">
                <a:latin typeface="Times New Roman" panose="02020603050405020304" pitchFamily="18" charset="0"/>
                <a:cs typeface="Times New Roman" panose="02020603050405020304" pitchFamily="18" charset="0"/>
              </a:rPr>
              <a:t>свакитачка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Кс, следи да а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По </a:t>
            </a:r>
            <a:r>
              <a:rPr lang="ru-RU" sz="2000" dirty="0" err="1">
                <a:latin typeface="Times New Roman" panose="02020603050405020304" pitchFamily="18" charset="0"/>
                <a:cs typeface="Times New Roman" panose="02020603050405020304" pitchFamily="18" charset="0"/>
              </a:rPr>
              <a:t>дефиницијитачке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то </a:t>
            </a:r>
            <a:r>
              <a:rPr lang="ru-RU" sz="2000" dirty="0" err="1">
                <a:latin typeface="Times New Roman" panose="02020603050405020304" pitchFamily="18" charset="0"/>
                <a:cs typeface="Times New Roman" panose="02020603050405020304" pitchFamily="18" charset="0"/>
              </a:rPr>
              <a:t>значи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&gt; 0 </a:t>
            </a:r>
            <a:r>
              <a:rPr lang="ru-RU" sz="2000" dirty="0" err="1">
                <a:latin typeface="Times New Roman" panose="02020603050405020304" pitchFamily="18" charset="0"/>
                <a:cs typeface="Times New Roman" panose="02020603050405020304" pitchFamily="18" charset="0"/>
              </a:rPr>
              <a:t>такво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(а) р {а}) = ∅. </a:t>
            </a:r>
            <a:r>
              <a:rPr lang="ru-RU" sz="2000" dirty="0" err="1">
                <a:latin typeface="Times New Roman" panose="02020603050405020304" pitchFamily="18" charset="0"/>
                <a:cs typeface="Times New Roman" panose="02020603050405020304" pitchFamily="18" charset="0"/>
              </a:rPr>
              <a:t>Одтакође</a:t>
            </a:r>
            <a:r>
              <a:rPr lang="ru-RU" sz="2000" dirty="0">
                <a:latin typeface="Times New Roman" panose="02020603050405020304" pitchFamily="18" charset="0"/>
                <a:cs typeface="Times New Roman" panose="02020603050405020304" pitchFamily="18" charset="0"/>
              </a:rPr>
              <a:t> знамо а 6∈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Кс ∩ Б (а) = ∅,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еквивалентно</a:t>
            </a:r>
            <a:r>
              <a:rPr lang="ru-RU" sz="2000" dirty="0">
                <a:latin typeface="Times New Roman" panose="02020603050405020304" pitchFamily="18" charset="0"/>
                <a:cs typeface="Times New Roman" panose="02020603050405020304" pitchFamily="18" charset="0"/>
              </a:rPr>
              <a:t> Б (а) ⊆ М р Кс</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39599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41921-1860-4C42-93B7-8ADB740B272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692AC60-4C82-4F65-8F83-A83FB2E079D9}"/>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5.</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(М, д)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М.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затворен.Доказ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претходној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теореми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тачке </a:t>
            </a:r>
            <a:r>
              <a:rPr lang="ru-RU" sz="2000" dirty="0" err="1">
                <a:latin typeface="Times New Roman" panose="02020603050405020304" pitchFamily="18" charset="0"/>
                <a:cs typeface="Times New Roman" panose="02020603050405020304" pitchFamily="18" charset="0"/>
              </a:rPr>
              <a:t>акумулације.Дакле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Треба да </a:t>
            </a:r>
            <a:r>
              <a:rPr lang="ru-RU" sz="2000" dirty="0" err="1">
                <a:latin typeface="Times New Roman" panose="02020603050405020304" pitchFamily="18" charset="0"/>
                <a:cs typeface="Times New Roman" panose="02020603050405020304" pitchFamily="18" charset="0"/>
              </a:rPr>
              <a:t>покажемо</a:t>
            </a:r>
            <a:r>
              <a:rPr lang="ru-RU" sz="2000" dirty="0">
                <a:latin typeface="Times New Roman" panose="02020603050405020304" pitchFamily="18" charset="0"/>
                <a:cs typeface="Times New Roman" panose="02020603050405020304" pitchFamily="18" charset="0"/>
              </a:rPr>
              <a:t> к ∈ Кс, </a:t>
            </a:r>
            <a:r>
              <a:rPr lang="ru-RU" sz="2000" dirty="0" err="1">
                <a:latin typeface="Times New Roman" panose="02020603050405020304" pitchFamily="18" charset="0"/>
                <a:cs typeface="Times New Roman" panose="02020603050405020304" pitchFamily="18" charset="0"/>
              </a:rPr>
              <a:t>тј.показују</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или к ∈ </a:t>
            </a:r>
            <a:r>
              <a:rPr lang="en-US" sz="2000" dirty="0">
                <a:latin typeface="Times New Roman" panose="02020603050405020304" pitchFamily="18" charset="0"/>
                <a:cs typeface="Times New Roman" panose="02020603050405020304" pitchFamily="18" charset="0"/>
              </a:rPr>
              <a:t> X</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или</a:t>
            </a:r>
            <a:r>
              <a:rPr lang="ru-RU" sz="2000" dirty="0">
                <a:latin typeface="Times New Roman" panose="02020603050405020304" pitchFamily="18" charset="0"/>
                <a:cs typeface="Times New Roman" panose="02020603050405020304" pitchFamily="18" charset="0"/>
              </a:rPr>
              <a:t> к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У </a:t>
            </a:r>
            <a:r>
              <a:rPr lang="ru-RU" sz="2000" dirty="0" err="1">
                <a:latin typeface="Times New Roman" panose="02020603050405020304" pitchFamily="18" charset="0"/>
                <a:cs typeface="Times New Roman" panose="02020603050405020304" pitchFamily="18" charset="0"/>
              </a:rPr>
              <a:t>ствари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показујемо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ктачка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&gt; 0. Треба да </a:t>
            </a:r>
            <a:r>
              <a:rPr lang="ru-RU" sz="2000" dirty="0" err="1">
                <a:latin typeface="Times New Roman" panose="02020603050405020304" pitchFamily="18" charset="0"/>
                <a:cs typeface="Times New Roman" panose="02020603050405020304" pitchFamily="18" charset="0"/>
              </a:rPr>
              <a:t>покажемо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(к) р {к}) 6= ∅.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х тачка </a:t>
            </a:r>
            <a:r>
              <a:rPr lang="ru-RU" sz="2000" dirty="0" err="1">
                <a:latin typeface="Times New Roman" panose="02020603050405020304" pitchFamily="18" charset="0"/>
                <a:cs typeface="Times New Roman" panose="02020603050405020304" pitchFamily="18" charset="0"/>
              </a:rPr>
              <a:t>акумулацијеод</a:t>
            </a:r>
            <a:r>
              <a:rPr lang="ru-RU" sz="2000" dirty="0">
                <a:latin typeface="Times New Roman" panose="02020603050405020304" pitchFamily="18" charset="0"/>
                <a:cs typeface="Times New Roman" panose="02020603050405020304" pitchFamily="18" charset="0"/>
              </a:rPr>
              <a:t> Кс, знамо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 (Б /2 р {к}) 6= ∅.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 Кс ∩ (Б /2 р {к}).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 Кс </a:t>
            </a:r>
            <a:r>
              <a:rPr lang="ru-RU" sz="2000" dirty="0" err="1">
                <a:latin typeface="Times New Roman" panose="02020603050405020304" pitchFamily="18" charset="0"/>
                <a:cs typeface="Times New Roman" panose="02020603050405020304" pitchFamily="18" charset="0"/>
              </a:rPr>
              <a:t>билои</a:t>
            </a:r>
            <a:r>
              <a:rPr lang="ru-RU" sz="2000" dirty="0">
                <a:latin typeface="Times New Roman" panose="02020603050405020304" pitchFamily="18" charset="0"/>
                <a:cs typeface="Times New Roman" panose="02020603050405020304" pitchFamily="18" charset="0"/>
              </a:rPr>
              <a:t> ∈ Кс или 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у Кс,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у Кс ∩ (Б (к) р {к}) ими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готови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 тачка </a:t>
            </a:r>
            <a:r>
              <a:rPr lang="ru-RU" sz="2000" dirty="0" err="1">
                <a:latin typeface="Times New Roman" panose="02020603050405020304" pitchFamily="18" charset="0"/>
                <a:cs typeface="Times New Roman" panose="02020603050405020304" pitchFamily="18" charset="0"/>
              </a:rPr>
              <a:t>акумулације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δ = </a:t>
            </a:r>
            <a:r>
              <a:rPr lang="ru-RU" sz="2000" dirty="0">
                <a:latin typeface="Times New Roman" panose="02020603050405020304" pitchFamily="18" charset="0"/>
                <a:cs typeface="Times New Roman" panose="02020603050405020304" pitchFamily="18" charset="0"/>
              </a:rPr>
              <a:t>д(к, и),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веће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однула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мање</a:t>
            </a:r>
            <a:r>
              <a:rPr lang="ru-RU" sz="2000" dirty="0">
                <a:latin typeface="Times New Roman" panose="02020603050405020304" pitchFamily="18" charset="0"/>
                <a:cs typeface="Times New Roman" panose="02020603050405020304" pitchFamily="18" charset="0"/>
              </a:rPr>
              <a:t> од2.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имамо</a:t>
            </a:r>
            <a:r>
              <a:rPr lang="ru-RU" sz="2000" dirty="0">
                <a:latin typeface="Times New Roman" panose="02020603050405020304" pitchFamily="18" charset="0"/>
                <a:cs typeface="Times New Roman" panose="02020603050405020304" pitchFamily="18" charset="0"/>
              </a:rPr>
              <a:t> Кс ∩ (Б</a:t>
            </a:r>
            <a:r>
              <a:rPr lang="el-GR" sz="2000" dirty="0">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и) р {и}) 6= ∅.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з ∈ Кс ∩ (Б</a:t>
            </a:r>
            <a:r>
              <a:rPr lang="el-GR" sz="2000" dirty="0">
                <a:latin typeface="Times New Roman" panose="02020603050405020304" pitchFamily="18" charset="0"/>
                <a:cs typeface="Times New Roman" panose="02020603050405020304" pitchFamily="18" charset="0"/>
              </a:rPr>
              <a:t>δ(</a:t>
            </a:r>
            <a:r>
              <a:rPr lang="ru-RU" sz="2000" dirty="0">
                <a:latin typeface="Times New Roman" panose="02020603050405020304" pitchFamily="18" charset="0"/>
                <a:cs typeface="Times New Roman" panose="02020603050405020304" pitchFamily="18" charset="0"/>
              </a:rPr>
              <a:t>и) р {и}). </a:t>
            </a:r>
            <a:r>
              <a:rPr lang="ru-RU" sz="2000" dirty="0" err="1">
                <a:latin typeface="Times New Roman" panose="02020603050405020304" pitchFamily="18" charset="0"/>
                <a:cs typeface="Times New Roman" panose="02020603050405020304" pitchFamily="18" charset="0"/>
              </a:rPr>
              <a:t>Ондад</a:t>
            </a:r>
            <a:r>
              <a:rPr lang="ru-RU" sz="2000" dirty="0">
                <a:latin typeface="Times New Roman" panose="02020603050405020304" pitchFamily="18" charset="0"/>
                <a:cs typeface="Times New Roman" panose="02020603050405020304" pitchFamily="18" charset="0"/>
              </a:rPr>
              <a:t>(з, к) ≤ д(з, и) + д(и, к) &lt; </a:t>
            </a:r>
            <a:r>
              <a:rPr lang="el-GR" sz="2000" dirty="0">
                <a:latin typeface="Times New Roman" panose="02020603050405020304" pitchFamily="18" charset="0"/>
                <a:cs typeface="Times New Roman" panose="02020603050405020304" pitchFamily="18" charset="0"/>
              </a:rPr>
              <a:t>δ + </a:t>
            </a:r>
            <a:r>
              <a:rPr lang="ru-RU" sz="2000" dirty="0">
                <a:latin typeface="Times New Roman" panose="02020603050405020304" pitchFamily="18" charset="0"/>
                <a:cs typeface="Times New Roman" panose="02020603050405020304" pitchFamily="18" charset="0"/>
              </a:rPr>
              <a:t>д(и, к) &lt;2 +2 = .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 ∈ Б (к). </a:t>
            </a:r>
            <a:r>
              <a:rPr lang="ru-RU" sz="2000" dirty="0" err="1">
                <a:latin typeface="Times New Roman" panose="02020603050405020304" pitchFamily="18" charset="0"/>
                <a:cs typeface="Times New Roman" panose="02020603050405020304" pitchFamily="18" charset="0"/>
              </a:rPr>
              <a:t>Штавише</a:t>
            </a:r>
            <a:r>
              <a:rPr lang="ru-RU" sz="2000" dirty="0">
                <a:latin typeface="Times New Roman" panose="02020603050405020304" pitchFamily="18" charset="0"/>
                <a:cs typeface="Times New Roman" panose="02020603050405020304" pitchFamily="18" charset="0"/>
              </a:rPr>
              <a:t>, з 6= к (</a:t>
            </a:r>
            <a:r>
              <a:rPr lang="ru-RU" sz="2000" dirty="0" err="1">
                <a:latin typeface="Times New Roman" panose="02020603050405020304" pitchFamily="18" charset="0"/>
                <a:cs typeface="Times New Roman" panose="02020603050405020304" pitchFamily="18" charset="0"/>
              </a:rPr>
              <a:t>поштод</a:t>
            </a:r>
            <a:r>
              <a:rPr lang="ru-RU" sz="2000" dirty="0">
                <a:latin typeface="Times New Roman" panose="02020603050405020304" pitchFamily="18" charset="0"/>
                <a:cs typeface="Times New Roman" panose="02020603050405020304" pitchFamily="18" charset="0"/>
              </a:rPr>
              <a:t>(з, и) &lt; д(к, и)), и з ∈ Кс. То </a:t>
            </a:r>
            <a:r>
              <a:rPr lang="ru-RU" sz="2000" dirty="0" err="1">
                <a:latin typeface="Times New Roman" panose="02020603050405020304" pitchFamily="18" charset="0"/>
                <a:cs typeface="Times New Roman" panose="02020603050405020304" pitchFamily="18" charset="0"/>
              </a:rPr>
              <a:t>јест</a:t>
            </a:r>
            <a:r>
              <a:rPr lang="ru-RU" sz="2000" dirty="0">
                <a:latin typeface="Times New Roman" panose="02020603050405020304" pitchFamily="18" charset="0"/>
                <a:cs typeface="Times New Roman" panose="02020603050405020304" pitchFamily="18" charset="0"/>
              </a:rPr>
              <a:t>, з ∈ Кс ∩ (Б (к) р {к}), тако да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овом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завршили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каодобро</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7352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E819C-6AF0-486E-9F0D-1301A9D5280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Translate the following text from  Serbian to English  </a:t>
            </a:r>
          </a:p>
        </p:txBody>
      </p:sp>
      <p:sp>
        <p:nvSpPr>
          <p:cNvPr id="3" name="Content Placeholder 2">
            <a:extLst>
              <a:ext uri="{FF2B5EF4-FFF2-40B4-BE49-F238E27FC236}">
                <a16:creationId xmlns:a16="http://schemas.microsoft.com/office/drawing/2014/main" id="{E2F4B207-DA14-4741-933B-18F5E8D8FAAB}"/>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7.3.1 </a:t>
            </a:r>
            <a:r>
              <a:rPr lang="ru-RU" sz="2000" u="sng" dirty="0">
                <a:latin typeface="Times New Roman" panose="02020603050405020304" pitchFamily="18" charset="0"/>
                <a:cs typeface="Times New Roman" panose="02020603050405020304" pitchFamily="18" charset="0"/>
              </a:rPr>
              <a:t>Низ у </a:t>
            </a:r>
            <a:r>
              <a:rPr lang="ru-RU" sz="2000" u="sng" dirty="0" err="1">
                <a:latin typeface="Times New Roman" panose="02020603050405020304" pitchFamily="18" charset="0"/>
                <a:cs typeface="Times New Roman" panose="02020603050405020304" pitchFamily="18" charset="0"/>
              </a:rPr>
              <a:t>метричком</a:t>
            </a:r>
            <a:r>
              <a:rPr lang="ru-RU" sz="2000" u="sng" dirty="0">
                <a:latin typeface="Times New Roman" panose="02020603050405020304" pitchFamily="18" charset="0"/>
                <a:cs typeface="Times New Roman" panose="02020603050405020304" pitchFamily="18" charset="0"/>
              </a:rPr>
              <a:t> простору </a:t>
            </a:r>
            <a:r>
              <a:rPr lang="ru-RU" sz="2000" u="sng" dirty="0" err="1">
                <a:latin typeface="Times New Roman" panose="02020603050405020304" pitchFamily="18" charset="0"/>
                <a:cs typeface="Times New Roman" panose="02020603050405020304" pitchFamily="18" charset="0"/>
              </a:rPr>
              <a:t>може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имати</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највише</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једну</a:t>
            </a:r>
            <a:r>
              <a:rPr lang="en-US"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граничну</a:t>
            </a:r>
            <a:r>
              <a:rPr lang="ru-RU" sz="2000" u="sng" dirty="0">
                <a:latin typeface="Times New Roman" panose="02020603050405020304" pitchFamily="18" charset="0"/>
                <a:cs typeface="Times New Roman" panose="02020603050405020304" pitchFamily="18" charset="0"/>
              </a:rPr>
              <a:t> тачку </a:t>
            </a:r>
            <a:r>
              <a:rPr lang="ru-RU" sz="2000" dirty="0">
                <a:latin typeface="Times New Roman" panose="02020603050405020304" pitchFamily="18" charset="0"/>
                <a:cs typeface="Times New Roman" panose="02020603050405020304" pitchFamily="18" charset="0"/>
              </a:rPr>
              <a:t>.</a:t>
            </a:r>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en-US" sz="2000" dirty="0" err="1">
                <a:latin typeface="Times New Roman" panose="02020603050405020304" pitchFamily="18" charset="0"/>
                <a:cs typeface="Times New Roman" panose="02020603050405020304" pitchFamily="18" charset="0"/>
              </a:rPr>
              <a:t>y</a:t>
            </a:r>
            <a:r>
              <a:rPr lang="en-US" sz="2000" dirty="0" err="1">
                <a:solidFill>
                  <a:srgbClr val="202124"/>
                </a:solidFill>
                <a:latin typeface="Times New Roman" panose="02020603050405020304" pitchFamily="18" charset="0"/>
                <a:cs typeface="Times New Roman" panose="02020603050405020304" pitchFamily="18" charset="0"/>
              </a:rPr>
              <a:t>∈X</a:t>
            </a:r>
            <a:r>
              <a:rPr lang="en-US" sz="2000" dirty="0">
                <a:solidFill>
                  <a:srgbClr val="202124"/>
                </a:solidFill>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b="1" dirty="0">
                <a:solidFill>
                  <a:srgbClr val="202124"/>
                </a:solidFill>
                <a:latin typeface="Times New Roman" panose="02020603050405020304" pitchFamily="18" charset="0"/>
                <a:cs typeface="Times New Roman" panose="02020603050405020304" pitchFamily="18" charset="0"/>
              </a:rPr>
              <a:t>⇒x</a:t>
            </a:r>
            <a:r>
              <a:rPr lang="en-US" sz="2000" dirty="0">
                <a:latin typeface="Times New Roman" panose="02020603050405020304" pitchFamily="18" charset="0"/>
                <a:cs typeface="Times New Roman" panose="02020603050405020304" pitchFamily="18" charset="0"/>
              </a:rPr>
              <a:t>, n </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a:t>
            </a:r>
            <a:r>
              <a:rPr lang="en-US" sz="2000" dirty="0">
                <a:solidFill>
                  <a:srgbClr val="202124"/>
                </a:solidFill>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a:t>
            </a:r>
            <a:r>
              <a:rPr lang="en-US" sz="2000" dirty="0">
                <a:solidFill>
                  <a:srgbClr val="202124"/>
                </a:solidFill>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y </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&gt; 0. На основу </a:t>
            </a:r>
            <a:r>
              <a:rPr lang="ru-RU" sz="2000" dirty="0" err="1">
                <a:latin typeface="Times New Roman" panose="02020603050405020304" pitchFamily="18" charset="0"/>
                <a:cs typeface="Times New Roman" panose="02020603050405020304" pitchFamily="18" charset="0"/>
              </a:rPr>
              <a:t>дефиниције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конвергенције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постоје</a:t>
            </a:r>
            <a:r>
              <a:rPr lang="ru-RU" sz="2000" dirty="0">
                <a:latin typeface="Times New Roman" panose="02020603050405020304" pitchFamily="18" charset="0"/>
                <a:cs typeface="Times New Roman" panose="02020603050405020304" pitchFamily="18" charset="0"/>
              </a:rPr>
              <a:t> цели </a:t>
            </a:r>
            <a:r>
              <a:rPr lang="ru-RU" sz="2000" dirty="0" err="1">
                <a:latin typeface="Times New Roman" panose="02020603050405020304" pitchFamily="18" charset="0"/>
                <a:cs typeface="Times New Roman" panose="02020603050405020304" pitchFamily="18" charset="0"/>
              </a:rPr>
              <a:t>бројеви</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1 и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такви</a:t>
            </a:r>
            <a:r>
              <a:rPr lang="ru-RU" sz="2000" dirty="0">
                <a:latin typeface="Times New Roman" panose="02020603050405020304" pitchFamily="18" charset="0"/>
                <a:cs typeface="Times New Roman" panose="02020603050405020304" pitchFamily="18" charset="0"/>
              </a:rPr>
              <a:t> да</a:t>
            </a:r>
            <a:r>
              <a:rPr lang="en-US" sz="2000" dirty="0">
                <a:latin typeface="Times New Roman" panose="02020603050405020304" pitchFamily="18" charset="0"/>
                <a:cs typeface="Times New Roman" panose="02020603050405020304" pitchFamily="18" charset="0"/>
              </a:rPr>
              <a:t> n</a:t>
            </a:r>
            <a:r>
              <a:rPr lang="ru-RU" sz="2000" dirty="0">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 N1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a:t>
            </a:r>
            <a:r>
              <a:rPr lang="en-US" sz="2000" dirty="0">
                <a:latin typeface="Times New Roman" panose="02020603050405020304" pitchFamily="18" charset="0"/>
                <a:cs typeface="Times New Roman" panose="02020603050405020304" pitchFamily="18" charset="0"/>
              </a:rPr>
              <a:t>, n</a:t>
            </a:r>
            <a:r>
              <a:rPr lang="ru-RU" sz="2000" dirty="0">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 </a:t>
            </a:r>
            <a:r>
              <a:rPr lang="en-US" sz="2000" dirty="0">
                <a:solidFill>
                  <a:srgbClr val="202124"/>
                </a:solidFill>
                <a:latin typeface="Times New Roman" panose="02020603050405020304" pitchFamily="18" charset="0"/>
                <a:cs typeface="Times New Roman" panose="02020603050405020304" pitchFamily="18" charset="0"/>
              </a:rPr>
              <a:t>≥ N2</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y</a:t>
            </a:r>
            <a:r>
              <a:rPr lang="ru-RU" sz="2000" dirty="0">
                <a:latin typeface="Times New Roman" panose="02020603050405020304" pitchFamily="18" charset="0"/>
                <a:cs typeface="Times New Roman" panose="02020603050405020304" pitchFamily="18" charset="0"/>
              </a:rPr>
              <a:t>) &lt;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a:t>
            </a:r>
            <a:r>
              <a:rPr lang="en-US" sz="2000" dirty="0">
                <a:latin typeface="Times New Roman" panose="02020603050405020304" pitchFamily="18" charset="0"/>
                <a:cs typeface="Times New Roman" panose="02020603050405020304" pitchFamily="18" charset="0"/>
              </a:rPr>
              <a:t>.</a:t>
            </a:r>
          </a:p>
          <a:p>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max</a:t>
            </a:r>
            <a:r>
              <a:rPr lang="en-US" sz="2000" b="1" dirty="0">
                <a:solidFill>
                  <a:srgbClr val="202124"/>
                </a:solidFill>
                <a:latin typeface="Times New Roman" panose="02020603050405020304" pitchFamily="18" charset="0"/>
                <a:cs typeface="Times New Roman" panose="02020603050405020304" pitchFamily="18" charset="0"/>
              </a:rPr>
              <a:t>{</a:t>
            </a:r>
            <a:r>
              <a:rPr lang="en-US" sz="2000" dirty="0">
                <a:solidFill>
                  <a:srgbClr val="202124"/>
                </a:solidFill>
                <a:latin typeface="Times New Roman" panose="02020603050405020304" pitchFamily="18" charset="0"/>
                <a:cs typeface="Times New Roman" panose="02020603050405020304" pitchFamily="18" charset="0"/>
              </a:rPr>
              <a:t>N1, N2 </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y</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y</a:t>
            </a:r>
            <a:r>
              <a:rPr lang="ru-RU" sz="2000" dirty="0">
                <a:latin typeface="Times New Roman" panose="02020603050405020304" pitchFamily="18" charset="0"/>
                <a:cs typeface="Times New Roman" panose="02020603050405020304" pitchFamily="18" charset="0"/>
              </a:rPr>
              <a:t>)&lt;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4 +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4 =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 y</a:t>
            </a:r>
            <a:r>
              <a:rPr lang="ru-RU" sz="2000" dirty="0">
                <a:latin typeface="Times New Roman" panose="02020603050405020304" pitchFamily="18" charset="0"/>
                <a:cs typeface="Times New Roman" panose="02020603050405020304" pitchFamily="18" charset="0"/>
              </a:rPr>
              <a:t>) &lt; р</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2,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контрадикција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8759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43C1-0F49-4A4F-BDE8-BA90CD6BC19C}"/>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A37BCBF7-3AF9-4397-9CD0-9F4D464BA221}"/>
              </a:ext>
            </a:extLst>
          </p:cNvPr>
          <p:cNvSpPr>
            <a:spLocks noGrp="1"/>
          </p:cNvSpPr>
          <p:nvPr>
            <p:ph idx="1"/>
          </p:nvPr>
        </p:nvSpPr>
        <p:spPr/>
        <p:txBody>
          <a:bodyPr>
            <a:normAutofit/>
          </a:bodyPr>
          <a:lstStyle/>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7.3.2 </a:t>
            </a:r>
            <a:r>
              <a:rPr lang="ru-RU" sz="2000" u="sng" dirty="0">
                <a:latin typeface="Times New Roman" panose="02020603050405020304" pitchFamily="18" charset="0"/>
                <a:cs typeface="Times New Roman" panose="02020603050405020304" pitchFamily="18" charset="0"/>
              </a:rPr>
              <a:t>Низ </a:t>
            </a:r>
            <a:r>
              <a:rPr lang="ru-RU" sz="2000" u="sng" dirty="0" err="1">
                <a:latin typeface="Times New Roman" panose="02020603050405020304" pitchFamily="18" charset="0"/>
                <a:cs typeface="Times New Roman" panose="02020603050405020304" pitchFamily="18" charset="0"/>
              </a:rPr>
              <a:t>је</a:t>
            </a:r>
            <a:r>
              <a:rPr lang="ru-RU" sz="2000" u="sng" dirty="0">
                <a:latin typeface="Times New Roman" panose="02020603050405020304" pitchFamily="18" charset="0"/>
                <a:cs typeface="Times New Roman" panose="02020603050405020304" pitchFamily="18" charset="0"/>
              </a:rPr>
              <a:t> ограничен </a:t>
            </a:r>
            <a:r>
              <a:rPr lang="ru-RU" sz="2000" u="sng" dirty="0" err="1">
                <a:latin typeface="Times New Roman" panose="02020603050405020304" pitchFamily="18" charset="0"/>
                <a:cs typeface="Times New Roman" panose="02020603050405020304" pitchFamily="18" charset="0"/>
              </a:rPr>
              <a:t>ако</a:t>
            </a:r>
            <a:r>
              <a:rPr lang="ru-RU" sz="2000" u="sng" dirty="0">
                <a:latin typeface="Times New Roman" panose="02020603050405020304" pitchFamily="18" charset="0"/>
                <a:cs typeface="Times New Roman" panose="02020603050405020304" pitchFamily="18" charset="0"/>
              </a:rPr>
              <a:t> </a:t>
            </a:r>
            <a:r>
              <a:rPr lang="ru-RU" sz="2000" u="sng" dirty="0" err="1">
                <a:latin typeface="Times New Roman" panose="02020603050405020304" pitchFamily="18" charset="0"/>
                <a:cs typeface="Times New Roman" panose="02020603050405020304" pitchFamily="18" charset="0"/>
              </a:rPr>
              <a:t>је</a:t>
            </a:r>
            <a:r>
              <a:rPr lang="ru-RU" sz="2000" u="sng" dirty="0">
                <a:latin typeface="Times New Roman" panose="02020603050405020304" pitchFamily="18" charset="0"/>
                <a:cs typeface="Times New Roman" panose="02020603050405020304" pitchFamily="18" charset="0"/>
              </a:rPr>
              <a:t> скуп </a:t>
            </a:r>
            <a:r>
              <a:rPr lang="ru-RU" sz="2000" u="sng" dirty="0" err="1">
                <a:latin typeface="Times New Roman" panose="02020603050405020304" pitchFamily="18" charset="0"/>
                <a:cs typeface="Times New Roman" panose="02020603050405020304" pitchFamily="18" charset="0"/>
              </a:rPr>
              <a:t>појмова</a:t>
            </a:r>
            <a:r>
              <a:rPr lang="ru-RU" sz="2000" u="sng" dirty="0">
                <a:latin typeface="Times New Roman" panose="02020603050405020304" pitchFamily="18" charset="0"/>
                <a:cs typeface="Times New Roman" panose="02020603050405020304" pitchFamily="18" charset="0"/>
              </a:rPr>
              <a:t> из низе </a:t>
            </a:r>
            <a:r>
              <a:rPr lang="ru-RU" sz="2000" u="sng" dirty="0" err="1">
                <a:latin typeface="Times New Roman" panose="02020603050405020304" pitchFamily="18" charset="0"/>
                <a:cs typeface="Times New Roman" panose="02020603050405020304" pitchFamily="18" charset="0"/>
              </a:rPr>
              <a:t>омеђен</a:t>
            </a:r>
            <a:r>
              <a:rPr lang="ru-RU" sz="2000" u="sng" dirty="0">
                <a:latin typeface="Times New Roman" panose="02020603050405020304" pitchFamily="18" charset="0"/>
                <a:cs typeface="Times New Roman" panose="02020603050405020304" pitchFamily="18" charset="0"/>
              </a:rPr>
              <a:t>.</a:t>
            </a:r>
            <a:endParaRPr lang="en-US" sz="2000" u="sng"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Теорема 7.3.3 </a:t>
            </a:r>
            <a:r>
              <a:rPr lang="ru-RU" sz="2000" dirty="0" err="1">
                <a:latin typeface="Times New Roman" panose="02020603050405020304" pitchFamily="18" charset="0"/>
                <a:cs typeface="Times New Roman" panose="02020603050405020304" pitchFamily="18" charset="0"/>
              </a:rPr>
              <a:t>Конвергентни</a:t>
            </a:r>
            <a:r>
              <a:rPr lang="ru-RU" sz="2000" dirty="0">
                <a:latin typeface="Times New Roman" panose="02020603050405020304" pitchFamily="18" charset="0"/>
                <a:cs typeface="Times New Roman" panose="02020603050405020304" pitchFamily="18" charset="0"/>
              </a:rPr>
              <a:t> низ 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a:t>
            </a:r>
            <a:endParaRPr lang="en-US" sz="2000" dirty="0">
              <a:latin typeface="Times New Roman" panose="02020603050405020304" pitchFamily="18" charset="0"/>
              <a:cs typeface="Times New Roman" panose="02020603050405020304" pitchFamily="18" charset="0"/>
            </a:endParaRPr>
          </a:p>
          <a:p>
            <a:r>
              <a:rPr lang="ru-RU" sz="2000" u="sng"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 d</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метрички</a:t>
            </a:r>
            <a:r>
              <a:rPr lang="ru-RU" sz="2000" dirty="0">
                <a:latin typeface="Times New Roman" panose="02020603050405020304" pitchFamily="18" charset="0"/>
                <a:cs typeface="Times New Roman" panose="02020603050405020304" pitchFamily="18" charset="0"/>
              </a:rPr>
              <a:t> простор,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)1н=1½ Кс, к 2 Кс </a:t>
            </a:r>
            <a:r>
              <a:rPr lang="ru-RU" sz="2000" dirty="0" err="1">
                <a:latin typeface="Times New Roman" panose="02020603050405020304" pitchFamily="18" charset="0"/>
                <a:cs typeface="Times New Roman" panose="02020603050405020304" pitchFamily="18" charset="0"/>
              </a:rPr>
              <a:t>икн</a:t>
            </a:r>
            <a:r>
              <a:rPr lang="ru-RU" sz="2000" dirty="0">
                <a:latin typeface="Times New Roman" panose="02020603050405020304" pitchFamily="18" charset="0"/>
                <a:cs typeface="Times New Roman" panose="02020603050405020304" pitchFamily="18" charset="0"/>
              </a:rPr>
              <a:t> ! Икс.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Н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такав да н ¸ Н </a:t>
            </a:r>
            <a:r>
              <a:rPr lang="ru-RU" sz="2000" dirty="0" err="1">
                <a:latin typeface="Times New Roman" panose="02020603050405020304" pitchFamily="18" charset="0"/>
                <a:cs typeface="Times New Roman" panose="02020603050405020304" pitchFamily="18" charset="0"/>
              </a:rPr>
              <a:t>имплицира</a:t>
            </a:r>
            <a:r>
              <a:rPr lang="ru-RU" sz="2000" dirty="0">
                <a:latin typeface="Times New Roman" panose="02020603050405020304" pitchFamily="18" charset="0"/>
                <a:cs typeface="Times New Roman" panose="02020603050405020304" pitchFamily="18" charset="0"/>
              </a:rPr>
              <a:t> д(</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к) · 1</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3426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C149F-4D5B-4F71-8A94-28464EA67227}"/>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F49B3C74-95D2-45E3-B998-62227C081D6E}"/>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r</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max s</a:t>
            </a:r>
            <a:r>
              <a:rPr lang="ru-RU" sz="2000" dirty="0">
                <a:latin typeface="Times New Roman" panose="02020603050405020304" pitchFamily="18" charset="0"/>
                <a:cs typeface="Times New Roman" panose="02020603050405020304" pitchFamily="18" charset="0"/>
              </a:rPr>
              <a:t>(к1; к); : : :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¡1; к); 1г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р </a:t>
            </a:r>
            <a:r>
              <a:rPr lang="ru-RU" sz="2000" dirty="0" err="1">
                <a:latin typeface="Times New Roman" panose="02020603050405020304" pitchFamily="18" charset="0"/>
                <a:cs typeface="Times New Roman" panose="02020603050405020304" pitchFamily="18" charset="0"/>
              </a:rPr>
              <a:t>максимумод</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коначног</a:t>
            </a:r>
            <a:r>
              <a:rPr lang="ru-RU" sz="2000" dirty="0">
                <a:latin typeface="Times New Roman" panose="02020603050405020304" pitchFamily="18" charset="0"/>
                <a:cs typeface="Times New Roman" panose="02020603050405020304" pitchFamily="18" charset="0"/>
              </a:rPr>
              <a:t> скупа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д(</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к) · р за </a:t>
            </a:r>
            <a:r>
              <a:rPr lang="ru-RU" sz="2000" dirty="0" err="1">
                <a:latin typeface="Times New Roman" panose="02020603050405020304" pitchFamily="18" charset="0"/>
                <a:cs typeface="Times New Roman" panose="02020603050405020304" pitchFamily="18" charset="0"/>
              </a:rPr>
              <a:t>све</a:t>
            </a:r>
            <a:r>
              <a:rPr lang="ru-RU" sz="2000" dirty="0">
                <a:latin typeface="Times New Roman" panose="02020603050405020304" pitchFamily="18" charset="0"/>
                <a:cs typeface="Times New Roman" panose="02020603050405020304" pitchFamily="18" charset="0"/>
              </a:rPr>
              <a:t> н и тако(</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)1н=1½ Бр+1=10(к).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ограничено,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потребно.</a:t>
            </a:r>
            <a:r>
              <a:rPr lang="ru-RU" sz="2000" u="sng" dirty="0" err="1">
                <a:latin typeface="Times New Roman" panose="02020603050405020304" pitchFamily="18" charset="0"/>
                <a:cs typeface="Times New Roman" panose="02020603050405020304" pitchFamily="18" charset="0"/>
              </a:rPr>
              <a:t>Напомена</a:t>
            </a:r>
            <a:r>
              <a:rPr lang="en-US" sz="2000" u="sng" dirty="0">
                <a:latin typeface="Times New Roman" panose="02020603050405020304" pitchFamily="18" charset="0"/>
                <a:cs typeface="Times New Roman" panose="02020603050405020304" pitchFamily="18" charset="0"/>
              </a:rPr>
              <a:t>. </a:t>
            </a:r>
            <a:r>
              <a:rPr lang="ru-RU" sz="2000" u="sng"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метод, </a:t>
            </a:r>
            <a:r>
              <a:rPr lang="ru-RU" sz="2000" dirty="0" err="1">
                <a:latin typeface="Times New Roman" panose="02020603050405020304" pitchFamily="18" charset="0"/>
                <a:cs typeface="Times New Roman" panose="02020603050405020304" pitchFamily="18" charset="0"/>
              </a:rPr>
              <a:t>коришћења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конвергенције</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руковање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репом'низа</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посебан</a:t>
            </a:r>
            <a:r>
              <a:rPr lang="ru-RU" sz="2000" dirty="0">
                <a:latin typeface="Times New Roman" panose="02020603050405020304" pitchFamily="18" charset="0"/>
                <a:cs typeface="Times New Roman" panose="02020603050405020304" pitchFamily="18" charset="0"/>
              </a:rPr>
              <a:t> аргумент за </a:t>
            </a:r>
            <a:r>
              <a:rPr lang="ru-RU" sz="2000" dirty="0" err="1">
                <a:latin typeface="Times New Roman" panose="02020603050405020304" pitchFamily="18" charset="0"/>
                <a:cs typeface="Times New Roman" panose="02020603050405020304" pitchFamily="18" charset="0"/>
              </a:rPr>
              <a:t>бесконачно</a:t>
            </a:r>
            <a:r>
              <a:rPr lang="ru-RU" sz="2000" dirty="0">
                <a:latin typeface="Times New Roman" panose="02020603050405020304" pitchFamily="18" charset="0"/>
                <a:cs typeface="Times New Roman" panose="02020603050405020304" pitchFamily="18" charset="0"/>
              </a:rPr>
              <a:t> много </a:t>
            </a:r>
            <a:r>
              <a:rPr lang="ru-RU" sz="2000" dirty="0" err="1">
                <a:latin typeface="Times New Roman" panose="02020603050405020304" pitchFamily="18" charset="0"/>
                <a:cs typeface="Times New Roman" panose="02020603050405020304" pitchFamily="18" charset="0"/>
              </a:rPr>
              <a:t>појмова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нису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уреп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од </a:t>
            </a:r>
            <a:r>
              <a:rPr lang="ru-RU" sz="2000" dirty="0" err="1">
                <a:latin typeface="Times New Roman" panose="02020603050405020304" pitchFamily="18" charset="0"/>
                <a:cs typeface="Times New Roman" panose="02020603050405020304" pitchFamily="18" charset="0"/>
              </a:rPr>
              <a:t>фундаменталног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значаја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dirty="0">
                <a:latin typeface="Times New Roman" panose="02020603050405020304" pitchFamily="18" charset="0"/>
                <a:cs typeface="Times New Roman" panose="02020603050405020304" pitchFamily="18" charset="0"/>
              </a:rPr>
              <a:t> о </a:t>
            </a:r>
            <a:r>
              <a:rPr lang="ru-RU" sz="2000" dirty="0" err="1">
                <a:latin typeface="Times New Roman" panose="02020603050405020304" pitchFamily="18" charset="0"/>
                <a:cs typeface="Times New Roman" panose="02020603050405020304" pitchFamily="18" charset="0"/>
              </a:rPr>
              <a:t>функцији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користан</a:t>
            </a:r>
            <a:r>
              <a:rPr lang="ru-RU" sz="2000" dirty="0">
                <a:latin typeface="Times New Roman" panose="02020603050405020304" pitchFamily="18" charset="0"/>
                <a:cs typeface="Times New Roman" panose="02020603050405020304" pitchFamily="18" charset="0"/>
              </a:rPr>
              <a:t>. Као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ћемо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видети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Поглавље</a:t>
            </a:r>
            <a:r>
              <a:rPr lang="ru-RU" sz="2000" dirty="0">
                <a:latin typeface="Times New Roman" panose="02020603050405020304" pitchFamily="18" charset="0"/>
                <a:cs typeface="Times New Roman" panose="02020603050405020304" pitchFamily="18" charset="0"/>
              </a:rPr>
              <a:t> 11каже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удаљености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непрекидна</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45492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CC075-ADC4-4AA8-8F97-C5455A5BDA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CD0633-D98D-4528-BA27-234D4DA7A0E1}"/>
              </a:ext>
            </a:extLst>
          </p:cNvPr>
          <p:cNvSpPr>
            <a:spLocks noGrp="1"/>
          </p:cNvSpPr>
          <p:nvPr>
            <p:ph idx="1"/>
          </p:nvPr>
        </p:nvSpPr>
        <p:spPr/>
        <p:txBody>
          <a:bodyPr>
            <a:normAutofit/>
          </a:bodyPr>
          <a:lstStyle/>
          <a:p>
            <a:r>
              <a:rPr lang="en-US" dirty="0"/>
              <a:t> </a:t>
            </a:r>
            <a:r>
              <a:rPr lang="en-US" sz="2000" dirty="0">
                <a:latin typeface="Times New Roman" panose="02020603050405020304" pitchFamily="18" charset="0"/>
                <a:cs typeface="Times New Roman" panose="02020603050405020304" pitchFamily="18" charset="0"/>
              </a:rPr>
              <a:t>Theorem 7.3.4 Let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x and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y in a metric space (X; d). Then</a:t>
            </a:r>
          </a:p>
          <a:p>
            <a:r>
              <a:rPr lang="en-US" sz="2000" dirty="0">
                <a:latin typeface="Times New Roman" panose="02020603050405020304" pitchFamily="18" charset="0"/>
                <a:cs typeface="Times New Roman" panose="02020603050405020304" pitchFamily="18" charset="0"/>
              </a:rPr>
              <a:t>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)!d(x; y).</a:t>
            </a:r>
          </a:p>
          <a:p>
            <a:r>
              <a:rPr lang="en-US" sz="2000" dirty="0">
                <a:latin typeface="Times New Roman" panose="02020603050405020304" pitchFamily="18" charset="0"/>
                <a:cs typeface="Times New Roman" panose="02020603050405020304" pitchFamily="18" charset="0"/>
              </a:rPr>
              <a:t>Proof: Two applications of the triangle inequality show that</a:t>
            </a:r>
          </a:p>
          <a:p>
            <a:r>
              <a:rPr lang="en-US" sz="2000" dirty="0">
                <a:latin typeface="Times New Roman" panose="02020603050405020304" pitchFamily="18" charset="0"/>
                <a:cs typeface="Times New Roman" panose="02020603050405020304" pitchFamily="18" charset="0"/>
              </a:rPr>
              <a:t>d(x; y)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a:t>
            </a:r>
          </a:p>
          <a:p>
            <a:r>
              <a:rPr lang="en-US" sz="2000" dirty="0">
                <a:latin typeface="Times New Roman" panose="02020603050405020304" pitchFamily="18" charset="0"/>
                <a:cs typeface="Times New Roman" panose="02020603050405020304" pitchFamily="18" charset="0"/>
              </a:rPr>
              <a:t>and so</a:t>
            </a:r>
          </a:p>
          <a:p>
            <a:r>
              <a:rPr lang="en-US" sz="2000" dirty="0">
                <a:latin typeface="Times New Roman" panose="02020603050405020304" pitchFamily="18" charset="0"/>
                <a:cs typeface="Times New Roman" panose="02020603050405020304" pitchFamily="18" charset="0"/>
              </a:rPr>
              <a:t>d(x; y)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 (7.2</a:t>
            </a:r>
            <a:r>
              <a:rPr lang="en-US" sz="3600" dirty="0">
                <a:latin typeface="Times New Roman" panose="02020603050405020304" pitchFamily="18" charset="0"/>
                <a:cs typeface="Times New Roman" panose="02020603050405020304" pitchFamily="18" charset="0"/>
              </a:rPr>
              <a:t>)</a:t>
            </a:r>
          </a:p>
          <a:p>
            <a:endParaRPr lang="en-US" dirty="0"/>
          </a:p>
          <a:p>
            <a:endParaRPr lang="en-US" dirty="0"/>
          </a:p>
        </p:txBody>
      </p:sp>
    </p:spTree>
    <p:extLst>
      <p:ext uri="{BB962C8B-B14F-4D97-AF65-F5344CB8AC3E}">
        <p14:creationId xmlns:p14="http://schemas.microsoft.com/office/powerpoint/2010/main" val="41457628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9CD3A-BA53-4079-B933-5EBEDB3D53C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AD32640-2BD5-4F05-ABE4-11D5F8328BF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Similarly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x) + d(x; y) + d(y;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);and so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)¡d(x; y)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 (7.3)It follows from (7.2) and (7.3) that </a:t>
            </a:r>
            <a:r>
              <a:rPr lang="en-US" sz="2000" dirty="0" err="1">
                <a:latin typeface="Times New Roman" panose="02020603050405020304" pitchFamily="18" charset="0"/>
                <a:cs typeface="Times New Roman" panose="02020603050405020304" pitchFamily="18" charset="0"/>
              </a:rPr>
              <a:t>jd</a:t>
            </a:r>
            <a:r>
              <a:rPr lang="en-US" sz="2000" dirty="0">
                <a:latin typeface="Times New Roman" panose="02020603050405020304" pitchFamily="18" charset="0"/>
                <a:cs typeface="Times New Roman" panose="02020603050405020304" pitchFamily="18" charset="0"/>
              </a:rPr>
              <a:t>(x; y)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)j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a:t>
            </a:r>
          </a:p>
          <a:p>
            <a:r>
              <a:rPr lang="en-US" sz="2000" dirty="0">
                <a:latin typeface="Times New Roman" panose="02020603050405020304" pitchFamily="18" charset="0"/>
                <a:cs typeface="Times New Roman" panose="02020603050405020304" pitchFamily="18" charset="0"/>
              </a:rPr>
              <a:t>Since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0 and d(y;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0, the result follows immediately from properties of sequences of real numbers (or see the Comparison Test in the next section</a:t>
            </a:r>
          </a:p>
          <a:p>
            <a:endParaRPr lang="en-US" dirty="0"/>
          </a:p>
        </p:txBody>
      </p:sp>
    </p:spTree>
    <p:extLst>
      <p:ext uri="{BB962C8B-B14F-4D97-AF65-F5344CB8AC3E}">
        <p14:creationId xmlns:p14="http://schemas.microsoft.com/office/powerpoint/2010/main" val="9522538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5F2BC-8648-41B3-A125-A3BB945A56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38CB2EE-67C2-4D7A-9BD8-972F1E61D73D}"/>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Сада </a:t>
            </a:r>
            <a:r>
              <a:rPr lang="ru-RU" sz="2000" dirty="0" err="1">
                <a:latin typeface="Times New Roman" panose="02020603050405020304" pitchFamily="18" charset="0"/>
                <a:cs typeface="Times New Roman" panose="02020603050405020304" pitchFamily="18" charset="0"/>
              </a:rPr>
              <a:t>претварамо</a:t>
            </a:r>
            <a:r>
              <a:rPr lang="ru-RU" sz="2000" dirty="0">
                <a:latin typeface="Times New Roman" panose="02020603050405020304" pitchFamily="18" charset="0"/>
                <a:cs typeface="Times New Roman" panose="02020603050405020304" pitchFamily="18" charset="0"/>
              </a:rPr>
              <a:t> секунде у </a:t>
            </a:r>
            <a:r>
              <a:rPr lang="ru-RU" sz="2000" dirty="0" err="1">
                <a:latin typeface="Times New Roman" panose="02020603050405020304" pitchFamily="18" charset="0"/>
                <a:cs typeface="Times New Roman" panose="02020603050405020304" pitchFamily="18" charset="0"/>
              </a:rPr>
              <a:t>сате:Дакле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аутомобил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прекорачује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ограничење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итребало</a:t>
            </a:r>
            <a:r>
              <a:rPr lang="ru-RU" sz="2000" dirty="0">
                <a:latin typeface="Times New Roman" panose="02020603050405020304" pitchFamily="18" charset="0"/>
                <a:cs typeface="Times New Roman" panose="02020603050405020304" pitchFamily="18" charset="0"/>
              </a:rPr>
              <a:t> би да </a:t>
            </a:r>
            <a:r>
              <a:rPr lang="ru-RU" sz="2000" dirty="0" err="1">
                <a:latin typeface="Times New Roman" panose="02020603050405020304" pitchFamily="18" charset="0"/>
                <a:cs typeface="Times New Roman" panose="02020603050405020304" pitchFamily="18" charset="0"/>
              </a:rPr>
              <a:t>успори.Б</a:t>
            </a:r>
            <a:r>
              <a:rPr lang="ru-RU" sz="2000" dirty="0">
                <a:latin typeface="Times New Roman" panose="02020603050405020304" pitchFamily="18" charset="0"/>
                <a:cs typeface="Times New Roman" panose="02020603050405020304" pitchFamily="18" charset="0"/>
              </a:rPr>
              <a:t> Колика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брзина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аутомобила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километрима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сат</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282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7DFAE-1708-4713-8D0C-F4FE35292E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DAC5BE5-5B93-4E50-B93D-304A6BAA17F5}"/>
              </a:ext>
            </a:extLst>
          </p:cNvPr>
          <p:cNvSpPr>
            <a:spLocks noGrp="1"/>
          </p:cNvSpPr>
          <p:nvPr>
            <p:ph idx="1"/>
          </p:nvPr>
        </p:nvSpPr>
        <p:spPr/>
        <p:txBody>
          <a:bodyPr>
            <a:normAutofit/>
          </a:bodyPr>
          <a:lstStyle/>
          <a:p>
            <a:r>
              <a:rPr lang="en-US" sz="2000" dirty="0"/>
              <a:t>On an interstate highway in a rural region of Wyoming, a car is traveling at a speed of 38.0 m/s. </a:t>
            </a:r>
          </a:p>
          <a:p>
            <a:r>
              <a:rPr lang="en-US" sz="2000" dirty="0"/>
              <a:t>Is this car exceeding the </a:t>
            </a:r>
            <a:r>
              <a:rPr lang="en-US" sz="2000" u="sng" dirty="0"/>
              <a:t>speed limit </a:t>
            </a:r>
            <a:r>
              <a:rPr lang="en-US" sz="2000" dirty="0"/>
              <a:t>of 75.0 mi/h? Solution We first convert meters to miles: (38.0 m/s) 1 mi 1 609 m   2.36  102 m</a:t>
            </a:r>
          </a:p>
        </p:txBody>
      </p:sp>
    </p:spTree>
    <p:extLst>
      <p:ext uri="{BB962C8B-B14F-4D97-AF65-F5344CB8AC3E}">
        <p14:creationId xmlns:p14="http://schemas.microsoft.com/office/powerpoint/2010/main" val="3117407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4FC5B-2385-4AD1-805C-AC21033FE6A2}"/>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rPr>
              <a:t>The first assignment: Infinitesimal – Leibniz </a:t>
            </a:r>
            <a:endParaRPr lang="en-US" dirty="0">
              <a:solidFill>
                <a:srgbClr val="7030A0"/>
              </a:solidFill>
            </a:endParaRPr>
          </a:p>
        </p:txBody>
      </p:sp>
      <p:sp>
        <p:nvSpPr>
          <p:cNvPr id="3" name="Content Placeholder 2">
            <a:extLst>
              <a:ext uri="{FF2B5EF4-FFF2-40B4-BE49-F238E27FC236}">
                <a16:creationId xmlns:a16="http://schemas.microsoft.com/office/drawing/2014/main" id="{ED44CFE1-BAFD-460A-A58D-EBB98A3E8386}"/>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Leibniz	</a:t>
            </a:r>
            <a:r>
              <a:rPr lang="en-US" sz="2000" dirty="0" err="1">
                <a:latin typeface="Times New Roman" panose="02020603050405020304" pitchFamily="18" charset="0"/>
                <a:cs typeface="Times New Roman" panose="02020603050405020304" pitchFamily="18" charset="0"/>
              </a:rPr>
              <a:t>Nieuwentijdt</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Infinitesimals are variables	Infinitesimals are constants</a:t>
            </a:r>
          </a:p>
          <a:p>
            <a:r>
              <a:rPr lang="en-US" sz="2000" dirty="0">
                <a:latin typeface="Times New Roman" panose="02020603050405020304" pitchFamily="18" charset="0"/>
                <a:cs typeface="Times New Roman" panose="02020603050405020304" pitchFamily="18" charset="0"/>
              </a:rPr>
              <a:t>Higher-order infinitesimals exist	Higher-order infinitesimals do not exist</a:t>
            </a:r>
          </a:p>
          <a:p>
            <a:r>
              <a:rPr lang="en-US" sz="2000" dirty="0">
                <a:latin typeface="Times New Roman" panose="02020603050405020304" pitchFamily="18" charset="0"/>
                <a:cs typeface="Times New Roman" panose="02020603050405020304" pitchFamily="18" charset="0"/>
              </a:rPr>
              <a:t>Products of infinitesimals are not absolute zeros	Products of infinitesimals are absolute zeros</a:t>
            </a:r>
          </a:p>
          <a:p>
            <a:r>
              <a:rPr lang="en-US" sz="2000" dirty="0">
                <a:latin typeface="Times New Roman" panose="02020603050405020304" pitchFamily="18" charset="0"/>
                <a:cs typeface="Times New Roman" panose="02020603050405020304" pitchFamily="18" charset="0"/>
              </a:rPr>
              <a:t>Infinitesimals can be neglected when infinitely small with respect to other quantities</a:t>
            </a:r>
          </a:p>
        </p:txBody>
      </p:sp>
    </p:spTree>
    <p:extLst>
      <p:ext uri="{BB962C8B-B14F-4D97-AF65-F5344CB8AC3E}">
        <p14:creationId xmlns:p14="http://schemas.microsoft.com/office/powerpoint/2010/main" val="85331904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B1F1B-9472-4D0E-807F-2344CF142D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C69D2F-7E9D-4FDB-99C0-A49E5EE7CA2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average velocity can also be interpreted geometrically, as seen in the graphical</a:t>
            </a:r>
          </a:p>
          <a:p>
            <a:pPr marL="0" indent="0">
              <a:buNone/>
            </a:pPr>
            <a:r>
              <a:rPr lang="en-US" sz="2000" dirty="0">
                <a:latin typeface="Times New Roman" panose="02020603050405020304" pitchFamily="18" charset="0"/>
                <a:cs typeface="Times New Roman" panose="02020603050405020304" pitchFamily="18" charset="0"/>
              </a:rPr>
              <a:t>representation in Active Figure 2.1b. A straight line can be drawn between any</a:t>
            </a:r>
          </a:p>
          <a:p>
            <a:pPr marL="0" indent="0">
              <a:buNone/>
            </a:pPr>
            <a:r>
              <a:rPr lang="en-US" sz="2000" dirty="0">
                <a:latin typeface="Times New Roman" panose="02020603050405020304" pitchFamily="18" charset="0"/>
                <a:cs typeface="Times New Roman" panose="02020603050405020304" pitchFamily="18" charset="0"/>
              </a:rPr>
              <a:t>two points on the curve. Active Figure 2.1b shows such a line drawn between points</a:t>
            </a:r>
          </a:p>
          <a:p>
            <a:pPr marL="0" indent="0">
              <a:buNone/>
            </a:pPr>
            <a:r>
              <a:rPr lang="en-US" sz="2000" dirty="0">
                <a:latin typeface="Times New Roman" panose="02020603050405020304" pitchFamily="18" charset="0"/>
                <a:cs typeface="Times New Roman" panose="02020603050405020304" pitchFamily="18" charset="0"/>
              </a:rPr>
              <a:t> and . Using a geometric model, this line forms the hypotenuse of a right</a:t>
            </a:r>
          </a:p>
          <a:p>
            <a:pPr marL="0" indent="0">
              <a:buNone/>
            </a:pPr>
            <a:r>
              <a:rPr lang="en-US" sz="2000" dirty="0">
                <a:latin typeface="Times New Roman" panose="02020603050405020304" pitchFamily="18" charset="0"/>
                <a:cs typeface="Times New Roman" panose="02020603050405020304" pitchFamily="18" charset="0"/>
              </a:rPr>
              <a:t>triangle of height x and base t. The slope of the hypotenuse is the ratio x/t.</a:t>
            </a:r>
          </a:p>
          <a:p>
            <a:pPr marL="0" indent="0">
              <a:buNone/>
            </a:pPr>
            <a:r>
              <a:rPr lang="en-US" sz="2000" dirty="0">
                <a:latin typeface="Times New Roman" panose="02020603050405020304" pitchFamily="18" charset="0"/>
                <a:cs typeface="Times New Roman" panose="02020603050405020304" pitchFamily="18" charset="0"/>
              </a:rPr>
              <a:t>Therefore, we see that the average velocity of the particle during the time interval </a:t>
            </a:r>
            <a:r>
              <a:rPr lang="en-US" sz="2000" dirty="0" err="1">
                <a:latin typeface="Times New Roman" panose="02020603050405020304" pitchFamily="18" charset="0"/>
                <a:cs typeface="Times New Roman" panose="02020603050405020304" pitchFamily="18" charset="0"/>
              </a:rPr>
              <a:t>ti</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to </a:t>
            </a:r>
            <a:r>
              <a:rPr lang="en-US" sz="2000" dirty="0" err="1">
                <a:latin typeface="Times New Roman" panose="02020603050405020304" pitchFamily="18" charset="0"/>
                <a:cs typeface="Times New Roman" panose="02020603050405020304" pitchFamily="18" charset="0"/>
              </a:rPr>
              <a:t>tf</a:t>
            </a:r>
            <a:r>
              <a:rPr lang="en-US" sz="2000" dirty="0">
                <a:latin typeface="Times New Roman" panose="02020603050405020304" pitchFamily="18" charset="0"/>
                <a:cs typeface="Times New Roman" panose="02020603050405020304" pitchFamily="18" charset="0"/>
              </a:rPr>
              <a:t> is equal to the slope of the straight line joining the initial and final points on</a:t>
            </a:r>
          </a:p>
          <a:p>
            <a:pPr marL="0" indent="0">
              <a:buNone/>
            </a:pPr>
            <a:r>
              <a:rPr lang="en-US" sz="2000" dirty="0">
                <a:latin typeface="Times New Roman" panose="02020603050405020304" pitchFamily="18" charset="0"/>
                <a:cs typeface="Times New Roman" panose="02020603050405020304" pitchFamily="18" charset="0"/>
              </a:rPr>
              <a:t>the position–time graph. For example, the average velocity of the car between</a:t>
            </a:r>
          </a:p>
          <a:p>
            <a:pPr marL="0" indent="0">
              <a:buNone/>
            </a:pPr>
            <a:r>
              <a:rPr lang="en-US" sz="2000" dirty="0">
                <a:latin typeface="Times New Roman" panose="02020603050405020304" pitchFamily="18" charset="0"/>
                <a:cs typeface="Times New Roman" panose="02020603050405020304" pitchFamily="18" charset="0"/>
              </a:rPr>
              <a:t>points  and  is </a:t>
            </a:r>
            <a:r>
              <a:rPr lang="en-US" sz="2000" dirty="0" err="1">
                <a:latin typeface="Times New Roman" panose="02020603050405020304" pitchFamily="18" charset="0"/>
                <a:cs typeface="Times New Roman" panose="02020603050405020304" pitchFamily="18" charset="0"/>
              </a:rPr>
              <a:t>vx</a:t>
            </a:r>
            <a:r>
              <a:rPr lang="en-US" sz="2000" dirty="0">
                <a:latin typeface="Times New Roman" panose="02020603050405020304" pitchFamily="18" charset="0"/>
                <a:cs typeface="Times New Roman" panose="02020603050405020304" pitchFamily="18" charset="0"/>
              </a:rPr>
              <a:t>, avg  (52 m  30 m)/(10 s  0)  2.2 m/s</a:t>
            </a:r>
            <a:r>
              <a:rPr lang="en-US" sz="2000" dirty="0"/>
              <a:t>.</a:t>
            </a:r>
          </a:p>
        </p:txBody>
      </p:sp>
    </p:spTree>
    <p:extLst>
      <p:ext uri="{BB962C8B-B14F-4D97-AF65-F5344CB8AC3E}">
        <p14:creationId xmlns:p14="http://schemas.microsoft.com/office/powerpoint/2010/main" val="7987098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AD37-EF9E-48AB-91C3-CF84C0827B3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A211CAA-BC82-4143-980C-14DD2C3EBE5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We can also identify a geometric interpretation for the total displacement during the time interval. Active Figure 2.1c shows the velocity–time graphical representation of the motion in Active Figures 2.1a and 2.1b. The total time interval for the motion has been divided into small increments of duration tn. During each of these increments, if we model the velocity as constant during the short increment,  the displacement of the particle is given by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vn</a:t>
            </a:r>
            <a:r>
              <a:rPr lang="en-US" sz="2000" dirty="0">
                <a:latin typeface="Times New Roman" panose="02020603050405020304" pitchFamily="18" charset="0"/>
                <a:cs typeface="Times New Roman" panose="02020603050405020304" pitchFamily="18" charset="0"/>
              </a:rPr>
              <a:t> tn. Geometrically, the product on the right side of this expression represents </a:t>
            </a:r>
            <a:r>
              <a:rPr lang="en-US" sz="2000" dirty="0" err="1">
                <a:latin typeface="Times New Roman" panose="02020603050405020304" pitchFamily="18" charset="0"/>
                <a:cs typeface="Times New Roman" panose="02020603050405020304" pitchFamily="18" charset="0"/>
              </a:rPr>
              <a:t>thearea</a:t>
            </a:r>
            <a:r>
              <a:rPr lang="en-US" sz="2000" dirty="0">
                <a:latin typeface="Times New Roman" panose="02020603050405020304" pitchFamily="18" charset="0"/>
                <a:cs typeface="Times New Roman" panose="02020603050405020304" pitchFamily="18" charset="0"/>
              </a:rPr>
              <a:t> of a thin rectangle associated with each time increment in Active Figure 2.1c; the height of the rectangle (measured from the time axis) is </a:t>
            </a:r>
            <a:r>
              <a:rPr lang="en-US" sz="2000" dirty="0" err="1">
                <a:latin typeface="Times New Roman" panose="02020603050405020304" pitchFamily="18" charset="0"/>
                <a:cs typeface="Times New Roman" panose="02020603050405020304" pitchFamily="18" charset="0"/>
              </a:rPr>
              <a:t>vn</a:t>
            </a:r>
            <a:r>
              <a:rPr lang="en-US" sz="2000" dirty="0">
                <a:latin typeface="Times New Roman" panose="02020603050405020304" pitchFamily="18" charset="0"/>
                <a:cs typeface="Times New Roman" panose="02020603050405020304" pitchFamily="18" charset="0"/>
              </a:rPr>
              <a:t>, and the width is</a:t>
            </a:r>
          </a:p>
          <a:p>
            <a:r>
              <a:rPr lang="en-US" sz="2000" dirty="0">
                <a:latin typeface="Times New Roman" panose="02020603050405020304" pitchFamily="18" charset="0"/>
                <a:cs typeface="Times New Roman" panose="02020603050405020304" pitchFamily="18" charset="0"/>
              </a:rPr>
              <a:t>tn. </a:t>
            </a:r>
          </a:p>
        </p:txBody>
      </p:sp>
    </p:spTree>
    <p:extLst>
      <p:ext uri="{BB962C8B-B14F-4D97-AF65-F5344CB8AC3E}">
        <p14:creationId xmlns:p14="http://schemas.microsoft.com/office/powerpoint/2010/main" val="27823768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A546D-A44C-4357-BA73-CBCDD937B99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2E7C343-C6FA-4AB6-8EE0-E1CF6CA133D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total displacement of the particle will be the sum of the displacements during each of the increments: This sum is an approximation because we have modeled the velocity as constant in each i</a:t>
            </a:r>
            <a:r>
              <a:rPr lang="en-US" sz="2000" b="1" dirty="0">
                <a:latin typeface="Times New Roman" panose="02020603050405020304" pitchFamily="18" charset="0"/>
                <a:cs typeface="Times New Roman" panose="02020603050405020304" pitchFamily="18" charset="0"/>
              </a:rPr>
              <a:t>ncrement</a:t>
            </a:r>
            <a:r>
              <a:rPr lang="en-US" sz="2000" dirty="0">
                <a:latin typeface="Times New Roman" panose="02020603050405020304" pitchFamily="18" charset="0"/>
                <a:cs typeface="Times New Roman" panose="02020603050405020304" pitchFamily="18" charset="0"/>
              </a:rPr>
              <a:t>, which is not the case. </a:t>
            </a:r>
            <a:r>
              <a:rPr lang="en-US" sz="2000" b="1" dirty="0">
                <a:latin typeface="Times New Roman" panose="02020603050405020304" pitchFamily="18" charset="0"/>
                <a:cs typeface="Times New Roman" panose="02020603050405020304" pitchFamily="18" charset="0"/>
              </a:rPr>
              <a:t>The term </a:t>
            </a:r>
            <a:r>
              <a:rPr lang="en-US" sz="2000" dirty="0">
                <a:latin typeface="Times New Roman" panose="02020603050405020304" pitchFamily="18" charset="0"/>
                <a:cs typeface="Times New Roman" panose="02020603050405020304" pitchFamily="18" charset="0"/>
              </a:rPr>
              <a:t>on the right represents the total area of all the </a:t>
            </a:r>
            <a:r>
              <a:rPr lang="en-US" sz="2000" b="1" dirty="0">
                <a:latin typeface="Times New Roman" panose="02020603050405020304" pitchFamily="18" charset="0"/>
                <a:cs typeface="Times New Roman" panose="02020603050405020304" pitchFamily="18" charset="0"/>
              </a:rPr>
              <a:t>thin rectangles. </a:t>
            </a:r>
            <a:r>
              <a:rPr lang="en-US" sz="2000" dirty="0">
                <a:latin typeface="Times New Roman" panose="02020603050405020304" pitchFamily="18" charset="0"/>
                <a:cs typeface="Times New Roman" panose="02020603050405020304" pitchFamily="18" charset="0"/>
              </a:rPr>
              <a:t>Now let us </a:t>
            </a:r>
            <a:r>
              <a:rPr lang="en-US" sz="2000" b="1" dirty="0">
                <a:latin typeface="Times New Roman" panose="02020603050405020304" pitchFamily="18" charset="0"/>
                <a:cs typeface="Times New Roman" panose="02020603050405020304" pitchFamily="18" charset="0"/>
              </a:rPr>
              <a:t>take the limit of this</a:t>
            </a:r>
            <a:r>
              <a:rPr lang="en-US" sz="2000" dirty="0">
                <a:latin typeface="Times New Roman" panose="02020603050405020304" pitchFamily="18" charset="0"/>
                <a:cs typeface="Times New Roman" panose="02020603050405020304" pitchFamily="18" charset="0"/>
              </a:rPr>
              <a:t> expression as </a:t>
            </a:r>
            <a:r>
              <a:rPr lang="en-US" sz="2000" dirty="0" err="1">
                <a:latin typeface="Times New Roman" panose="02020603050405020304" pitchFamily="18" charset="0"/>
                <a:cs typeface="Times New Roman" panose="02020603050405020304" pitchFamily="18" charset="0"/>
              </a:rPr>
              <a:t>thetime</a:t>
            </a:r>
            <a:r>
              <a:rPr lang="en-US" sz="2000" dirty="0">
                <a:latin typeface="Times New Roman" panose="02020603050405020304" pitchFamily="18" charset="0"/>
                <a:cs typeface="Times New Roman" panose="02020603050405020304" pitchFamily="18" charset="0"/>
              </a:rPr>
              <a:t> increments shrink to zero, in which case the </a:t>
            </a:r>
            <a:r>
              <a:rPr lang="en-US" sz="2000" b="1" dirty="0">
                <a:latin typeface="Times New Roman" panose="02020603050405020304" pitchFamily="18" charset="0"/>
                <a:cs typeface="Times New Roman" panose="02020603050405020304" pitchFamily="18" charset="0"/>
              </a:rPr>
              <a:t>approximation</a:t>
            </a:r>
            <a:r>
              <a:rPr lang="en-US" sz="2000" dirty="0">
                <a:latin typeface="Times New Roman" panose="02020603050405020304" pitchFamily="18" charset="0"/>
                <a:cs typeface="Times New Roman" panose="02020603050405020304" pitchFamily="18" charset="0"/>
              </a:rPr>
              <a:t> becomes exact: In this limit, </a:t>
            </a:r>
            <a:r>
              <a:rPr lang="en-US" sz="2000" b="1" dirty="0">
                <a:latin typeface="Times New Roman" panose="02020603050405020304" pitchFamily="18" charset="0"/>
                <a:cs typeface="Times New Roman" panose="02020603050405020304" pitchFamily="18" charset="0"/>
              </a:rPr>
              <a:t>the sum of the areas </a:t>
            </a:r>
            <a:r>
              <a:rPr lang="en-US" sz="2000" dirty="0">
                <a:latin typeface="Times New Roman" panose="02020603050405020304" pitchFamily="18" charset="0"/>
                <a:cs typeface="Times New Roman" panose="02020603050405020304" pitchFamily="18" charset="0"/>
              </a:rPr>
              <a:t>of all the very thin rectangles becomes equal </a:t>
            </a:r>
            <a:r>
              <a:rPr lang="en-US" sz="2000" dirty="0" err="1">
                <a:latin typeface="Times New Roman" panose="02020603050405020304" pitchFamily="18" charset="0"/>
                <a:cs typeface="Times New Roman" panose="02020603050405020304" pitchFamily="18" charset="0"/>
              </a:rPr>
              <a:t>tothe</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total area </a:t>
            </a:r>
            <a:r>
              <a:rPr lang="en-US" sz="2000" dirty="0">
                <a:latin typeface="Times New Roman" panose="02020603050405020304" pitchFamily="18" charset="0"/>
                <a:cs typeface="Times New Roman" panose="02020603050405020304" pitchFamily="18" charset="0"/>
              </a:rPr>
              <a:t>under </a:t>
            </a:r>
            <a:r>
              <a:rPr lang="en-US" sz="2000" b="1" dirty="0">
                <a:latin typeface="Times New Roman" panose="02020603050405020304" pitchFamily="18" charset="0"/>
                <a:cs typeface="Times New Roman" panose="02020603050405020304" pitchFamily="18" charset="0"/>
              </a:rPr>
              <a:t>the curve</a:t>
            </a:r>
            <a:r>
              <a:rPr lang="en-US" sz="2000" dirty="0">
                <a:latin typeface="Times New Roman" panose="02020603050405020304" pitchFamily="18" charset="0"/>
                <a:cs typeface="Times New Roman" panose="02020603050405020304" pitchFamily="18" charset="0"/>
              </a:rPr>
              <a:t>. Therefore, the displacement of a particle during </a:t>
            </a:r>
            <a:r>
              <a:rPr lang="en-US" sz="2000" dirty="0" err="1">
                <a:latin typeface="Times New Roman" panose="02020603050405020304" pitchFamily="18" charset="0"/>
                <a:cs typeface="Times New Roman" panose="02020603050405020304" pitchFamily="18" charset="0"/>
              </a:rPr>
              <a:t>thetime</a:t>
            </a:r>
            <a:r>
              <a:rPr lang="en-US" sz="2000" dirty="0">
                <a:latin typeface="Times New Roman" panose="02020603050405020304" pitchFamily="18" charset="0"/>
                <a:cs typeface="Times New Roman" panose="02020603050405020304" pitchFamily="18" charset="0"/>
              </a:rPr>
              <a:t> interval </a:t>
            </a:r>
            <a:r>
              <a:rPr lang="en-US" sz="2000" dirty="0" err="1">
                <a:latin typeface="Times New Roman" panose="02020603050405020304" pitchFamily="18" charset="0"/>
                <a:cs typeface="Times New Roman" panose="02020603050405020304" pitchFamily="18" charset="0"/>
              </a:rPr>
              <a:t>ti</a:t>
            </a:r>
            <a:r>
              <a:rPr lang="en-US" sz="2000" dirty="0">
                <a:latin typeface="Times New Roman" panose="02020603050405020304" pitchFamily="18" charset="0"/>
                <a:cs typeface="Times New Roman" panose="02020603050405020304" pitchFamily="18" charset="0"/>
              </a:rPr>
              <a:t> to </a:t>
            </a:r>
            <a:r>
              <a:rPr lang="en-US" sz="2000" dirty="0" err="1">
                <a:latin typeface="Times New Roman" panose="02020603050405020304" pitchFamily="18" charset="0"/>
                <a:cs typeface="Times New Roman" panose="02020603050405020304" pitchFamily="18" charset="0"/>
              </a:rPr>
              <a:t>tf</a:t>
            </a:r>
            <a:r>
              <a:rPr lang="en-US" sz="2000" dirty="0">
                <a:latin typeface="Times New Roman" panose="02020603050405020304" pitchFamily="18" charset="0"/>
                <a:cs typeface="Times New Roman" panose="02020603050405020304" pitchFamily="18" charset="0"/>
              </a:rPr>
              <a:t> is equal to the area under the curve between the initial and final points on the velocity–time graph. We will make use of this geometric interpretation</a:t>
            </a:r>
          </a:p>
          <a:p>
            <a:pPr marL="0" indent="0">
              <a:buNone/>
            </a:pP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22573268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5482E-3C45-4A61-B026-7A3EB72B7B5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E062104-B246-444E-963F-832BC9AA435A}"/>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A spherical mirror, as its name implies, has the shape of a segment of a sphere.</a:t>
            </a:r>
          </a:p>
          <a:p>
            <a:r>
              <a:rPr lang="en-US" sz="2000" dirty="0">
                <a:latin typeface="Times New Roman" panose="02020603050405020304" pitchFamily="18" charset="0"/>
                <a:cs typeface="Times New Roman" panose="02020603050405020304" pitchFamily="18" charset="0"/>
              </a:rPr>
              <a:t>Figure 26.7a shows the cross-section of a spherical mirror with its reflecting surface represented by the solid curved line. Such a mirror in which light is reflected from the inner, concave surface is called a concave mirror. The mirror’s radius </a:t>
            </a:r>
            <a:r>
              <a:rPr lang="en-US" sz="2000" b="1" dirty="0">
                <a:latin typeface="Times New Roman" panose="02020603050405020304" pitchFamily="18" charset="0"/>
                <a:cs typeface="Times New Roman" panose="02020603050405020304" pitchFamily="18" charset="0"/>
              </a:rPr>
              <a:t>of curvature </a:t>
            </a:r>
            <a:r>
              <a:rPr lang="en-US" sz="2000" dirty="0">
                <a:latin typeface="Times New Roman" panose="02020603050405020304" pitchFamily="18" charset="0"/>
                <a:cs typeface="Times New Roman" panose="02020603050405020304" pitchFamily="18" charset="0"/>
              </a:rPr>
              <a:t>is R, and its center of </a:t>
            </a:r>
            <a:r>
              <a:rPr lang="en-US" sz="2000" b="1" dirty="0">
                <a:latin typeface="Times New Roman" panose="02020603050405020304" pitchFamily="18" charset="0"/>
                <a:cs typeface="Times New Roman" panose="02020603050405020304" pitchFamily="18" charset="0"/>
              </a:rPr>
              <a:t>curvature is </a:t>
            </a:r>
            <a:r>
              <a:rPr lang="en-US" sz="2000" dirty="0">
                <a:latin typeface="Times New Roman" panose="02020603050405020304" pitchFamily="18" charset="0"/>
                <a:cs typeface="Times New Roman" panose="02020603050405020304" pitchFamily="18" charset="0"/>
              </a:rPr>
              <a:t>at point C. Point V is the center of the spherical segment, and a line drawn from C to V is called the principal axis of the mirror. Now consider a point source of light placed at point O in Figure 26.7b, on the principal axis and outside point C. </a:t>
            </a:r>
            <a:r>
              <a:rPr lang="en-US" sz="2000" b="1" dirty="0">
                <a:latin typeface="Times New Roman" panose="02020603050405020304" pitchFamily="18" charset="0"/>
                <a:cs typeface="Times New Roman" panose="02020603050405020304" pitchFamily="18" charset="0"/>
              </a:rPr>
              <a:t>Two diverging rays </a:t>
            </a:r>
            <a:r>
              <a:rPr lang="en-US" sz="2000" dirty="0">
                <a:latin typeface="Times New Roman" panose="02020603050405020304" pitchFamily="18" charset="0"/>
                <a:cs typeface="Times New Roman" panose="02020603050405020304" pitchFamily="18" charset="0"/>
              </a:rPr>
              <a:t>that originate at O are shown. After reflecting from the mirror, these rays </a:t>
            </a:r>
            <a:r>
              <a:rPr lang="en-US" sz="2000" b="1" dirty="0">
                <a:latin typeface="Times New Roman" panose="02020603050405020304" pitchFamily="18" charset="0"/>
                <a:cs typeface="Times New Roman" panose="02020603050405020304" pitchFamily="18" charset="0"/>
              </a:rPr>
              <a:t>converg</a:t>
            </a:r>
            <a:r>
              <a:rPr lang="en-US" sz="2000" dirty="0">
                <a:latin typeface="Times New Roman" panose="02020603050405020304" pitchFamily="18" charset="0"/>
                <a:cs typeface="Times New Roman" panose="02020603050405020304" pitchFamily="18" charset="0"/>
              </a:rPr>
              <a:t>e </a:t>
            </a:r>
            <a:r>
              <a:rPr lang="en-US" sz="2000" b="1" dirty="0">
                <a:latin typeface="Times New Roman" panose="02020603050405020304" pitchFamily="18" charset="0"/>
                <a:cs typeface="Times New Roman" panose="02020603050405020304" pitchFamily="18" charset="0"/>
              </a:rPr>
              <a:t>and meet at </a:t>
            </a:r>
            <a:r>
              <a:rPr lang="en-US" sz="2000" dirty="0">
                <a:latin typeface="Times New Roman" panose="02020603050405020304" pitchFamily="18" charset="0"/>
                <a:cs typeface="Times New Roman" panose="02020603050405020304" pitchFamily="18" charset="0"/>
              </a:rPr>
              <a:t>I, </a:t>
            </a:r>
            <a:r>
              <a:rPr lang="en-US" sz="2000" b="1" dirty="0">
                <a:latin typeface="Times New Roman" panose="02020603050405020304" pitchFamily="18" charset="0"/>
                <a:cs typeface="Times New Roman" panose="02020603050405020304" pitchFamily="18" charset="0"/>
              </a:rPr>
              <a:t>the image point</a:t>
            </a:r>
            <a:r>
              <a:rPr lang="en-US" sz="2000" dirty="0">
                <a:latin typeface="Times New Roman" panose="02020603050405020304" pitchFamily="18" charset="0"/>
                <a:cs typeface="Times New Roman" panose="02020603050405020304" pitchFamily="18" charset="0"/>
              </a:rPr>
              <a:t>. They then continue to </a:t>
            </a:r>
            <a:r>
              <a:rPr lang="en-US" sz="2000" b="1" dirty="0">
                <a:latin typeface="Times New Roman" panose="02020603050405020304" pitchFamily="18" charset="0"/>
                <a:cs typeface="Times New Roman" panose="02020603050405020304" pitchFamily="18" charset="0"/>
              </a:rPr>
              <a:t>diverge</a:t>
            </a:r>
            <a:r>
              <a:rPr lang="en-US" sz="2000" dirty="0">
                <a:latin typeface="Times New Roman" panose="02020603050405020304" pitchFamily="18" charset="0"/>
                <a:cs typeface="Times New Roman" panose="02020603050405020304" pitchFamily="18" charset="0"/>
              </a:rPr>
              <a:t> from I as if a source of light existed there.</a:t>
            </a:r>
          </a:p>
          <a:p>
            <a:r>
              <a:rPr lang="en-US" sz="2000" dirty="0">
                <a:latin typeface="Times New Roman" panose="02020603050405020304" pitchFamily="18" charset="0"/>
                <a:cs typeface="Times New Roman" panose="02020603050405020304" pitchFamily="18" charset="0"/>
              </a:rPr>
              <a:t>Therefore, if your eyes detect the rays </a:t>
            </a:r>
            <a:r>
              <a:rPr lang="en-US" sz="2000" b="1" dirty="0">
                <a:latin typeface="Times New Roman" panose="02020603050405020304" pitchFamily="18" charset="0"/>
                <a:cs typeface="Times New Roman" panose="02020603050405020304" pitchFamily="18" charset="0"/>
              </a:rPr>
              <a:t>diverging </a:t>
            </a:r>
            <a:r>
              <a:rPr lang="en-US" sz="2000" dirty="0">
                <a:latin typeface="Times New Roman" panose="02020603050405020304" pitchFamily="18" charset="0"/>
                <a:cs typeface="Times New Roman" panose="02020603050405020304" pitchFamily="18" charset="0"/>
              </a:rPr>
              <a:t>from point I, you would claim that a light source is located at that point. This example is the second one we have seen of </a:t>
            </a:r>
            <a:r>
              <a:rPr lang="en-US" sz="2000" b="1" dirty="0">
                <a:latin typeface="Times New Roman" panose="02020603050405020304" pitchFamily="18" charset="0"/>
                <a:cs typeface="Times New Roman" panose="02020603050405020304" pitchFamily="18" charset="0"/>
              </a:rPr>
              <a:t>rays diverging </a:t>
            </a:r>
            <a:r>
              <a:rPr lang="en-US" sz="2000" dirty="0">
                <a:latin typeface="Times New Roman" panose="02020603050405020304" pitchFamily="18" charset="0"/>
                <a:cs typeface="Times New Roman" panose="02020603050405020304" pitchFamily="18" charset="0"/>
              </a:rPr>
              <a:t>from an image point. Because the light rays pass through the image point in this case, unlike the situation in Active Figure 26.2, the image in Figure 26.7b is a real image</a:t>
            </a:r>
          </a:p>
        </p:txBody>
      </p:sp>
    </p:spTree>
    <p:extLst>
      <p:ext uri="{BB962C8B-B14F-4D97-AF65-F5344CB8AC3E}">
        <p14:creationId xmlns:p14="http://schemas.microsoft.com/office/powerpoint/2010/main" val="14808351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2BE00-148F-4BE3-97FA-39492BB7B41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FB827F3-0BBA-4C0F-A887-17B33F88160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An inspection of this field di</a:t>
            </a:r>
            <a:r>
              <a:rPr lang="en-US" sz="2000" b="1" dirty="0">
                <a:latin typeface="Times New Roman" panose="02020603050405020304" pitchFamily="18" charset="0"/>
                <a:cs typeface="Times New Roman" panose="02020603050405020304" pitchFamily="18" charset="0"/>
              </a:rPr>
              <a:t>stribution </a:t>
            </a:r>
            <a:r>
              <a:rPr lang="en-US" sz="2000" dirty="0">
                <a:latin typeface="Times New Roman" panose="02020603050405020304" pitchFamily="18" charset="0"/>
                <a:cs typeface="Times New Roman" panose="02020603050405020304" pitchFamily="18" charset="0"/>
              </a:rPr>
              <a:t>exterior to the solenoid shows a similarity to the field of a bar magnet (Fig. 22.34b). </a:t>
            </a:r>
            <a:r>
              <a:rPr lang="en-US" sz="2000" b="1" dirty="0">
                <a:latin typeface="Times New Roman" panose="02020603050405020304" pitchFamily="18" charset="0"/>
                <a:cs typeface="Times New Roman" panose="02020603050405020304" pitchFamily="18" charset="0"/>
              </a:rPr>
              <a:t>Hence,</a:t>
            </a:r>
            <a:r>
              <a:rPr lang="en-US" sz="2000" dirty="0">
                <a:latin typeface="Times New Roman" panose="02020603050405020304" pitchFamily="18" charset="0"/>
                <a:cs typeface="Times New Roman" panose="02020603050405020304" pitchFamily="18" charset="0"/>
              </a:rPr>
              <a:t> one end of the solenoid behaves like the north pole of a magnet and the opposite end behaves like the south pole. As the length of the solenoid increases, the field within it becomes more and more </a:t>
            </a:r>
            <a:r>
              <a:rPr lang="en-US" sz="2000" b="1" dirty="0">
                <a:latin typeface="Times New Roman" panose="02020603050405020304" pitchFamily="18" charset="0"/>
                <a:cs typeface="Times New Roman" panose="02020603050405020304" pitchFamily="18" charset="0"/>
              </a:rPr>
              <a:t>uniform. </a:t>
            </a:r>
            <a:r>
              <a:rPr lang="en-US" sz="2000" dirty="0">
                <a:latin typeface="Times New Roman" panose="02020603050405020304" pitchFamily="18" charset="0"/>
                <a:cs typeface="Times New Roman" panose="02020603050405020304" pitchFamily="18" charset="0"/>
              </a:rPr>
              <a:t>When the solenoid’s turns are closely spaced and its length is large compared with its radius, </a:t>
            </a:r>
            <a:r>
              <a:rPr lang="en-US" sz="2000" b="1" dirty="0">
                <a:latin typeface="Times New Roman" panose="02020603050405020304" pitchFamily="18" charset="0"/>
                <a:cs typeface="Times New Roman" panose="02020603050405020304" pitchFamily="18" charset="0"/>
              </a:rPr>
              <a:t>it approaches </a:t>
            </a:r>
            <a:r>
              <a:rPr lang="en-US" sz="2000" dirty="0">
                <a:latin typeface="Times New Roman" panose="02020603050405020304" pitchFamily="18" charset="0"/>
                <a:cs typeface="Times New Roman" panose="02020603050405020304" pitchFamily="18" charset="0"/>
              </a:rPr>
              <a:t>the case of an ideal solenoid. For an ideal solenoid, the field outside the solenoid is negligible and the field inside is uniform. We will use the ideal solenoid as a simplification model for a real solenoid</a:t>
            </a:r>
            <a:r>
              <a:rPr lang="en-US" dirty="0"/>
              <a:t>.</a:t>
            </a:r>
          </a:p>
          <a:p>
            <a:endParaRPr lang="en-US" dirty="0"/>
          </a:p>
        </p:txBody>
      </p:sp>
    </p:spTree>
    <p:extLst>
      <p:ext uri="{BB962C8B-B14F-4D97-AF65-F5344CB8AC3E}">
        <p14:creationId xmlns:p14="http://schemas.microsoft.com/office/powerpoint/2010/main" val="83717065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A233B-FE27-4216-BA2F-82745DFA5D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A7022AB-748E-4A2B-9BC3-9923821AC32E}"/>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Consider a particle being displaced along the x axis under the action of a force with an x component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that varies with position, as in the graphical representation in</a:t>
            </a:r>
          </a:p>
          <a:p>
            <a:r>
              <a:rPr lang="en-US" sz="2000" dirty="0">
                <a:latin typeface="Times New Roman" panose="02020603050405020304" pitchFamily="18" charset="0"/>
                <a:cs typeface="Times New Roman" panose="02020603050405020304" pitchFamily="18" charset="0"/>
              </a:rPr>
              <a:t>Figure 6.7. The particle is displaced in the direction of increasing x from x  xi to x  </a:t>
            </a:r>
            <a:r>
              <a:rPr lang="en-US" sz="2000" dirty="0" err="1">
                <a:latin typeface="Times New Roman" panose="02020603050405020304" pitchFamily="18" charset="0"/>
                <a:cs typeface="Times New Roman" panose="02020603050405020304" pitchFamily="18" charset="0"/>
              </a:rPr>
              <a:t>xf</a:t>
            </a:r>
            <a:r>
              <a:rPr lang="en-US" sz="2000" dirty="0">
                <a:latin typeface="Times New Roman" panose="02020603050405020304" pitchFamily="18" charset="0"/>
                <a:cs typeface="Times New Roman" panose="02020603050405020304" pitchFamily="18" charset="0"/>
              </a:rPr>
              <a:t>. In such a situation, we cannot use Equation 6.1 to calculate the work done by the force because this relationship applies only when is constant in magnitude and direction. As seen in Figure 6.7, we do not have a single value of the force to substitute into Equation 6.1. If, however, we imagine that the point of application of</a:t>
            </a:r>
          </a:p>
          <a:p>
            <a:pPr marL="0" indent="0">
              <a:buNone/>
            </a:pPr>
            <a:r>
              <a:rPr lang="en-US" sz="2000" dirty="0">
                <a:latin typeface="Times New Roman" panose="02020603050405020304" pitchFamily="18" charset="0"/>
                <a:cs typeface="Times New Roman" panose="02020603050405020304" pitchFamily="18" charset="0"/>
              </a:rPr>
              <a:t>the force undergoes a small displacement in the x direction so that r  x, as shown in Figure 6.7a, the x component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of the force is approximately constant</a:t>
            </a:r>
          </a:p>
          <a:p>
            <a:r>
              <a:rPr lang="en-US" sz="2000" dirty="0">
                <a:latin typeface="Times New Roman" panose="02020603050405020304" pitchFamily="18" charset="0"/>
                <a:cs typeface="Times New Roman" panose="02020603050405020304" pitchFamily="18" charset="0"/>
              </a:rPr>
              <a:t>over this interval. We can then approximate the work done by the force on the particle for this small displacement as</a:t>
            </a:r>
          </a:p>
          <a:p>
            <a:r>
              <a:rPr lang="en-US" sz="2000" dirty="0">
                <a:latin typeface="Times New Roman" panose="02020603050405020304" pitchFamily="18" charset="0"/>
                <a:cs typeface="Times New Roman" panose="02020603050405020304" pitchFamily="18" charset="0"/>
              </a:rPr>
              <a:t>[6.10]</a:t>
            </a:r>
          </a:p>
        </p:txBody>
      </p:sp>
    </p:spTree>
    <p:extLst>
      <p:ext uri="{BB962C8B-B14F-4D97-AF65-F5344CB8AC3E}">
        <p14:creationId xmlns:p14="http://schemas.microsoft.com/office/powerpoint/2010/main" val="154888815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5C95-4D11-46B6-B6AF-D03705A0BF1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95643EF-F639-452F-A8C1-D3E6B692506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This quantity is just the area of the shaded geometric model rectangle in Figure</a:t>
            </a:r>
          </a:p>
          <a:p>
            <a:r>
              <a:rPr lang="en-US" sz="2000" dirty="0">
                <a:latin typeface="Times New Roman" panose="02020603050405020304" pitchFamily="18" charset="0"/>
                <a:cs typeface="Times New Roman" panose="02020603050405020304" pitchFamily="18" charset="0"/>
              </a:rPr>
              <a:t>6.7a. </a:t>
            </a:r>
          </a:p>
          <a:p>
            <a:r>
              <a:rPr lang="en-US" sz="2000" dirty="0">
                <a:latin typeface="Times New Roman" panose="02020603050405020304" pitchFamily="18" charset="0"/>
                <a:cs typeface="Times New Roman" panose="02020603050405020304" pitchFamily="18" charset="0"/>
              </a:rPr>
              <a:t>If we imagine that the curve described by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versus x is divided into a large number of such intervals, the total work done for the displacement from xi to </a:t>
            </a:r>
            <a:r>
              <a:rPr lang="en-US" sz="2000" dirty="0" err="1">
                <a:latin typeface="Times New Roman" panose="02020603050405020304" pitchFamily="18" charset="0"/>
                <a:cs typeface="Times New Roman" panose="02020603050405020304" pitchFamily="18" charset="0"/>
              </a:rPr>
              <a:t>xf</a:t>
            </a:r>
            <a:r>
              <a:rPr lang="en-US" sz="2000" dirty="0">
                <a:latin typeface="Times New Roman" panose="02020603050405020304" pitchFamily="18" charset="0"/>
                <a:cs typeface="Times New Roman" panose="02020603050405020304" pitchFamily="18" charset="0"/>
              </a:rPr>
              <a:t> is approximately equal to the sum of a large number of such terms: If the displacements x are allowed to </a:t>
            </a:r>
            <a:r>
              <a:rPr lang="en-US" sz="2000" b="1" dirty="0">
                <a:latin typeface="Times New Roman" panose="02020603050405020304" pitchFamily="18" charset="0"/>
                <a:cs typeface="Times New Roman" panose="02020603050405020304" pitchFamily="18" charset="0"/>
              </a:rPr>
              <a:t>approac</a:t>
            </a:r>
            <a:r>
              <a:rPr lang="en-US" sz="2000" dirty="0">
                <a:latin typeface="Times New Roman" panose="02020603050405020304" pitchFamily="18" charset="0"/>
                <a:cs typeface="Times New Roman" panose="02020603050405020304" pitchFamily="18" charset="0"/>
              </a:rPr>
              <a:t>h zero, </a:t>
            </a:r>
            <a:r>
              <a:rPr lang="en-US" sz="2000" b="1" dirty="0">
                <a:latin typeface="Times New Roman" panose="02020603050405020304" pitchFamily="18" charset="0"/>
                <a:cs typeface="Times New Roman" panose="02020603050405020304" pitchFamily="18" charset="0"/>
              </a:rPr>
              <a:t>the number of terms </a:t>
            </a:r>
            <a:r>
              <a:rPr lang="en-US" sz="2000" dirty="0">
                <a:latin typeface="Times New Roman" panose="02020603050405020304" pitchFamily="18" charset="0"/>
                <a:cs typeface="Times New Roman" panose="02020603050405020304" pitchFamily="18" charset="0"/>
              </a:rPr>
              <a:t>in the </a:t>
            </a:r>
            <a:r>
              <a:rPr lang="en-US" sz="2000" b="1" dirty="0">
                <a:latin typeface="Times New Roman" panose="02020603050405020304" pitchFamily="18" charset="0"/>
                <a:cs typeface="Times New Roman" panose="02020603050405020304" pitchFamily="18" charset="0"/>
              </a:rPr>
              <a:t>sum increases without limit</a:t>
            </a:r>
            <a:r>
              <a:rPr lang="en-US" sz="2000" dirty="0">
                <a:latin typeface="Times New Roman" panose="02020603050405020304" pitchFamily="18" charset="0"/>
                <a:cs typeface="Times New Roman" panose="02020603050405020304" pitchFamily="18" charset="0"/>
              </a:rPr>
              <a:t>, but the value of the sum approaches a definite </a:t>
            </a:r>
            <a:r>
              <a:rPr lang="en-US" sz="2000" dirty="0" err="1">
                <a:latin typeface="Times New Roman" panose="02020603050405020304" pitchFamily="18" charset="0"/>
                <a:cs typeface="Times New Roman" panose="02020603050405020304" pitchFamily="18" charset="0"/>
              </a:rPr>
              <a:t>valu</a:t>
            </a:r>
            <a:r>
              <a:rPr lang="en-US" sz="2000" dirty="0">
                <a:latin typeface="Times New Roman" panose="02020603050405020304" pitchFamily="18" charset="0"/>
                <a:cs typeface="Times New Roman" panose="02020603050405020304" pitchFamily="18" charset="0"/>
              </a:rPr>
              <a:t> equal to the area under the curve </a:t>
            </a:r>
            <a:r>
              <a:rPr lang="en-US" sz="2000" b="1" dirty="0">
                <a:latin typeface="Times New Roman" panose="02020603050405020304" pitchFamily="18" charset="0"/>
                <a:cs typeface="Times New Roman" panose="02020603050405020304" pitchFamily="18" charset="0"/>
              </a:rPr>
              <a:t>bounded by </a:t>
            </a:r>
            <a:r>
              <a:rPr lang="en-US" sz="2000" dirty="0" err="1">
                <a:latin typeface="Times New Roman" panose="02020603050405020304" pitchFamily="18" charset="0"/>
                <a:cs typeface="Times New Roman" panose="02020603050405020304" pitchFamily="18" charset="0"/>
              </a:rPr>
              <a:t>Fx</a:t>
            </a:r>
            <a:r>
              <a:rPr lang="en-US" sz="2000" dirty="0">
                <a:latin typeface="Times New Roman" panose="02020603050405020304" pitchFamily="18" charset="0"/>
                <a:cs typeface="Times New Roman" panose="02020603050405020304" pitchFamily="18" charset="0"/>
              </a:rPr>
              <a:t> and the x axis in Figure 6.7b. </a:t>
            </a:r>
            <a:r>
              <a:rPr lang="en-US" sz="2000" dirty="0" err="1">
                <a:latin typeface="Times New Roman" panose="02020603050405020304" pitchFamily="18" charset="0"/>
                <a:cs typeface="Times New Roman" panose="02020603050405020304" pitchFamily="18" charset="0"/>
              </a:rPr>
              <a:t>Asyou</a:t>
            </a:r>
            <a:r>
              <a:rPr lang="en-US" sz="2000" dirty="0">
                <a:latin typeface="Times New Roman" panose="02020603050405020304" pitchFamily="18" charset="0"/>
                <a:cs typeface="Times New Roman" panose="02020603050405020304" pitchFamily="18" charset="0"/>
              </a:rPr>
              <a:t> probably have learned in calculus, this limit of the sum is called an integral and is represented by</a:t>
            </a:r>
          </a:p>
          <a:p>
            <a:endParaRPr lang="en-US" dirty="0"/>
          </a:p>
        </p:txBody>
      </p:sp>
    </p:spTree>
    <p:extLst>
      <p:ext uri="{BB962C8B-B14F-4D97-AF65-F5344CB8AC3E}">
        <p14:creationId xmlns:p14="http://schemas.microsoft.com/office/powerpoint/2010/main" val="347033878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079AA-1FBF-48EB-BB7F-9D64B8ECD666}"/>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92926C42-9AFE-4761-84CD-581C2E1C2D28}"/>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ДЕФИНИЦИЈА 1.3.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Кс </a:t>
            </a:r>
            <a:r>
              <a:rPr lang="ru-RU" sz="2000" dirty="0" err="1">
                <a:latin typeface="Times New Roman" panose="02020603050405020304" pitchFamily="18" charset="0"/>
                <a:cs typeface="Times New Roman" panose="02020603050405020304" pitchFamily="18" charset="0"/>
              </a:rPr>
              <a:t>тополошки</a:t>
            </a:r>
            <a:r>
              <a:rPr lang="ru-RU" sz="2000" dirty="0">
                <a:latin typeface="Times New Roman" panose="02020603050405020304" pitchFamily="18" charset="0"/>
                <a:cs typeface="Times New Roman" panose="02020603050405020304" pitchFamily="18" charset="0"/>
              </a:rPr>
              <a:t> простор и х Е Кс. Отворен скуп У</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садржи</a:t>
            </a:r>
            <a:r>
              <a:rPr lang="ru-RU" sz="2000" dirty="0">
                <a:latin typeface="Times New Roman" panose="02020603050405020304" pitchFamily="18" charset="0"/>
                <a:cs typeface="Times New Roman" panose="02020603050405020304" pitchFamily="18" charset="0"/>
              </a:rPr>
              <a:t> к </a:t>
            </a:r>
            <a:r>
              <a:rPr lang="ru-RU" sz="2000" dirty="0" err="1">
                <a:latin typeface="Times New Roman" panose="02020603050405020304" pitchFamily="18" charset="0"/>
                <a:cs typeface="Times New Roman" panose="02020603050405020304" pitchFamily="18" charset="0"/>
              </a:rPr>
              <a:t>каже</a:t>
            </a:r>
            <a:r>
              <a:rPr lang="ru-RU" sz="2000" dirty="0">
                <a:latin typeface="Times New Roman" panose="02020603050405020304" pitchFamily="18" charset="0"/>
                <a:cs typeface="Times New Roman" panose="02020603050405020304" pitchFamily="18" charset="0"/>
              </a:rPr>
              <a:t> се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к.</a:t>
            </a:r>
          </a:p>
          <a:p>
            <a:r>
              <a:rPr lang="ru-RU" sz="2000" dirty="0" err="1">
                <a:latin typeface="Times New Roman" panose="02020603050405020304" pitchFamily="18" charset="0"/>
                <a:cs typeface="Times New Roman" panose="02020603050405020304" pitchFamily="18" charset="0"/>
              </a:rPr>
              <a:t>Следећа</a:t>
            </a:r>
            <a:r>
              <a:rPr lang="ru-RU" sz="2000" dirty="0">
                <a:latin typeface="Times New Roman" panose="02020603050405020304" pitchFamily="18" charset="0"/>
                <a:cs typeface="Times New Roman" panose="02020603050405020304" pitchFamily="18" charset="0"/>
              </a:rPr>
              <a:t> теорема нам </a:t>
            </a:r>
            <a:r>
              <a:rPr lang="ru-RU" sz="2000" dirty="0" err="1">
                <a:latin typeface="Times New Roman" panose="02020603050405020304" pitchFamily="18" charset="0"/>
                <a:cs typeface="Times New Roman" panose="02020603050405020304" pitchFamily="18" charset="0"/>
              </a:rPr>
              <a:t>пружа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посебно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корисно</a:t>
            </a:r>
            <a:r>
              <a:rPr lang="ru-RU" sz="2000" dirty="0">
                <a:latin typeface="Times New Roman" panose="02020603050405020304" pitchFamily="18" charset="0"/>
                <a:cs typeface="Times New Roman" panose="02020603050405020304" pitchFamily="18" charset="0"/>
              </a:rPr>
              <a:t> средство за</a:t>
            </a:r>
          </a:p>
          <a:p>
            <a:r>
              <a:rPr lang="ru-RU" sz="2000" dirty="0" err="1">
                <a:latin typeface="Times New Roman" panose="02020603050405020304" pitchFamily="18" charset="0"/>
                <a:cs typeface="Times New Roman" panose="02020603050405020304" pitchFamily="18" charset="0"/>
              </a:rPr>
              <a:t>утврђивање</a:t>
            </a:r>
            <a:r>
              <a:rPr lang="ru-RU" sz="2000" dirty="0">
                <a:latin typeface="Times New Roman" panose="02020603050405020304" pitchFamily="18" charset="0"/>
                <a:cs typeface="Times New Roman" panose="02020603050405020304" pitchFamily="18" charset="0"/>
              </a:rPr>
              <a:t>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отворен или не</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92524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60F0-C8C0-4062-A977-3A67B93A8652}"/>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Translate the following text from  Serbian to English </a:t>
            </a:r>
            <a:endParaRPr lang="en-US" dirty="0"/>
          </a:p>
        </p:txBody>
      </p:sp>
      <p:sp>
        <p:nvSpPr>
          <p:cNvPr id="3" name="Content Placeholder 2">
            <a:extLst>
              <a:ext uri="{FF2B5EF4-FFF2-40B4-BE49-F238E27FC236}">
                <a16:creationId xmlns:a16="http://schemas.microsoft.com/office/drawing/2014/main" id="{DEB7EEBF-229C-4942-A0E8-75AE9F7FF1AB}"/>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22154452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A886F-649E-4BAD-B2E4-E82D6F79BDF0}"/>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Translate the following text into Serbian </a:t>
            </a:r>
          </a:p>
        </p:txBody>
      </p:sp>
      <p:sp>
        <p:nvSpPr>
          <p:cNvPr id="3" name="Content Placeholder 2">
            <a:extLst>
              <a:ext uri="{FF2B5EF4-FFF2-40B4-BE49-F238E27FC236}">
                <a16:creationId xmlns:a16="http://schemas.microsoft.com/office/drawing/2014/main" id="{AA9898E3-44F7-40DA-B082-42791BC960CA}"/>
              </a:ext>
            </a:extLst>
          </p:cNvPr>
          <p:cNvSpPr>
            <a:spLocks noGrp="1"/>
          </p:cNvSpPr>
          <p:nvPr>
            <p:ph idx="1"/>
          </p:nvPr>
        </p:nvSpPr>
        <p:spPr/>
        <p:txBody>
          <a:bodyPr>
            <a:normAutofit/>
          </a:bodyPr>
          <a:lstStyle/>
          <a:p>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отворено у Кс и х Е А.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дозволимо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 А</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к за </a:t>
            </a:r>
            <a:r>
              <a:rPr lang="ru-RU" sz="2000" dirty="0" err="1">
                <a:latin typeface="Times New Roman" panose="02020603050405020304" pitchFamily="18" charset="0"/>
                <a:cs typeface="Times New Roman" panose="02020603050405020304" pitchFamily="18" charset="0"/>
              </a:rPr>
              <a:t>коју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Е У Ц А.</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сада да за </a:t>
            </a:r>
            <a:r>
              <a:rPr lang="ru-RU" sz="2000" dirty="0" err="1">
                <a:latin typeface="Times New Roman" panose="02020603050405020304" pitchFamily="18" charset="0"/>
                <a:cs typeface="Times New Roman" panose="02020603050405020304" pitchFamily="18" charset="0"/>
              </a:rPr>
              <a:t>свако</a:t>
            </a:r>
            <a:r>
              <a:rPr lang="ru-RU" sz="2000" dirty="0">
                <a:latin typeface="Times New Roman" panose="02020603050405020304" pitchFamily="18" charset="0"/>
                <a:cs typeface="Times New Roman" panose="02020603050405020304" pitchFamily="18" charset="0"/>
              </a:rPr>
              <a:t> к Е 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околина</a:t>
            </a:r>
            <a:r>
              <a:rPr lang="ru-RU" sz="2000" dirty="0">
                <a:latin typeface="Times New Roman" panose="02020603050405020304" pitchFamily="18" charset="0"/>
                <a:cs typeface="Times New Roman" panose="02020603050405020304" pitchFamily="18" charset="0"/>
              </a:rPr>
              <a:t> од</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Е Ц А.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леми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лема</a:t>
            </a:r>
            <a:r>
              <a:rPr lang="ru-RU" sz="2000" dirty="0">
                <a:latin typeface="Times New Roman" panose="02020603050405020304" pitchFamily="18" charset="0"/>
                <a:cs typeface="Times New Roman" panose="02020603050405020304" pitchFamily="18" charset="0"/>
              </a:rPr>
              <a:t> 0.5), следи</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 УКСЕА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унија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отворених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и стога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отворен.</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у </a:t>
            </a:r>
            <a:r>
              <a:rPr lang="ru-RU" sz="2000" dirty="0" err="1">
                <a:latin typeface="Times New Roman" panose="02020603050405020304" pitchFamily="18" charset="0"/>
                <a:cs typeface="Times New Roman" panose="02020603050405020304" pitchFamily="18" charset="0"/>
              </a:rPr>
              <a:t>тополошком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збира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топологију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Међутим</a:t>
            </a:r>
            <a:r>
              <a:rPr lang="ru-RU" sz="2000" dirty="0">
                <a:latin typeface="Times New Roman" panose="02020603050405020304" pitchFamily="18" charset="0"/>
                <a:cs typeface="Times New Roman" panose="02020603050405020304" pitchFamily="18" charset="0"/>
              </a:rPr>
              <a:t>, теорема 1.4 </a:t>
            </a:r>
            <a:r>
              <a:rPr lang="ru-RU" sz="2000" dirty="0" err="1">
                <a:latin typeface="Times New Roman" panose="02020603050405020304" pitchFamily="18" charset="0"/>
                <a:cs typeface="Times New Roman" panose="02020603050405020304" pitchFamily="18" charset="0"/>
              </a:rPr>
              <a:t>предвиђа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нас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интуитивном </a:t>
            </a:r>
            <a:r>
              <a:rPr lang="ru-RU" sz="2000" dirty="0" err="1">
                <a:latin typeface="Times New Roman" panose="02020603050405020304" pitchFamily="18" charset="0"/>
                <a:cs typeface="Times New Roman" panose="02020603050405020304" pitchFamily="18" charset="0"/>
              </a:rPr>
              <a:t>идејом</a:t>
            </a:r>
            <a:r>
              <a:rPr lang="ru-RU" sz="2000" dirty="0">
                <a:latin typeface="Times New Roman" panose="02020603050405020304" pitchFamily="18" charset="0"/>
                <a:cs typeface="Times New Roman" panose="02020603050405020304" pitchFamily="18" charset="0"/>
              </a:rPr>
              <a:t> о томе </a:t>
            </a:r>
            <a:r>
              <a:rPr lang="ru-RU" sz="2000" dirty="0" err="1">
                <a:latin typeface="Times New Roman" panose="02020603050405020304" pitchFamily="18" charset="0"/>
                <a:cs typeface="Times New Roman" panose="02020603050405020304" pitchFamily="18" charset="0"/>
              </a:rPr>
              <a:t>шта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значи</a:t>
            </a:r>
            <a:r>
              <a:rPr lang="ru-RU" sz="2000" dirty="0">
                <a:latin typeface="Times New Roman" panose="02020603050405020304" pitchFamily="18" charset="0"/>
                <a:cs typeface="Times New Roman" panose="02020603050405020304" pitchFamily="18" charset="0"/>
              </a:rPr>
              <a:t> да скуп буде отворен – конкретно, </a:t>
            </a:r>
            <a:r>
              <a:rPr lang="ru-RU" sz="2000" dirty="0" err="1">
                <a:latin typeface="Times New Roman" panose="02020603050405020304" pitchFamily="18" charset="0"/>
                <a:cs typeface="Times New Roman" panose="02020603050405020304" pitchFamily="18" charset="0"/>
              </a:rPr>
              <a:t>аскуп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отворен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свака</a:t>
            </a:r>
            <a:r>
              <a:rPr lang="ru-RU" sz="2000" dirty="0">
                <a:latin typeface="Times New Roman" panose="02020603050405020304" pitchFamily="18" charset="0"/>
                <a:cs typeface="Times New Roman" panose="02020603050405020304" pitchFamily="18" charset="0"/>
              </a:rPr>
              <a:t> тачка у скупу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околину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леже</a:t>
            </a:r>
            <a:r>
              <a:rPr lang="ru-RU" sz="2000" dirty="0">
                <a:latin typeface="Times New Roman" panose="02020603050405020304" pitchFamily="18" charset="0"/>
                <a:cs typeface="Times New Roman" panose="02020603050405020304" pitchFamily="18" charset="0"/>
              </a:rPr>
              <a:t> у</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постављена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такође</a:t>
            </a:r>
            <a:r>
              <a:rPr lang="ru-RU"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0015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7B603-889C-4650-97E0-876BB3A16C6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Density – physical context </a:t>
            </a:r>
          </a:p>
        </p:txBody>
      </p:sp>
      <p:sp>
        <p:nvSpPr>
          <p:cNvPr id="3" name="Content Placeholder 2">
            <a:extLst>
              <a:ext uri="{FF2B5EF4-FFF2-40B4-BE49-F238E27FC236}">
                <a16:creationId xmlns:a16="http://schemas.microsoft.com/office/drawing/2014/main" id="{AD197B81-3752-4920-A82E-65A55B5DAA87}"/>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density, mass of a unit volume of a material substance. </a:t>
            </a:r>
          </a:p>
          <a:p>
            <a:r>
              <a:rPr lang="en-US" sz="2000" dirty="0">
                <a:latin typeface="Times New Roman" panose="02020603050405020304" pitchFamily="18" charset="0"/>
                <a:cs typeface="Times New Roman" panose="02020603050405020304" pitchFamily="18" charset="0"/>
              </a:rPr>
              <a:t>The formula for density is d = M/V, where d is density, M is mass, and V is volume.</a:t>
            </a:r>
          </a:p>
          <a:p>
            <a:r>
              <a:rPr lang="en-US" sz="2000" dirty="0">
                <a:latin typeface="Times New Roman" panose="02020603050405020304" pitchFamily="18" charset="0"/>
                <a:cs typeface="Times New Roman" panose="02020603050405020304" pitchFamily="18" charset="0"/>
              </a:rPr>
              <a:t> Density is commonly expressed in units of grams per cubic </a:t>
            </a:r>
            <a:r>
              <a:rPr lang="en-US" sz="2000" dirty="0" err="1">
                <a:latin typeface="Times New Roman" panose="02020603050405020304" pitchFamily="18" charset="0"/>
                <a:cs typeface="Times New Roman" panose="02020603050405020304" pitchFamily="18" charset="0"/>
              </a:rPr>
              <a:t>centimetre</a:t>
            </a:r>
            <a:r>
              <a:rPr lang="en-US" dirty="0"/>
              <a:t>.</a:t>
            </a:r>
          </a:p>
        </p:txBody>
      </p:sp>
    </p:spTree>
    <p:extLst>
      <p:ext uri="{BB962C8B-B14F-4D97-AF65-F5344CB8AC3E}">
        <p14:creationId xmlns:p14="http://schemas.microsoft.com/office/powerpoint/2010/main" val="23119984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4E1FA-BF0C-4F50-8682-EADEF947AC6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Translate the following text into English</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6A06FF92-BCB2-4FDB-85A8-E2C7E48054AB}"/>
              </a:ext>
            </a:extLst>
          </p:cNvPr>
          <p:cNvSpPr>
            <a:spLocks noGrp="1"/>
          </p:cNvSpPr>
          <p:nvPr>
            <p:ph idx="1"/>
          </p:nvPr>
        </p:nvSpPr>
        <p:spPr/>
        <p:txBody>
          <a:bodyPr>
            <a:normAutofit/>
          </a:bodyPr>
          <a:lstStyle/>
          <a:p>
            <a:pPr marL="0" indent="0">
              <a:buNone/>
            </a:pPr>
            <a:endParaRPr lang="ru-RU" dirty="0"/>
          </a:p>
          <a:p>
            <a:endParaRPr lang="ru-RU" sz="2000"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Теорема 3.2.12 </a:t>
            </a:r>
            <a:r>
              <a:rPr lang="ru-RU" sz="2000" dirty="0">
                <a:latin typeface="Times New Roman" panose="02020603050405020304" pitchFamily="18" charset="0"/>
                <a:cs typeface="Times New Roman" panose="02020603050405020304" pitchFamily="18" charset="0"/>
              </a:rPr>
              <a:t>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две </a:t>
            </a:r>
            <a:r>
              <a:rPr lang="ru-RU" sz="2000" dirty="0" err="1">
                <a:latin typeface="Times New Roman" panose="02020603050405020304" pitchFamily="18" charset="0"/>
                <a:cs typeface="Times New Roman" panose="02020603050405020304" pitchFamily="18" charset="0"/>
              </a:rPr>
              <a:t>реалне</a:t>
            </a:r>
            <a:r>
              <a:rPr lang="ru-RU" sz="2000" dirty="0">
                <a:latin typeface="Times New Roman" panose="02020603050405020304" pitchFamily="18" charset="0"/>
                <a:cs typeface="Times New Roman" panose="02020603050405020304" pitchFamily="18" charset="0"/>
              </a:rPr>
              <a:t> вредности x и y,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y, </a:t>
            </a:r>
            <a:r>
              <a:rPr lang="ru-RU" sz="2000" dirty="0" err="1">
                <a:latin typeface="Times New Roman" panose="02020603050405020304" pitchFamily="18" charset="0"/>
                <a:cs typeface="Times New Roman" panose="02020603050405020304" pitchFamily="18" charset="0"/>
              </a:rPr>
              <a:t>постоји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рационалан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r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r &lt; y .</a:t>
            </a:r>
          </a:p>
          <a:p>
            <a:pPr marL="0" indent="0">
              <a:buNone/>
            </a:pPr>
            <a:endParaRPr lang="ru-RU" sz="2000" dirty="0">
              <a:latin typeface="Times New Roman" panose="02020603050405020304" pitchFamily="18" charset="0"/>
              <a:cs typeface="Times New Roman" panose="02020603050405020304" pitchFamily="18" charset="0"/>
            </a:endParaRPr>
          </a:p>
          <a:p>
            <a:r>
              <a:rPr lang="ru-RU" sz="2000" b="1" dirty="0">
                <a:latin typeface="Times New Roman" panose="02020603050405020304" pitchFamily="18" charset="0"/>
                <a:cs typeface="Times New Roman" panose="02020603050405020304" pitchFamily="18" charset="0"/>
              </a:rPr>
              <a:t>(а)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y-x &gt; 1. У том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к такав д</a:t>
            </a:r>
            <a:r>
              <a:rPr lang="en-US" sz="2000" dirty="0">
                <a:latin typeface="Times New Roman" panose="02020603050405020304" pitchFamily="18" charset="0"/>
                <a:cs typeface="Times New Roman" panose="02020603050405020304" pitchFamily="18" charset="0"/>
              </a:rPr>
              <a:t>a</a:t>
            </a:r>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а x &lt; к &lt;y. Да </a:t>
            </a:r>
            <a:r>
              <a:rPr lang="ru-RU" sz="2000" dirty="0" err="1">
                <a:latin typeface="Times New Roman" panose="02020603050405020304" pitchFamily="18" charset="0"/>
                <a:cs typeface="Times New Roman" panose="02020603050405020304" pitchFamily="18" charset="0"/>
              </a:rPr>
              <a:t>бисмо</a:t>
            </a:r>
            <a:r>
              <a:rPr lang="ru-RU" sz="2000" dirty="0">
                <a:latin typeface="Times New Roman" panose="02020603050405020304" pitchFamily="18" charset="0"/>
                <a:cs typeface="Times New Roman" panose="02020603050405020304" pitchFamily="18" charset="0"/>
              </a:rPr>
              <a:t> то видели, </a:t>
            </a:r>
            <a:r>
              <a:rPr lang="ru-RU" sz="2000" dirty="0" err="1">
                <a:latin typeface="Times New Roman" panose="02020603050405020304" pitchFamily="18" charset="0"/>
                <a:cs typeface="Times New Roman" panose="02020603050405020304" pitchFamily="18" charset="0"/>
              </a:rPr>
              <a:t>узмимо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a:t>
            </a:r>
            <a:r>
              <a:rPr lang="ru-RU" sz="2000" dirty="0" err="1">
                <a:latin typeface="Times New Roman" panose="02020603050405020304" pitchFamily="18" charset="0"/>
                <a:cs typeface="Times New Roman" panose="02020603050405020304" pitchFamily="18" charset="0"/>
              </a:rPr>
              <a:t>најмања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горња</a:t>
            </a:r>
            <a:r>
              <a:rPr lang="ru-RU" sz="2000" dirty="0">
                <a:latin typeface="Times New Roman" panose="02020603050405020304" pitchFamily="18" charset="0"/>
                <a:cs typeface="Times New Roman" panose="02020603050405020304" pitchFamily="18" charset="0"/>
              </a:rPr>
              <a:t> граница скупа S свих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ј такав да ј ≤  x. Из тога следи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само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S, и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конкретно,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l + 1 &gt; x,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иначе l + 1 · ≤ x,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l+ 1  ∈</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С,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супротности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чињеницом</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 </a:t>
            </a:r>
            <a:r>
              <a:rPr lang="ru-RU" sz="2000" dirty="0" err="1">
                <a:latin typeface="Times New Roman" panose="02020603050405020304" pitchFamily="18" charset="0"/>
                <a:cs typeface="Times New Roman" panose="02020603050405020304" pitchFamily="18" charset="0"/>
              </a:rPr>
              <a:t>lub</a:t>
            </a:r>
            <a:r>
              <a:rPr lang="ru-RU" sz="2000" dirty="0">
                <a:latin typeface="Times New Roman" panose="02020603050405020304" pitchFamily="18" charset="0"/>
                <a:cs typeface="Times New Roman" panose="02020603050405020304" pitchFamily="18" charset="0"/>
              </a:rPr>
              <a:t> S. </a:t>
            </a:r>
            <a:r>
              <a:rPr lang="ru-RU" sz="2000" dirty="0" err="1">
                <a:latin typeface="Times New Roman" panose="02020603050405020304" pitchFamily="18" charset="0"/>
                <a:cs typeface="Times New Roman" panose="02020603050405020304" pitchFamily="18" charset="0"/>
              </a:rPr>
              <a:t>Штавише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l  ≤· к и </a:t>
            </a:r>
            <a:r>
              <a:rPr lang="ru-RU" sz="2000" dirty="0" err="1">
                <a:latin typeface="Times New Roman" panose="02020603050405020304" pitchFamily="18" charset="0"/>
                <a:cs typeface="Times New Roman" panose="02020603050405020304" pitchFamily="18" charset="0"/>
              </a:rPr>
              <a:t>и</a:t>
            </a:r>
            <a:r>
              <a:rPr lang="ru-RU" sz="2000" dirty="0">
                <a:latin typeface="Times New Roman" panose="02020603050405020304" pitchFamily="18" charset="0"/>
                <a:cs typeface="Times New Roman" panose="02020603050405020304" pitchFamily="18" charset="0"/>
              </a:rPr>
              <a:t> к &gt; 1, то из </a:t>
            </a:r>
            <a:r>
              <a:rPr lang="ru-RU" sz="2000" dirty="0" err="1">
                <a:latin typeface="Times New Roman" panose="02020603050405020304" pitchFamily="18" charset="0"/>
                <a:cs typeface="Times New Roman" panose="02020603050405020304" pitchFamily="18" charset="0"/>
              </a:rPr>
              <a:t>својстава</a:t>
            </a:r>
            <a:r>
              <a:rPr lang="ru-RU" sz="2000" dirty="0">
                <a:latin typeface="Times New Roman" panose="02020603050405020304" pitchFamily="18" charset="0"/>
                <a:cs typeface="Times New Roman" panose="02020603050405020304" pitchFamily="18" charset="0"/>
              </a:rPr>
              <a:t> &lt; следи да l + 1 &lt; y.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 = l + 1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к &lt; y.</a:t>
            </a:r>
          </a:p>
          <a:p>
            <a:endParaRPr lang="en-US" dirty="0"/>
          </a:p>
        </p:txBody>
      </p:sp>
    </p:spTree>
    <p:extLst>
      <p:ext uri="{BB962C8B-B14F-4D97-AF65-F5344CB8AC3E}">
        <p14:creationId xmlns:p14="http://schemas.microsoft.com/office/powerpoint/2010/main" val="226705362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4F5A3-CD22-4FD3-939D-6D1367E86C2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4E90C5E-95B8-43E1-BF23-5F90A109C86A}"/>
              </a:ext>
            </a:extLst>
          </p:cNvPr>
          <p:cNvSpPr>
            <a:spLocks noGrp="1"/>
          </p:cNvSpPr>
          <p:nvPr>
            <p:ph idx="1"/>
          </p:nvPr>
        </p:nvSpPr>
        <p:spPr>
          <a:xfrm>
            <a:off x="1676400" y="1368425"/>
            <a:ext cx="10515600" cy="4351338"/>
          </a:xfrm>
        </p:spPr>
        <p:txBody>
          <a:bodyPr>
            <a:normAutofit/>
          </a:bodyPr>
          <a:lstStyle/>
          <a:p>
            <a:endParaRPr lang="en-US" dirty="0"/>
          </a:p>
        </p:txBody>
      </p:sp>
    </p:spTree>
    <p:extLst>
      <p:ext uri="{BB962C8B-B14F-4D97-AF65-F5344CB8AC3E}">
        <p14:creationId xmlns:p14="http://schemas.microsoft.com/office/powerpoint/2010/main" val="5293273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1E78-9AAF-41AE-A41E-AD5B6801CD9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39FA8B-295B-4A6C-BD9D-66967037BE79}"/>
              </a:ext>
            </a:extLst>
          </p:cNvPr>
          <p:cNvSpPr>
            <a:spLocks noGrp="1"/>
          </p:cNvSpPr>
          <p:nvPr>
            <p:ph idx="1"/>
          </p:nvPr>
        </p:nvSpPr>
        <p:spPr/>
        <p:txBody>
          <a:bodyPr/>
          <a:lstStyle/>
          <a:p>
            <a:r>
              <a:rPr lang="ru-RU" sz="2000" dirty="0">
                <a:latin typeface="Times New Roman" panose="02020603050405020304" pitchFamily="18" charset="0"/>
                <a:cs typeface="Times New Roman" panose="02020603050405020304" pitchFamily="18" charset="0"/>
              </a:rPr>
              <a:t>(б) Сада само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x &lt; y. На основу </a:t>
            </a:r>
            <a:r>
              <a:rPr lang="ru-RU" sz="2000" dirty="0" err="1">
                <a:latin typeface="Times New Roman" panose="02020603050405020304" pitchFamily="18" charset="0"/>
                <a:cs typeface="Times New Roman" panose="02020603050405020304" pitchFamily="18" charset="0"/>
              </a:rPr>
              <a:t>претходнeг</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последице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изаберимо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природан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n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1/n &lt; y-x. </a:t>
            </a:r>
            <a:r>
              <a:rPr lang="ru-RU" sz="2000" dirty="0" err="1">
                <a:latin typeface="Times New Roman" panose="02020603050405020304" pitchFamily="18" charset="0"/>
                <a:cs typeface="Times New Roman" panose="02020603050405020304" pitchFamily="18" charset="0"/>
              </a:rPr>
              <a:t>Отуда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n y-n x &gt; 1, па </a:t>
            </a:r>
            <a:r>
              <a:rPr lang="ru-RU" sz="2000" dirty="0" err="1">
                <a:latin typeface="Times New Roman" panose="02020603050405020304" pitchFamily="18" charset="0"/>
                <a:cs typeface="Times New Roman" panose="02020603050405020304" pitchFamily="18" charset="0"/>
              </a:rPr>
              <a:t>према</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постоји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к такав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nx</a:t>
            </a:r>
            <a:r>
              <a:rPr lang="ru-RU" sz="2000" dirty="0">
                <a:latin typeface="Times New Roman" panose="02020603050405020304" pitchFamily="18" charset="0"/>
                <a:cs typeface="Times New Roman" panose="02020603050405020304" pitchFamily="18" charset="0"/>
              </a:rPr>
              <a:t> &lt; к &lt; </a:t>
            </a:r>
            <a:r>
              <a:rPr lang="ru-RU" sz="2000" dirty="0" err="1">
                <a:latin typeface="Times New Roman" panose="02020603050405020304" pitchFamily="18" charset="0"/>
                <a:cs typeface="Times New Roman" panose="02020603050405020304" pitchFamily="18" charset="0"/>
              </a:rPr>
              <a:t>ny</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Отуда</a:t>
            </a:r>
            <a:r>
              <a:rPr lang="ru-RU" sz="2000" dirty="0">
                <a:latin typeface="Times New Roman" panose="02020603050405020304" pitchFamily="18" charset="0"/>
                <a:cs typeface="Times New Roman" panose="02020603050405020304" pitchFamily="18" charset="0"/>
              </a:rPr>
              <a:t> x &lt; к/n &lt; y ,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тражено</a:t>
            </a:r>
            <a:r>
              <a:rPr lang="ru-RU" sz="2000" dirty="0">
                <a:latin typeface="Times New Roman" panose="02020603050405020304" pitchFamily="18" charset="0"/>
                <a:cs typeface="Times New Roman" panose="02020603050405020304" pitchFamily="18" charset="0"/>
              </a:rPr>
              <a:t>. </a:t>
            </a:r>
          </a:p>
          <a:p>
            <a:endParaRPr lang="ru-RU"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2763626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8413-C0E6-4BD1-9996-BC9EACC4660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1CE6474-4387-46F7-9EA9-3F4B15EEB10C}"/>
              </a:ext>
            </a:extLst>
          </p:cNvPr>
          <p:cNvSpPr>
            <a:spLocks noGrp="1"/>
          </p:cNvSpPr>
          <p:nvPr>
            <p:ph idx="1"/>
          </p:nvPr>
        </p:nvSpPr>
        <p:spPr/>
        <p:txBody>
          <a:bodyPr>
            <a:normAutofit/>
          </a:bodyPr>
          <a:lstStyle/>
          <a:p>
            <a:endParaRPr lang="ru-RU"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Дефиниција</a:t>
            </a:r>
            <a:r>
              <a:rPr lang="ru-RU" sz="2000" b="1" dirty="0">
                <a:latin typeface="Times New Roman" panose="02020603050405020304" pitchFamily="18" charset="0"/>
                <a:cs typeface="Times New Roman" panose="02020603050405020304" pitchFamily="18" charset="0"/>
              </a:rPr>
              <a:t> 4.6.1 </a:t>
            </a:r>
            <a:r>
              <a:rPr lang="ru-RU" sz="2000" dirty="0">
                <a:latin typeface="Times New Roman" panose="02020603050405020304" pitchFamily="18" charset="0"/>
                <a:cs typeface="Times New Roman" panose="02020603050405020304" pitchFamily="18" charset="0"/>
              </a:rPr>
              <a:t>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еквивалентан</a:t>
            </a:r>
            <a:r>
              <a:rPr lang="ru-RU" sz="2000" dirty="0">
                <a:latin typeface="Times New Roman" panose="02020603050405020304" pitchFamily="18" charset="0"/>
                <a:cs typeface="Times New Roman" panose="02020603050405020304" pitchFamily="18" charset="0"/>
              </a:rPr>
              <a:t> N Скуп </a:t>
            </a:r>
            <a:r>
              <a:rPr lang="ru-RU" sz="2000" dirty="0" err="1">
                <a:latin typeface="Times New Roman" panose="02020603050405020304" pitchFamily="18" charset="0"/>
                <a:cs typeface="Times New Roman" panose="02020603050405020304" pitchFamily="18" charset="0"/>
              </a:rPr>
              <a:t>је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кажемо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јесте</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кардиналност</a:t>
            </a:r>
            <a:r>
              <a:rPr lang="ru-RU" sz="2000" dirty="0">
                <a:latin typeface="Times New Roman" panose="02020603050405020304" pitchFamily="18" charset="0"/>
                <a:cs typeface="Times New Roman" panose="02020603050405020304" pitchFamily="18" charset="0"/>
              </a:rPr>
              <a:t> d или </a:t>
            </a:r>
            <a:r>
              <a:rPr lang="ru-RU" sz="2000" dirty="0" err="1">
                <a:latin typeface="Times New Roman" panose="02020603050405020304" pitchFamily="18" charset="0"/>
                <a:cs typeface="Times New Roman" panose="02020603050405020304" pitchFamily="18" charset="0"/>
              </a:rPr>
              <a:t>кардинални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d8,.</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Дакле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небројив</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његови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чланови</a:t>
            </a:r>
            <a:r>
              <a:rPr lang="ru-RU" sz="2000" dirty="0">
                <a:latin typeface="Times New Roman" panose="02020603050405020304" pitchFamily="18" charset="0"/>
                <a:cs typeface="Times New Roman" panose="02020603050405020304" pitchFamily="18" charset="0"/>
              </a:rPr>
              <a:t> се могу </a:t>
            </a:r>
            <a:r>
              <a:rPr lang="ru-RU" sz="2000" dirty="0" err="1">
                <a:latin typeface="Times New Roman" panose="02020603050405020304" pitchFamily="18" charset="0"/>
                <a:cs typeface="Times New Roman" panose="02020603050405020304" pitchFamily="18" charset="0"/>
              </a:rPr>
              <a:t>набројати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незавршном</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секвенца</a:t>
            </a:r>
            <a:r>
              <a:rPr lang="ru-RU" sz="2000" dirty="0">
                <a:latin typeface="Times New Roman" panose="02020603050405020304" pitchFamily="18" charset="0"/>
                <a:cs typeface="Times New Roman" panose="02020603050405020304" pitchFamily="18" charset="0"/>
              </a:rPr>
              <a:t> (а1</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а2,….; </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 .). У наставку </a:t>
            </a:r>
            <a:r>
              <a:rPr lang="ru-RU" sz="2000" dirty="0" err="1">
                <a:latin typeface="Times New Roman" panose="02020603050405020304" pitchFamily="18" charset="0"/>
                <a:cs typeface="Times New Roman" panose="02020603050405020304" pitchFamily="18" charset="0"/>
              </a:rPr>
              <a:t>показујемо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ово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неважи</a:t>
            </a:r>
            <a:r>
              <a:rPr lang="ru-RU" sz="2000" dirty="0">
                <a:latin typeface="Times New Roman" panose="02020603050405020304" pitchFamily="18" charset="0"/>
                <a:cs typeface="Times New Roman" panose="02020603050405020304" pitchFamily="18" charset="0"/>
              </a:rPr>
              <a:t> за </a:t>
            </a:r>
            <a:r>
              <a:rPr lang="ru-RU" sz="2000" dirty="0" err="1">
                <a:latin typeface="Times New Roman" panose="02020603050405020304" pitchFamily="18" charset="0"/>
                <a:cs typeface="Times New Roman" panose="02020603050405020304" pitchFamily="18" charset="0"/>
              </a:rPr>
              <a:t>бесконачне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скупове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уопште</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можда</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изгледа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изненађујуће</a:t>
            </a:r>
            <a:r>
              <a:rPr lang="ru-RU" sz="2000" dirty="0">
                <a:latin typeface="Times New Roman" panose="02020603050405020304" pitchFamily="18" charset="0"/>
                <a:cs typeface="Times New Roman" panose="02020603050405020304" pitchFamily="18" charset="0"/>
              </a:rPr>
              <a:t>, али их треба </a:t>
            </a:r>
            <a:r>
              <a:rPr lang="ru-RU" sz="2000" dirty="0" err="1">
                <a:latin typeface="Times New Roman" panose="02020603050405020304" pitchFamily="18" charset="0"/>
                <a:cs typeface="Times New Roman" panose="02020603050405020304" pitchFamily="18" charset="0"/>
              </a:rPr>
              <a:t>доказати</a:t>
            </a:r>
            <a:r>
              <a:rPr lang="ru-RU"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60444082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0FFD3-3C94-4359-AE14-85100B6520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7E0720-78BF-479F-8D14-0843D57D836E}"/>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4.6.2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бесконачан</a:t>
            </a:r>
            <a:r>
              <a:rPr lang="ru-RU" sz="2000" dirty="0">
                <a:latin typeface="Times New Roman" panose="02020603050405020304" pitchFamily="18" charset="0"/>
                <a:cs typeface="Times New Roman" panose="02020603050405020304" pitchFamily="18" charset="0"/>
              </a:rPr>
              <a:t>).</a:t>
            </a: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Довољно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показати</a:t>
            </a:r>
            <a:r>
              <a:rPr lang="ru-RU" sz="2000" dirty="0">
                <a:latin typeface="Times New Roman" panose="02020603050405020304" pitchFamily="18" charset="0"/>
                <a:cs typeface="Times New Roman" panose="02020603050405020304" pitchFamily="18" charset="0"/>
              </a:rPr>
              <a:t> да N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зашто</a:t>
            </a:r>
            <a:r>
              <a:rPr lang="ru-RU" sz="2000" dirty="0">
                <a:latin typeface="Times New Roman" panose="02020603050405020304" pitchFamily="18" charset="0"/>
                <a:cs typeface="Times New Roman" panose="02020603050405020304" pitchFamily="18" charset="0"/>
              </a:rPr>
              <a:t>?). Али, </a:t>
            </a:r>
            <a:r>
              <a:rPr lang="ru-RU" sz="2000" dirty="0" err="1">
                <a:latin typeface="Times New Roman" panose="02020603050405020304" pitchFamily="18" charset="0"/>
                <a:cs typeface="Times New Roman" panose="02020603050405020304" pitchFamily="18" charset="0"/>
              </a:rPr>
              <a:t>заправо</a:t>
            </a:r>
            <a:r>
              <a:rPr lang="ru-RU" sz="2000" dirty="0">
                <a:latin typeface="Times New Roman" panose="02020603050405020304" pitchFamily="18" charset="0"/>
                <a:cs typeface="Times New Roman" panose="02020603050405020304" pitchFamily="18" charset="0"/>
              </a:rPr>
              <a:t> било </a:t>
            </a:r>
            <a:r>
              <a:rPr lang="ru-RU" sz="2000" dirty="0" err="1">
                <a:latin typeface="Times New Roman" panose="02020603050405020304" pitchFamily="18" charset="0"/>
                <a:cs typeface="Times New Roman" panose="02020603050405020304" pitchFamily="18" charset="0"/>
              </a:rPr>
              <a:t>који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од N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ограничен, док знамо да </a:t>
            </a:r>
            <a:r>
              <a:rPr lang="en-US" sz="2000" dirty="0">
                <a:latin typeface="Times New Roman" panose="02020603050405020304" pitchFamily="18" charset="0"/>
                <a:cs typeface="Times New Roman" panose="02020603050405020304" pitchFamily="18" charset="0"/>
              </a:rPr>
              <a:t>N </a:t>
            </a:r>
            <a:r>
              <a:rPr lang="ru-RU" sz="2000" dirty="0" err="1">
                <a:latin typeface="Times New Roman" panose="02020603050405020304" pitchFamily="18" charset="0"/>
                <a:cs typeface="Times New Roman" panose="02020603050405020304" pitchFamily="18" charset="0"/>
              </a:rPr>
              <a:t>није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поглавље</a:t>
            </a:r>
            <a:r>
              <a:rPr lang="ru-RU" sz="2000" dirty="0">
                <a:latin typeface="Times New Roman" panose="02020603050405020304" pitchFamily="18" charset="0"/>
                <a:cs typeface="Times New Roman" panose="02020603050405020304" pitchFamily="18" charset="0"/>
              </a:rPr>
              <a:t> 3).</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Видели </a:t>
            </a:r>
            <a:r>
              <a:rPr lang="ru-RU" sz="2000" dirty="0" err="1">
                <a:latin typeface="Times New Roman" panose="02020603050405020304" pitchFamily="18" charset="0"/>
                <a:cs typeface="Times New Roman" panose="02020603050405020304" pitchFamily="18" charset="0"/>
              </a:rPr>
              <a:t>смо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парних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слично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важи</a:t>
            </a:r>
            <a:r>
              <a:rPr lang="ru-RU" sz="2000" dirty="0">
                <a:latin typeface="Times New Roman" panose="02020603050405020304" pitchFamily="18" charset="0"/>
                <a:cs typeface="Times New Roman" panose="02020603050405020304" pitchFamily="18" charset="0"/>
              </a:rPr>
              <a:t> за скуп </a:t>
            </a:r>
            <a:r>
              <a:rPr lang="ru-RU" sz="2000" dirty="0" err="1">
                <a:latin typeface="Times New Roman" panose="02020603050405020304" pitchFamily="18" charset="0"/>
                <a:cs typeface="Times New Roman" panose="02020603050405020304" pitchFamily="18" charset="0"/>
              </a:rPr>
              <a:t>непарних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целих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Уопштено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говорећи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следећи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резултат</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једноставан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једини</a:t>
            </a:r>
            <a:r>
              <a:rPr lang="ru-RU" sz="2000" dirty="0">
                <a:latin typeface="Times New Roman" panose="02020603050405020304" pitchFamily="18" charset="0"/>
                <a:cs typeface="Times New Roman" panose="02020603050405020304" pitchFamily="18" charset="0"/>
              </a:rPr>
              <a:t> проблем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излагање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разуман</a:t>
            </a:r>
            <a:r>
              <a:rPr lang="ru-RU" sz="2000" dirty="0">
                <a:latin typeface="Times New Roman" panose="02020603050405020304" pitchFamily="18" charset="0"/>
                <a:cs typeface="Times New Roman" panose="02020603050405020304" pitchFamily="18" charset="0"/>
              </a:rPr>
              <a:t> начин):</a:t>
            </a:r>
          </a:p>
          <a:p>
            <a:r>
              <a:rPr lang="ru-RU" sz="2000" b="1" dirty="0">
                <a:latin typeface="Times New Roman" panose="02020603050405020304" pitchFamily="18" charset="0"/>
                <a:cs typeface="Times New Roman" panose="02020603050405020304" pitchFamily="18" charset="0"/>
              </a:rPr>
              <a:t>Теорема 4.6.3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подскуп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пребројивог</a:t>
            </a:r>
            <a:r>
              <a:rPr lang="ru-RU" sz="2000" dirty="0">
                <a:latin typeface="Times New Roman" panose="02020603050405020304" pitchFamily="18" charset="0"/>
                <a:cs typeface="Times New Roman" panose="02020603050405020304" pitchFamily="18" charset="0"/>
              </a:rPr>
              <a:t> скупа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пребројив</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477428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25793-6541-4358-9B51-B0854E0CE31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7ED3158-5960-435E-B212-4D0470A0CCC7}"/>
              </a:ext>
            </a:extLst>
          </p:cNvPr>
          <p:cNvSpPr>
            <a:spLocks noGrp="1"/>
          </p:cNvSpPr>
          <p:nvPr>
            <p:ph idx="1"/>
          </p:nvPr>
        </p:nvSpPr>
        <p:spPr/>
        <p:txBody>
          <a:bodyPr>
            <a:normAutofit/>
          </a:bodyPr>
          <a:lstStyle/>
          <a:p>
            <a:endParaRPr lang="ru-RU"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b="1"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пребројиво</a:t>
            </a:r>
            <a:r>
              <a:rPr lang="ru-RU" sz="2000" dirty="0">
                <a:latin typeface="Times New Roman" panose="02020603050405020304" pitchFamily="18" charset="0"/>
                <a:cs typeface="Times New Roman" panose="02020603050405020304" pitchFamily="18" charset="0"/>
              </a:rPr>
              <a:t> и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(а1, а2;…. </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или (а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а2;….</a:t>
            </a:r>
            <a:r>
              <a:rPr lang="ru-RU" sz="2000" dirty="0" err="1">
                <a:latin typeface="Times New Roman" panose="02020603050405020304" pitchFamily="18" charset="0"/>
                <a:cs typeface="Times New Roman" panose="02020603050405020304" pitchFamily="18" charset="0"/>
              </a:rPr>
              <a:t>аn</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набрајање</a:t>
            </a:r>
            <a:r>
              <a:rPr lang="ru-RU" sz="2000" dirty="0">
                <a:latin typeface="Times New Roman" panose="02020603050405020304" pitchFamily="18" charset="0"/>
                <a:cs typeface="Times New Roman" panose="02020603050405020304" pitchFamily="18" charset="0"/>
              </a:rPr>
              <a:t> А (у </a:t>
            </a:r>
            <a:r>
              <a:rPr lang="ru-RU" sz="2000" dirty="0" err="1">
                <a:latin typeface="Times New Roman" panose="02020603050405020304" pitchFamily="18" charset="0"/>
                <a:cs typeface="Times New Roman" panose="02020603050405020304" pitchFamily="18" charset="0"/>
              </a:rPr>
              <a:t>зависности</a:t>
            </a:r>
            <a:r>
              <a:rPr lang="ru-RU" sz="2000" dirty="0">
                <a:latin typeface="Times New Roman" panose="02020603050405020304" pitchFamily="18" charset="0"/>
                <a:cs typeface="Times New Roman" panose="02020603050405020304" pitchFamily="18" charset="0"/>
              </a:rPr>
              <a:t> од тога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А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или </a:t>
            </a:r>
            <a:r>
              <a:rPr lang="ru-RU" sz="2000" dirty="0" err="1">
                <a:latin typeface="Times New Roman" panose="02020603050405020304" pitchFamily="18" charset="0"/>
                <a:cs typeface="Times New Roman" panose="02020603050405020304" pitchFamily="18" charset="0"/>
              </a:rPr>
              <a:t>пребројив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B⊆A   </a:t>
            </a:r>
            <a:r>
              <a:rPr lang="ru-RU" sz="2000" dirty="0" err="1">
                <a:latin typeface="Times New Roman" panose="02020603050405020304" pitchFamily="18" charset="0"/>
                <a:cs typeface="Times New Roman" panose="02020603050405020304" pitchFamily="18" charset="0"/>
              </a:rPr>
              <a:t>онда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конструишемо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подниз</a:t>
            </a:r>
            <a:r>
              <a:rPr lang="ru-RU" sz="2000" dirty="0">
                <a:latin typeface="Times New Roman" panose="02020603050405020304" pitchFamily="18" charset="0"/>
                <a:cs typeface="Times New Roman" panose="02020603050405020304" pitchFamily="18" charset="0"/>
              </a:rPr>
              <a:t> (а11, а12…..; а1н; :: :) </a:t>
            </a:r>
            <a:r>
              <a:rPr lang="ru-RU" sz="2000" dirty="0" err="1">
                <a:latin typeface="Times New Roman" panose="02020603050405020304" pitchFamily="18" charset="0"/>
                <a:cs typeface="Times New Roman" panose="02020603050405020304" pitchFamily="18" charset="0"/>
              </a:rPr>
              <a:t>набрајајући</a:t>
            </a:r>
            <a:r>
              <a:rPr lang="ru-RU" sz="2000" dirty="0">
                <a:latin typeface="Times New Roman" panose="02020603050405020304" pitchFamily="18" charset="0"/>
                <a:cs typeface="Times New Roman" panose="02020603050405020304" pitchFamily="18" charset="0"/>
              </a:rPr>
              <a:t> B тако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узимамо</a:t>
            </a:r>
            <a:r>
              <a:rPr lang="ru-RU" sz="2000" dirty="0">
                <a:latin typeface="Times New Roman" panose="02020603050405020304" pitchFamily="18" charset="0"/>
                <a:cs typeface="Times New Roman" panose="02020603050405020304" pitchFamily="18" charset="0"/>
              </a:rPr>
              <a:t> а1 за ј'-</a:t>
            </a:r>
            <a:r>
              <a:rPr lang="ru-RU" sz="2000" dirty="0" err="1">
                <a:latin typeface="Times New Roman" panose="02020603050405020304" pitchFamily="18" charset="0"/>
                <a:cs typeface="Times New Roman" panose="02020603050405020304" pitchFamily="18" charset="0"/>
              </a:rPr>
              <a:t>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првобитног</a:t>
            </a:r>
            <a:r>
              <a:rPr lang="ru-RU" sz="2000" dirty="0">
                <a:latin typeface="Times New Roman" panose="02020603050405020304" pitchFamily="18" charset="0"/>
                <a:cs typeface="Times New Roman" panose="02020603050405020304" pitchFamily="18" charset="0"/>
              </a:rPr>
              <a:t> низа </a:t>
            </a:r>
            <a:r>
              <a:rPr lang="ru-RU" sz="2000" dirty="0" err="1">
                <a:latin typeface="Times New Roman" panose="02020603050405020304" pitchFamily="18" charset="0"/>
                <a:cs typeface="Times New Roman" panose="02020603050405020304" pitchFamily="18" charset="0"/>
              </a:rPr>
              <a:t>који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у B. Или се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процес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никада</a:t>
            </a:r>
            <a:r>
              <a:rPr lang="ru-RU" sz="2000" dirty="0">
                <a:latin typeface="Times New Roman" panose="02020603050405020304" pitchFamily="18" charset="0"/>
                <a:cs typeface="Times New Roman" panose="02020603050405020304" pitchFamily="18" charset="0"/>
              </a:rPr>
              <a:t> не </a:t>
            </a:r>
            <a:r>
              <a:rPr lang="ru-RU" sz="2000" dirty="0" err="1">
                <a:latin typeface="Times New Roman" panose="02020603050405020304" pitchFamily="18" charset="0"/>
                <a:cs typeface="Times New Roman" panose="02020603050405020304" pitchFamily="18" charset="0"/>
              </a:rPr>
              <a:t>завршава</a:t>
            </a:r>
            <a:r>
              <a:rPr lang="ru-RU" sz="2000" dirty="0">
                <a:latin typeface="Times New Roman" panose="02020603050405020304" pitchFamily="18" charset="0"/>
                <a:cs typeface="Times New Roman" panose="02020603050405020304" pitchFamily="18" charset="0"/>
              </a:rPr>
              <a:t>, у ком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B </a:t>
            </a:r>
            <a:r>
              <a:rPr lang="ru-RU" sz="2000" dirty="0" err="1">
                <a:latin typeface="Times New Roman" panose="02020603050405020304" pitchFamily="18" charset="0"/>
                <a:cs typeface="Times New Roman" panose="02020603050405020304" pitchFamily="18" charset="0"/>
              </a:rPr>
              <a:t>небројиво</a:t>
            </a:r>
            <a:r>
              <a:rPr lang="ru-RU" sz="2000" dirty="0">
                <a:latin typeface="Times New Roman" panose="02020603050405020304" pitchFamily="18" charset="0"/>
                <a:cs typeface="Times New Roman" panose="02020603050405020304" pitchFamily="18" charset="0"/>
              </a:rPr>
              <a:t>, или се </a:t>
            </a:r>
            <a:r>
              <a:rPr lang="ru-RU" sz="2000" dirty="0" err="1">
                <a:latin typeface="Times New Roman" panose="02020603050405020304" pitchFamily="18" charset="0"/>
                <a:cs typeface="Times New Roman" panose="02020603050405020304" pitchFamily="18" charset="0"/>
              </a:rPr>
              <a:t>завршава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коначном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корака</a:t>
            </a:r>
            <a:r>
              <a:rPr lang="ru-RU" sz="2000" dirty="0">
                <a:latin typeface="Times New Roman" panose="02020603050405020304" pitchFamily="18" charset="0"/>
                <a:cs typeface="Times New Roman" panose="02020603050405020304" pitchFamily="18" charset="0"/>
              </a:rPr>
              <a:t> , у ком </a:t>
            </a:r>
            <a:r>
              <a:rPr lang="ru-RU" sz="2000" dirty="0" err="1">
                <a:latin typeface="Times New Roman" panose="02020603050405020304" pitchFamily="18" charset="0"/>
                <a:cs typeface="Times New Roman" panose="02020603050405020304" pitchFamily="18" charset="0"/>
              </a:rPr>
              <a:t>случају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B ¯</a:t>
            </a:r>
            <a:r>
              <a:rPr lang="ru-RU" sz="2000" dirty="0" err="1">
                <a:latin typeface="Times New Roman" panose="02020603050405020304" pitchFamily="18" charset="0"/>
                <a:cs typeface="Times New Roman" panose="02020603050405020304" pitchFamily="18" charset="0"/>
              </a:rPr>
              <a:t>коначан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a:t>
            </a:r>
            <a:r>
              <a:rPr lang="ru-RU" sz="2000" b="1" dirty="0" err="1">
                <a:latin typeface="Times New Roman" panose="02020603050405020304" pitchFamily="18" charset="0"/>
                <a:cs typeface="Times New Roman" panose="02020603050405020304" pitchFamily="18" charset="0"/>
              </a:rPr>
              <a:t>апомена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Овај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суптилнији</a:t>
            </a:r>
            <a:r>
              <a:rPr lang="ru-RU" sz="2000" dirty="0">
                <a:latin typeface="Times New Roman" panose="02020603050405020304" pitchFamily="18" charset="0"/>
                <a:cs typeface="Times New Roman" panose="02020603050405020304" pitchFamily="18" charset="0"/>
              </a:rPr>
              <a:t>    него </a:t>
            </a:r>
            <a:r>
              <a:rPr lang="ru-RU" sz="2000" dirty="0" err="1">
                <a:latin typeface="Times New Roman" panose="02020603050405020304" pitchFamily="18" charset="0"/>
                <a:cs typeface="Times New Roman" panose="02020603050405020304" pitchFamily="18" charset="0"/>
              </a:rPr>
              <a:t>што</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може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чинити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Зашто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резултујућа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из N </a:t>
            </a:r>
            <a:r>
              <a:rPr lang="ru-RU" sz="2000" dirty="0" err="1">
                <a:latin typeface="Times New Roman" panose="02020603050405020304" pitchFamily="18" charset="0"/>
                <a:cs typeface="Times New Roman" panose="02020603050405020304" pitchFamily="18" charset="0"/>
              </a:rPr>
              <a:t>функција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Требало</a:t>
            </a:r>
            <a:r>
              <a:rPr lang="ru-RU" sz="2000" dirty="0">
                <a:latin typeface="Times New Roman" panose="02020603050405020304" pitchFamily="18" charset="0"/>
                <a:cs typeface="Times New Roman" panose="02020603050405020304" pitchFamily="18" charset="0"/>
              </a:rPr>
              <a:t> би </a:t>
            </a:r>
            <a:r>
              <a:rPr lang="ru-RU" sz="2000" dirty="0" err="1">
                <a:latin typeface="Times New Roman" panose="02020603050405020304" pitchFamily="18" charset="0"/>
                <a:cs typeface="Times New Roman" panose="02020603050405020304" pitchFamily="18" charset="0"/>
              </a:rPr>
              <a:t>заиста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доказати</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непразан</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природних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најмањи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члан</a:t>
            </a:r>
            <a:r>
              <a:rPr lang="ru-RU" sz="2000" dirty="0">
                <a:latin typeface="Times New Roman" panose="02020603050405020304" pitchFamily="18" charset="0"/>
                <a:cs typeface="Times New Roman" panose="02020603050405020304" pitchFamily="18" charset="0"/>
              </a:rPr>
              <a:t>, али потребно </a:t>
            </a:r>
            <a:r>
              <a:rPr lang="en-US" sz="2000" dirty="0">
                <a:latin typeface="Times New Roman" panose="02020603050405020304" pitchFamily="18" charset="0"/>
                <a:cs typeface="Times New Roman" panose="02020603050405020304" pitchFamily="18" charset="0"/>
              </a:rPr>
              <a:t> je </a:t>
            </a:r>
            <a:r>
              <a:rPr lang="ru-RU" sz="2000" dirty="0">
                <a:latin typeface="Times New Roman" panose="02020603050405020304" pitchFamily="18" charset="0"/>
                <a:cs typeface="Times New Roman" panose="02020603050405020304" pitchFamily="18" charset="0"/>
              </a:rPr>
              <a:t>нам  да </a:t>
            </a:r>
            <a:r>
              <a:rPr lang="ru-RU" sz="2000" dirty="0" err="1">
                <a:latin typeface="Times New Roman" panose="02020603050405020304" pitchFamily="18" charset="0"/>
                <a:cs typeface="Times New Roman" panose="02020603050405020304" pitchFamily="18" charset="0"/>
              </a:rPr>
              <a:t>будемо</a:t>
            </a:r>
            <a:r>
              <a:rPr lang="ru-RU" sz="2000" dirty="0">
                <a:latin typeface="Times New Roman" panose="02020603050405020304" pitchFamily="18" charset="0"/>
                <a:cs typeface="Times New Roman" panose="02020603050405020304" pitchFamily="18" charset="0"/>
              </a:rPr>
              <a:t> мало </a:t>
            </a:r>
            <a:r>
              <a:rPr lang="ru-RU" sz="2000" dirty="0" err="1">
                <a:latin typeface="Times New Roman" panose="02020603050405020304" pitchFamily="18" charset="0"/>
                <a:cs typeface="Times New Roman" panose="02020603050405020304" pitchFamily="18" charset="0"/>
              </a:rPr>
              <a:t>прецизнији</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нашој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дефиницији</a:t>
            </a:r>
            <a:r>
              <a:rPr lang="ru-RU" sz="2000" dirty="0">
                <a:latin typeface="Times New Roman" panose="02020603050405020304" pitchFamily="18" charset="0"/>
                <a:cs typeface="Times New Roman" panose="02020603050405020304" pitchFamily="18" charset="0"/>
              </a:rPr>
              <a:t> N. </a:t>
            </a:r>
          </a:p>
          <a:p>
            <a:endParaRPr lang="en-US" dirty="0"/>
          </a:p>
        </p:txBody>
      </p:sp>
    </p:spTree>
    <p:extLst>
      <p:ext uri="{BB962C8B-B14F-4D97-AF65-F5344CB8AC3E}">
        <p14:creationId xmlns:p14="http://schemas.microsoft.com/office/powerpoint/2010/main" val="34235658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7B526-0F38-4025-91C9-5BDFB7F2A7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7536275-28DA-43E5-A46A-D7D85C4C0957}"/>
              </a:ext>
            </a:extLst>
          </p:cNvPr>
          <p:cNvSpPr>
            <a:spLocks noGrp="1"/>
          </p:cNvSpPr>
          <p:nvPr>
            <p:ph idx="1"/>
          </p:nvPr>
        </p:nvSpPr>
        <p:spPr/>
        <p:txBody>
          <a:bodyPr>
            <a:normAutofit/>
          </a:bodyPr>
          <a:lstStyle/>
          <a:p>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оквиру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класичне</a:t>
            </a:r>
            <a:r>
              <a:rPr lang="ru-RU" sz="2000" dirty="0">
                <a:latin typeface="Times New Roman" panose="02020603050405020304" pitchFamily="18" charset="0"/>
                <a:cs typeface="Times New Roman" panose="02020603050405020304" pitchFamily="18" charset="0"/>
              </a:rPr>
              <a:t> физике и </a:t>
            </a:r>
            <a:r>
              <a:rPr lang="ru-RU" sz="2000" dirty="0" err="1">
                <a:latin typeface="Times New Roman" panose="02020603050405020304" pitchFamily="18" charset="0"/>
                <a:cs typeface="Times New Roman" panose="02020603050405020304" pitchFamily="18" charset="0"/>
              </a:rPr>
              <a:t>опште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теорије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релативности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тачака</a:t>
            </a:r>
            <a:r>
              <a:rPr lang="ru-RU" sz="2000" dirty="0">
                <a:latin typeface="Times New Roman" panose="02020603050405020304" pitchFamily="18" charset="0"/>
                <a:cs typeface="Times New Roman" panose="02020603050405020304" pitchFamily="18" charset="0"/>
              </a:rPr>
              <a:t> у простор-</a:t>
            </a:r>
            <a:r>
              <a:rPr lang="ru-RU" sz="2000" dirty="0" err="1">
                <a:latin typeface="Times New Roman" panose="02020603050405020304" pitchFamily="18" charset="0"/>
                <a:cs typeface="Times New Roman" panose="02020603050405020304" pitchFamily="18" charset="0"/>
              </a:rPr>
              <a:t>времену</a:t>
            </a:r>
            <a:r>
              <a:rPr lang="ru-RU" sz="2000" dirty="0">
                <a:latin typeface="Times New Roman" panose="02020603050405020304" pitchFamily="18" charset="0"/>
                <a:cs typeface="Times New Roman" panose="02020603050405020304" pitchFamily="18" charset="0"/>
              </a:rPr>
              <a:t> се </a:t>
            </a:r>
            <a:r>
              <a:rPr lang="ru-RU" sz="2000" dirty="0" err="1">
                <a:latin typeface="Times New Roman" panose="02020603050405020304" pitchFamily="18" charset="0"/>
                <a:cs typeface="Times New Roman" panose="02020603050405020304" pitchFamily="18" charset="0"/>
              </a:rPr>
              <a:t>третира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непрекидан</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односно</a:t>
            </a:r>
            <a:r>
              <a:rPr lang="ru-RU" sz="2000" dirty="0">
                <a:latin typeface="Times New Roman" panose="02020603050405020304" pitchFamily="18" charset="0"/>
                <a:cs typeface="Times New Roman" panose="02020603050405020304" pitchFamily="18" charset="0"/>
              </a:rPr>
              <a:t> скуп </a:t>
            </a:r>
            <a:r>
              <a:rPr lang="ru-RU" sz="2000" dirty="0" err="1">
                <a:latin typeface="Times New Roman" panose="02020603050405020304" pitchFamily="18" charset="0"/>
                <a:cs typeface="Times New Roman" panose="02020603050405020304" pitchFamily="18" charset="0"/>
              </a:rPr>
              <a:t>са</a:t>
            </a:r>
            <a:r>
              <a:rPr lang="ru-RU" sz="2000" dirty="0">
                <a:latin typeface="Times New Roman" panose="02020603050405020304" pitchFamily="18" charset="0"/>
                <a:cs typeface="Times New Roman" panose="02020603050405020304" pitchFamily="18" charset="0"/>
              </a:rPr>
              <a:t> истом </a:t>
            </a:r>
            <a:r>
              <a:rPr lang="ru-RU" sz="2000" dirty="0" err="1">
                <a:latin typeface="Times New Roman" panose="02020603050405020304" pitchFamily="18" charset="0"/>
                <a:cs typeface="Times New Roman" panose="02020603050405020304" pitchFamily="18" charset="0"/>
              </a:rPr>
              <a:t>кардиналношћу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реалних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бројева</a:t>
            </a:r>
            <a:r>
              <a:rPr lang="ru-RU" sz="2000" dirty="0">
                <a:latin typeface="Times New Roman" panose="02020603050405020304" pitchFamily="18" charset="0"/>
                <a:cs typeface="Times New Roman" panose="02020603050405020304" pitchFamily="18" charset="0"/>
              </a:rPr>
              <a:t>. Али у неким </a:t>
            </a:r>
            <a:r>
              <a:rPr lang="ru-RU" sz="2000" dirty="0" err="1">
                <a:latin typeface="Times New Roman" panose="02020603050405020304" pitchFamily="18" charset="0"/>
                <a:cs typeface="Times New Roman" panose="02020603050405020304" pitchFamily="18" charset="0"/>
              </a:rPr>
              <a:t>моделима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квантне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гравитације</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постаје</a:t>
            </a:r>
            <a:r>
              <a:rPr lang="ru-RU" sz="2000" dirty="0">
                <a:latin typeface="Times New Roman" panose="02020603050405020304" pitchFamily="18" charset="0"/>
                <a:cs typeface="Times New Roman" panose="02020603050405020304" pitchFamily="18" charset="0"/>
              </a:rPr>
              <a:t> дискретно на </a:t>
            </a:r>
            <a:r>
              <a:rPr lang="ru-RU" sz="2000" dirty="0" err="1">
                <a:latin typeface="Times New Roman" panose="02020603050405020304" pitchFamily="18" charset="0"/>
                <a:cs typeface="Times New Roman" panose="02020603050405020304" pitchFamily="18" charset="0"/>
              </a:rPr>
              <a:t>малим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размерама</a:t>
            </a:r>
            <a:r>
              <a:rPr lang="ru-RU" sz="2000" dirty="0">
                <a:latin typeface="Times New Roman" panose="02020603050405020304" pitchFamily="18" charset="0"/>
                <a:cs typeface="Times New Roman" panose="02020603050405020304" pitchFamily="18" charset="0"/>
              </a:rPr>
              <a:t>: размере </a:t>
            </a:r>
            <a:r>
              <a:rPr lang="ru-RU" sz="2000" dirty="0" err="1">
                <a:latin typeface="Times New Roman" panose="02020603050405020304" pitchFamily="18" charset="0"/>
                <a:cs typeface="Times New Roman" panose="02020603050405020304" pitchFamily="18" charset="0"/>
              </a:rPr>
              <a:t>реда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Планкове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дужине</a:t>
            </a:r>
            <a:r>
              <a:rPr lang="ru-RU" sz="2000" dirty="0">
                <a:latin typeface="Times New Roman" panose="02020603050405020304" pitchFamily="18" charset="0"/>
                <a:cs typeface="Times New Roman" panose="02020603050405020304" pitchFamily="18" charset="0"/>
              </a:rPr>
              <a:t>, лП≃1,62⋅10−35 </a:t>
            </a:r>
            <a:r>
              <a:rPr lang="ru-RU" sz="2000" dirty="0" err="1">
                <a:latin typeface="Times New Roman" panose="02020603050405020304" pitchFamily="18" charset="0"/>
                <a:cs typeface="Times New Roman" panose="02020603050405020304" pitchFamily="18" charset="0"/>
              </a:rPr>
              <a:t>м.Наравно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изузетно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тешко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испитати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својство</a:t>
            </a:r>
            <a:r>
              <a:rPr lang="ru-RU" sz="2000" dirty="0">
                <a:latin typeface="Times New Roman" panose="02020603050405020304" pitchFamily="18" charset="0"/>
                <a:cs typeface="Times New Roman" panose="02020603050405020304" pitchFamily="18" charset="0"/>
              </a:rPr>
              <a:t> простор-времена на тако </a:t>
            </a:r>
            <a:r>
              <a:rPr lang="ru-RU" sz="2000" dirty="0" err="1">
                <a:latin typeface="Times New Roman" panose="02020603050405020304" pitchFamily="18" charset="0"/>
                <a:cs typeface="Times New Roman" panose="02020603050405020304" pitchFamily="18" charset="0"/>
              </a:rPr>
              <a:t>малим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размерама</a:t>
            </a:r>
            <a:r>
              <a:rPr lang="ru-RU" sz="2000" dirty="0">
                <a:latin typeface="Times New Roman" panose="02020603050405020304" pitchFamily="18" charset="0"/>
                <a:cs typeface="Times New Roman" panose="02020603050405020304" pitchFamily="18" charset="0"/>
              </a:rPr>
              <a:t>, тако да </a:t>
            </a:r>
            <a:r>
              <a:rPr lang="ru-RU" sz="2000" dirty="0" err="1">
                <a:latin typeface="Times New Roman" panose="02020603050405020304" pitchFamily="18" charset="0"/>
                <a:cs typeface="Times New Roman" panose="02020603050405020304" pitchFamily="18" charset="0"/>
              </a:rPr>
              <a:t>тренутно</a:t>
            </a:r>
            <a:r>
              <a:rPr lang="ru-RU" sz="2000" dirty="0">
                <a:latin typeface="Times New Roman" panose="02020603050405020304" pitchFamily="18" charset="0"/>
                <a:cs typeface="Times New Roman" panose="02020603050405020304" pitchFamily="18" charset="0"/>
              </a:rPr>
              <a:t> не знамо да ли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простор-</a:t>
            </a:r>
            <a:r>
              <a:rPr lang="ru-RU" sz="2000" dirty="0" err="1">
                <a:latin typeface="Times New Roman" panose="02020603050405020304" pitchFamily="18" charset="0"/>
                <a:cs typeface="Times New Roman" panose="02020603050405020304" pitchFamily="18" charset="0"/>
              </a:rPr>
              <a:t>време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континуирано</a:t>
            </a:r>
            <a:r>
              <a:rPr lang="ru-RU" sz="2000" dirty="0">
                <a:latin typeface="Times New Roman" panose="02020603050405020304" pitchFamily="18" charset="0"/>
                <a:cs typeface="Times New Roman" panose="02020603050405020304" pitchFamily="18" charset="0"/>
              </a:rPr>
              <a:t> или не. Али </a:t>
            </a:r>
            <a:r>
              <a:rPr lang="ru-RU" sz="2000" dirty="0" err="1">
                <a:latin typeface="Times New Roman" panose="02020603050405020304" pitchFamily="18" charset="0"/>
                <a:cs typeface="Times New Roman" panose="02020603050405020304" pitchFamily="18" charset="0"/>
              </a:rPr>
              <a:t>ако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јесте</a:t>
            </a:r>
            <a:r>
              <a:rPr lang="ru-RU" sz="2000" dirty="0">
                <a:latin typeface="Times New Roman" panose="02020603050405020304" pitchFamily="18" charset="0"/>
                <a:cs typeface="Times New Roman" panose="02020603050405020304" pitchFamily="18" charset="0"/>
              </a:rPr>
              <a:t>, то би </a:t>
            </a:r>
            <a:r>
              <a:rPr lang="ru-RU" sz="2000" dirty="0" err="1">
                <a:latin typeface="Times New Roman" panose="02020603050405020304" pitchFamily="18" charset="0"/>
                <a:cs typeface="Times New Roman" panose="02020603050405020304" pitchFamily="18" charset="0"/>
              </a:rPr>
              <a:t>био</a:t>
            </a:r>
            <a:r>
              <a:rPr lang="ru-RU" sz="2000" dirty="0">
                <a:latin typeface="Times New Roman" panose="02020603050405020304" pitchFamily="18" charset="0"/>
                <a:cs typeface="Times New Roman" panose="02020603050405020304" pitchFamily="18" charset="0"/>
              </a:rPr>
              <a:t> пример </a:t>
            </a:r>
            <a:r>
              <a:rPr lang="ru-RU" sz="2000" dirty="0" err="1">
                <a:latin typeface="Times New Roman" panose="02020603050405020304" pitchFamily="18" charset="0"/>
                <a:cs typeface="Times New Roman" panose="02020603050405020304" pitchFamily="18" charset="0"/>
              </a:rPr>
              <a:t>небројеног</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ентитета</a:t>
            </a:r>
            <a:r>
              <a:rPr lang="ru-RU" sz="2000" dirty="0">
                <a:latin typeface="Times New Roman" panose="02020603050405020304" pitchFamily="18" charset="0"/>
                <a:cs typeface="Times New Roman" panose="02020603050405020304" pitchFamily="18" charset="0"/>
              </a:rPr>
              <a:t> у </a:t>
            </a:r>
            <a:r>
              <a:rPr lang="ru-RU" sz="2000" dirty="0" err="1">
                <a:latin typeface="Times New Roman" panose="02020603050405020304" pitchFamily="18" charset="0"/>
                <a:cs typeface="Times New Roman" panose="02020603050405020304" pitchFamily="18" charset="0"/>
              </a:rPr>
              <a:t>физици</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30075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870D4-F193-475C-955E-F8F93559A28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408C9F-389B-4674-A300-7497134E73A0}"/>
              </a:ext>
            </a:extLst>
          </p:cNvPr>
          <p:cNvSpPr>
            <a:spLocks noGrp="1"/>
          </p:cNvSpPr>
          <p:nvPr>
            <p:ph idx="1"/>
          </p:nvPr>
        </p:nvSpPr>
        <p:spPr/>
        <p:txBody>
          <a:bodyPr>
            <a:normAutofit/>
          </a:bodyPr>
          <a:lstStyle/>
          <a:p>
            <a:r>
              <a:rPr lang="ru-RU" sz="2000" b="1" dirty="0">
                <a:latin typeface="Times New Roman" panose="02020603050405020304" pitchFamily="18" charset="0"/>
                <a:cs typeface="Times New Roman" panose="02020603050405020304" pitchFamily="18" charset="0"/>
              </a:rPr>
              <a:t>Теорема 8.1.2 </a:t>
            </a:r>
            <a:r>
              <a:rPr lang="ru-RU" sz="2000" dirty="0">
                <a:latin typeface="Times New Roman" panose="02020603050405020304" pitchFamily="18" charset="0"/>
                <a:cs typeface="Times New Roman" panose="02020603050405020304" pitchFamily="18" charset="0"/>
              </a:rPr>
              <a:t>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ru-RU" sz="2000" dirty="0" err="1">
                <a:latin typeface="Times New Roman" panose="02020603050405020304" pitchFamily="18" charset="0"/>
                <a:cs typeface="Times New Roman" panose="02020603050405020304" pitchFamily="18" charset="0"/>
              </a:rPr>
              <a:t>сваки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конвергентни</a:t>
            </a:r>
            <a:r>
              <a:rPr lang="ru-RU" sz="2000" dirty="0">
                <a:latin typeface="Times New Roman" panose="02020603050405020304" pitchFamily="18" charset="0"/>
                <a:cs typeface="Times New Roman" panose="02020603050405020304" pitchFamily="18" charset="0"/>
              </a:rPr>
              <a:t> низ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Кошијев</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низ.</a:t>
            </a:r>
            <a:endParaRPr lang="en-US" sz="2000" dirty="0">
              <a:latin typeface="Times New Roman" panose="02020603050405020304" pitchFamily="18" charset="0"/>
              <a:cs typeface="Times New Roman" panose="02020603050405020304" pitchFamily="18" charset="0"/>
            </a:endParaRPr>
          </a:p>
          <a:p>
            <a:r>
              <a:rPr lang="ru-RU" sz="2000" b="1" dirty="0" err="1">
                <a:latin typeface="Times New Roman" panose="02020603050405020304" pitchFamily="18" charset="0"/>
                <a:cs typeface="Times New Roman" panose="02020603050405020304" pitchFamily="18" charset="0"/>
              </a:rPr>
              <a:t>Доказ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Нека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конвергентан</a:t>
            </a:r>
            <a:r>
              <a:rPr lang="ru-RU" sz="2000" dirty="0">
                <a:latin typeface="Times New Roman" panose="02020603050405020304" pitchFamily="18" charset="0"/>
                <a:cs typeface="Times New Roman" panose="02020603050405020304" pitchFamily="18" charset="0"/>
              </a:rPr>
              <a:t> низ у </a:t>
            </a:r>
            <a:r>
              <a:rPr lang="ru-RU" sz="2000" dirty="0" err="1">
                <a:latin typeface="Times New Roman" panose="02020603050405020304" pitchFamily="18" charset="0"/>
                <a:cs typeface="Times New Roman" panose="02020603050405020304" pitchFamily="18" charset="0"/>
              </a:rPr>
              <a:t>метричком</a:t>
            </a:r>
            <a:r>
              <a:rPr lang="ru-RU" sz="2000" dirty="0">
                <a:latin typeface="Times New Roman" panose="02020603050405020304" pitchFamily="18" charset="0"/>
                <a:cs typeface="Times New Roman" panose="02020603050405020304" pitchFamily="18" charset="0"/>
              </a:rPr>
              <a:t> простору (</a:t>
            </a:r>
            <a:r>
              <a:rPr lang="en-US" sz="2000" dirty="0">
                <a:latin typeface="Times New Roman" panose="02020603050405020304" pitchFamily="18" charset="0"/>
                <a:cs typeface="Times New Roman" panose="02020603050405020304" pitchFamily="18" charset="0"/>
              </a:rPr>
              <a:t>X, d </a:t>
            </a:r>
            <a:r>
              <a:rPr lang="ru-RU" sz="2000" dirty="0">
                <a:latin typeface="Times New Roman" panose="02020603050405020304" pitchFamily="18" charset="0"/>
                <a:cs typeface="Times New Roman" panose="02020603050405020304" pitchFamily="18" charset="0"/>
              </a:rPr>
              <a:t>), и</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претпоставимо</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lim</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Дато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a:t>
            </a:r>
            <a:r>
              <a:rPr lang="el-GR" sz="2000" dirty="0">
                <a:solidFill>
                  <a:srgbClr val="202124"/>
                </a:solidFill>
                <a:latin typeface="Times New Roman" panose="02020603050405020304" pitchFamily="18" charset="0"/>
                <a:cs typeface="Times New Roman" panose="02020603050405020304" pitchFamily="18" charset="0"/>
              </a:rPr>
              <a:t>ε</a:t>
            </a:r>
            <a:r>
              <a:rPr lang="ru-RU" sz="2000" dirty="0">
                <a:latin typeface="Times New Roman" panose="02020603050405020304" pitchFamily="18" charset="0"/>
                <a:cs typeface="Times New Roman" panose="02020603050405020304" pitchFamily="18" charset="0"/>
              </a:rPr>
              <a:t>² &gt; 0, </a:t>
            </a:r>
            <a:r>
              <a:rPr lang="ru-RU" sz="2000" dirty="0" err="1">
                <a:latin typeface="Times New Roman" panose="02020603050405020304" pitchFamily="18" charset="0"/>
                <a:cs typeface="Times New Roman" panose="02020603050405020304" pitchFamily="18" charset="0"/>
              </a:rPr>
              <a:t>изаберите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a:t>
            </a:r>
            <a:r>
              <a:rPr lang="ru-RU" sz="2000" dirty="0">
                <a:latin typeface="Times New Roman" panose="02020603050405020304" pitchFamily="18" charset="0"/>
                <a:cs typeface="Times New Roman" panose="02020603050405020304" pitchFamily="18" charset="0"/>
              </a:rPr>
              <a:t> тако да</a:t>
            </a:r>
            <a:r>
              <a:rPr lang="en-US" sz="20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en-US" sz="2000" b="1" dirty="0">
                <a:solidFill>
                  <a:srgbClr val="202124"/>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&lt; </a:t>
            </a:r>
            <a:r>
              <a:rPr lang="el-GR" sz="2000" dirty="0">
                <a:solidFill>
                  <a:srgbClr val="202124"/>
                </a:solidFill>
                <a:latin typeface="Times New Roman" panose="02020603050405020304" pitchFamily="18" charset="0"/>
                <a:cs typeface="Times New Roman" panose="02020603050405020304" pitchFamily="18" charset="0"/>
              </a:rPr>
              <a:t>ε </a:t>
            </a:r>
            <a:r>
              <a:rPr lang="ru-RU" sz="2000" dirty="0">
                <a:latin typeface="Times New Roman" panose="02020603050405020304" pitchFamily="18" charset="0"/>
                <a:cs typeface="Times New Roman" panose="02020603050405020304" pitchFamily="18" charset="0"/>
              </a:rPr>
              <a:t>²:Следи да за било </a:t>
            </a:r>
            <a:r>
              <a:rPr lang="ru-RU" sz="2000" dirty="0" err="1">
                <a:latin typeface="Times New Roman" panose="02020603050405020304" pitchFamily="18" charset="0"/>
                <a:cs typeface="Times New Roman" panose="02020603050405020304" pitchFamily="18" charset="0"/>
              </a:rPr>
              <a:t>које</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 n</a:t>
            </a:r>
            <a:r>
              <a:rPr lang="ru-RU" sz="2000" dirty="0">
                <a:latin typeface="Times New Roman" panose="02020603050405020304" pitchFamily="18" charset="0"/>
                <a:cs typeface="Times New Roman" panose="02020603050405020304" pitchFamily="18" charset="0"/>
              </a:rPr>
              <a:t>¸</a:t>
            </a:r>
            <a:r>
              <a:rPr lang="en-US" sz="2000" b="1" dirty="0">
                <a:solidFill>
                  <a:srgbClr val="202124"/>
                </a:solidFill>
                <a:latin typeface="Times New Roman" panose="02020603050405020304" pitchFamily="18" charset="0"/>
                <a:cs typeface="Times New Roman" panose="02020603050405020304" pitchFamily="18" charset="0"/>
              </a:rPr>
              <a:t> ≥</a:t>
            </a:r>
            <a:r>
              <a:rPr lang="ru-RU" sz="2000" dirty="0">
                <a:solidFill>
                  <a:prstClr val="black"/>
                </a:solidFill>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 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a:t>
            </a:r>
            <a:r>
              <a:rPr lang="ru-RU"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xm</a:t>
            </a:r>
            <a:r>
              <a:rPr lang="en-US" sz="2000" dirty="0">
                <a:latin typeface="Times New Roman" panose="02020603050405020304" pitchFamily="18" charset="0"/>
                <a:cs typeface="Times New Roman" panose="02020603050405020304" pitchFamily="18" charset="0"/>
              </a:rPr>
              <a:t>, x</a:t>
            </a:r>
            <a:r>
              <a:rPr lang="ru-RU" sz="2000" dirty="0">
                <a:latin typeface="Times New Roman" panose="02020603050405020304" pitchFamily="18" charset="0"/>
                <a:cs typeface="Times New Roman" panose="02020603050405020304" pitchFamily="18" charset="0"/>
              </a:rPr>
              <a:t>) + </a:t>
            </a:r>
            <a:r>
              <a:rPr lang="en-US" sz="2000" dirty="0">
                <a:latin typeface="Times New Roman" panose="02020603050405020304" pitchFamily="18" charset="0"/>
                <a:cs typeface="Times New Roman" panose="02020603050405020304" pitchFamily="18" charset="0"/>
              </a:rPr>
              <a:t>d</a:t>
            </a:r>
            <a:r>
              <a:rPr lang="ru-RU"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x,</a:t>
            </a:r>
            <a:r>
              <a:rPr lang="ru-RU" sz="2000" dirty="0">
                <a:latin typeface="Times New Roman" panose="02020603050405020304" pitchFamily="18" charset="0"/>
                <a:cs typeface="Times New Roman" panose="02020603050405020304" pitchFamily="18" charset="0"/>
              </a:rPr>
              <a:t> к</a:t>
            </a:r>
            <a:r>
              <a:rPr lang="en-US" sz="2000" dirty="0">
                <a:latin typeface="Times New Roman" panose="02020603050405020304" pitchFamily="18" charset="0"/>
                <a:cs typeface="Times New Roman" panose="02020603050405020304" pitchFamily="18" charset="0"/>
              </a:rPr>
              <a:t>n</a:t>
            </a:r>
            <a:r>
              <a:rPr lang="ru-RU" sz="2000" dirty="0">
                <a:latin typeface="Times New Roman" panose="02020603050405020304" pitchFamily="18" charset="0"/>
                <a:cs typeface="Times New Roman" panose="02020603050405020304" pitchFamily="18" charset="0"/>
              </a:rPr>
              <a:t>)· 2²:Дакле (</a:t>
            </a:r>
            <a:r>
              <a:rPr lang="en-US" sz="2000" dirty="0" err="1">
                <a:latin typeface="Times New Roman" panose="02020603050405020304" pitchFamily="18" charset="0"/>
                <a:cs typeface="Times New Roman" panose="02020603050405020304" pitchFamily="18" charset="0"/>
              </a:rPr>
              <a:t>xn</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је</a:t>
            </a:r>
            <a:r>
              <a:rPr lang="ru-RU" sz="2000" dirty="0">
                <a:latin typeface="Times New Roman" panose="02020603050405020304" pitchFamily="18" charset="0"/>
                <a:cs typeface="Times New Roman" panose="02020603050405020304" pitchFamily="18" charset="0"/>
              </a:rPr>
              <a:t> Коши</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626514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37C98-6C67-4C50-BD42-C721B2BC0E1E}"/>
              </a:ext>
            </a:extLst>
          </p:cNvPr>
          <p:cNvSpPr>
            <a:spLocks noGrp="1"/>
          </p:cNvSpPr>
          <p:nvPr>
            <p:ph type="title"/>
          </p:nvPr>
        </p:nvSpPr>
        <p:spPr/>
        <p:txBody>
          <a:bodyPr/>
          <a:lstStyle/>
          <a:p>
            <a:r>
              <a:rPr lang="en-US" dirty="0" err="1"/>
              <a:t>Monotonicy</a:t>
            </a:r>
            <a:endParaRPr lang="en-US" dirty="0"/>
          </a:p>
        </p:txBody>
      </p:sp>
      <p:sp>
        <p:nvSpPr>
          <p:cNvPr id="3" name="Content Placeholder 2">
            <a:extLst>
              <a:ext uri="{FF2B5EF4-FFF2-40B4-BE49-F238E27FC236}">
                <a16:creationId xmlns:a16="http://schemas.microsoft.com/office/drawing/2014/main" id="{3FB77122-CAE7-44A9-A174-6A9681C8B6C2}"/>
              </a:ext>
            </a:extLst>
          </p:cNvPr>
          <p:cNvSpPr>
            <a:spLocks noGrp="1"/>
          </p:cNvSpPr>
          <p:nvPr>
            <p:ph idx="1"/>
          </p:nvPr>
        </p:nvSpPr>
        <p:spPr/>
        <p:txBody>
          <a:bodyPr>
            <a:normAutofit fontScale="85000" lnSpcReduction="20000"/>
          </a:bodyPr>
          <a:lstStyle/>
          <a:p>
            <a:r>
              <a:rPr lang="ru-RU" dirty="0" err="1"/>
              <a:t>ибицки</a:t>
            </a:r>
            <a:r>
              <a:rPr lang="ru-RU" dirty="0"/>
              <a:t> и </a:t>
            </a:r>
            <a:r>
              <a:rPr lang="ru-RU" dirty="0" err="1"/>
              <a:t>Хуммер</a:t>
            </a:r>
            <a:r>
              <a:rPr lang="ru-RU" dirty="0"/>
              <a:t> изводе </a:t>
            </a:r>
            <a:r>
              <a:rPr lang="ru-RU" dirty="0" err="1"/>
              <a:t>једначину</a:t>
            </a:r>
            <a:r>
              <a:rPr lang="ru-RU" dirty="0"/>
              <a:t> за </a:t>
            </a:r>
            <a:r>
              <a:rPr lang="ru-RU" dirty="0" err="1"/>
              <a:t>функцију</a:t>
            </a:r>
            <a:r>
              <a:rPr lang="ru-RU" dirty="0"/>
              <a:t> </a:t>
            </a:r>
            <a:r>
              <a:rPr lang="ru-RU" dirty="0" err="1"/>
              <a:t>извора</a:t>
            </a:r>
            <a:r>
              <a:rPr lang="ru-RU" dirty="0"/>
              <a:t> Соболева С у </a:t>
            </a:r>
            <a:r>
              <a:rPr lang="ru-RU" dirty="0" err="1"/>
              <a:t>присуству</a:t>
            </a:r>
            <a:r>
              <a:rPr lang="ru-RU" dirty="0"/>
              <a:t> </a:t>
            </a:r>
            <a:r>
              <a:rPr lang="ru-RU" dirty="0" err="1"/>
              <a:t>вишеструког</a:t>
            </a:r>
            <a:r>
              <a:rPr lang="ru-RU" dirty="0"/>
              <a:t> </a:t>
            </a:r>
            <a:r>
              <a:rPr lang="ru-RU" dirty="0" err="1"/>
              <a:t>расејања</a:t>
            </a:r>
            <a:r>
              <a:rPr lang="ru-RU" dirty="0"/>
              <a:t>. За </a:t>
            </a:r>
            <a:r>
              <a:rPr lang="ru-RU" dirty="0" err="1"/>
              <a:t>сваки</a:t>
            </a:r>
            <a:r>
              <a:rPr lang="ru-RU" dirty="0"/>
              <a:t> </a:t>
            </a:r>
            <a:r>
              <a:rPr lang="ru-RU" dirty="0" err="1"/>
              <a:t>радијус</a:t>
            </a:r>
            <a:r>
              <a:rPr lang="ru-RU" dirty="0"/>
              <a:t> р и </a:t>
            </a:r>
            <a:r>
              <a:rPr lang="ru-RU" dirty="0" err="1"/>
              <a:t>сваки</a:t>
            </a:r>
            <a:r>
              <a:rPr lang="ru-RU" dirty="0"/>
              <a:t> </a:t>
            </a:r>
            <a:r>
              <a:rPr lang="ru-RU" dirty="0" err="1"/>
              <a:t>правац</a:t>
            </a:r>
            <a:r>
              <a:rPr lang="ru-RU" dirty="0"/>
              <a:t> фотона $\</a:t>
            </a:r>
            <a:r>
              <a:rPr lang="ru-RU" dirty="0" err="1"/>
              <a:t>вец</a:t>
            </a:r>
            <a:r>
              <a:rPr lang="ru-RU" dirty="0"/>
              <a:t>{н}$, </a:t>
            </a:r>
            <a:r>
              <a:rPr lang="ru-RU" dirty="0" err="1"/>
              <a:t>прво</a:t>
            </a:r>
            <a:r>
              <a:rPr lang="ru-RU" dirty="0"/>
              <a:t> се </a:t>
            </a:r>
            <a:r>
              <a:rPr lang="ru-RU" dirty="0" err="1"/>
              <a:t>одређују</a:t>
            </a:r>
            <a:r>
              <a:rPr lang="ru-RU" dirty="0"/>
              <a:t> </a:t>
            </a:r>
            <a:r>
              <a:rPr lang="ru-RU" dirty="0" err="1"/>
              <a:t>локације</a:t>
            </a:r>
            <a:r>
              <a:rPr lang="ru-RU" dirty="0"/>
              <a:t> </a:t>
            </a:r>
            <a:r>
              <a:rPr lang="ru-RU" dirty="0" err="1"/>
              <a:t>спреге</a:t>
            </a:r>
            <a:r>
              <a:rPr lang="ru-RU" dirty="0"/>
              <a:t> ${р'},{р''},\</a:t>
            </a:r>
            <a:r>
              <a:rPr lang="ru-RU" dirty="0" err="1"/>
              <a:t>лдотс</a:t>
            </a:r>
            <a:r>
              <a:rPr lang="ru-RU" dirty="0"/>
              <a:t>$. </a:t>
            </a:r>
            <a:r>
              <a:rPr lang="ru-RU" dirty="0" err="1"/>
              <a:t>Тада</a:t>
            </a:r>
            <a:r>
              <a:rPr lang="ru-RU" dirty="0"/>
              <a:t> се </a:t>
            </a:r>
            <a:r>
              <a:rPr lang="ru-RU" dirty="0" err="1"/>
              <a:t>интегрална</a:t>
            </a:r>
            <a:r>
              <a:rPr lang="ru-RU" dirty="0"/>
              <a:t> </a:t>
            </a:r>
            <a:r>
              <a:rPr lang="ru-RU" dirty="0" err="1"/>
              <a:t>једначина</a:t>
            </a:r>
            <a:r>
              <a:rPr lang="ru-RU" dirty="0"/>
              <a:t> за С, </a:t>
            </a:r>
            <a:r>
              <a:rPr lang="ru-RU" dirty="0" err="1"/>
              <a:t>која</a:t>
            </a:r>
            <a:r>
              <a:rPr lang="ru-RU" dirty="0"/>
              <a:t> се </a:t>
            </a:r>
            <a:r>
              <a:rPr lang="ru-RU" dirty="0" err="1"/>
              <a:t>добија</a:t>
            </a:r>
            <a:r>
              <a:rPr lang="ru-RU" dirty="0"/>
              <a:t> при </a:t>
            </a:r>
            <a:r>
              <a:rPr lang="ru-RU" dirty="0" err="1"/>
              <a:t>сабирању</a:t>
            </a:r>
            <a:r>
              <a:rPr lang="ru-RU" dirty="0"/>
              <a:t> </a:t>
            </a:r>
            <a:r>
              <a:rPr lang="ru-RU" dirty="0" err="1"/>
              <a:t>доприноса</a:t>
            </a:r>
            <a:r>
              <a:rPr lang="ru-RU" dirty="0"/>
              <a:t> из свих </a:t>
            </a:r>
            <a:r>
              <a:rPr lang="ru-RU" dirty="0" err="1"/>
              <a:t>праваца</a:t>
            </a:r>
            <a:r>
              <a:rPr lang="ru-RU" dirty="0"/>
              <a:t> </a:t>
            </a:r>
            <a:r>
              <a:rPr lang="ru-RU" dirty="0" err="1"/>
              <a:t>спрезања</a:t>
            </a:r>
            <a:r>
              <a:rPr lang="ru-RU" dirty="0"/>
              <a:t>, </a:t>
            </a:r>
            <a:r>
              <a:rPr lang="ru-RU" dirty="0" err="1"/>
              <a:t>решава</a:t>
            </a:r>
            <a:r>
              <a:rPr lang="ru-RU" dirty="0"/>
              <a:t> </a:t>
            </a:r>
            <a:r>
              <a:rPr lang="ru-RU" dirty="0" err="1"/>
              <a:t>ламбда</a:t>
            </a:r>
            <a:r>
              <a:rPr lang="ru-RU" dirty="0"/>
              <a:t> </a:t>
            </a:r>
            <a:r>
              <a:rPr lang="ru-RU" dirty="0" err="1"/>
              <a:t>итерацијом</a:t>
            </a:r>
            <a:r>
              <a:rPr lang="ru-RU" dirty="0"/>
              <a:t>. </a:t>
            </a:r>
            <a:r>
              <a:rPr lang="ru-RU" dirty="0" err="1"/>
              <a:t>Ово</a:t>
            </a:r>
            <a:r>
              <a:rPr lang="ru-RU" dirty="0"/>
              <a:t> </a:t>
            </a:r>
            <a:r>
              <a:rPr lang="ru-RU" dirty="0" err="1"/>
              <a:t>последње</a:t>
            </a:r>
            <a:r>
              <a:rPr lang="ru-RU" dirty="0"/>
              <a:t> </a:t>
            </a:r>
            <a:r>
              <a:rPr lang="ru-RU" dirty="0" err="1"/>
              <a:t>брзо</a:t>
            </a:r>
            <a:r>
              <a:rPr lang="ru-RU" dirty="0"/>
              <a:t> </a:t>
            </a:r>
            <a:r>
              <a:rPr lang="ru-RU" dirty="0" err="1"/>
              <a:t>конвергира</a:t>
            </a:r>
            <a:r>
              <a:rPr lang="ru-RU" dirty="0"/>
              <a:t> </a:t>
            </a:r>
            <a:r>
              <a:rPr lang="ru-RU" dirty="0" err="1"/>
              <a:t>ако</a:t>
            </a:r>
            <a:r>
              <a:rPr lang="ru-RU" dirty="0"/>
              <a:t> </a:t>
            </a:r>
            <a:r>
              <a:rPr lang="ru-RU" dirty="0" err="1"/>
              <a:t>је</a:t>
            </a:r>
            <a:r>
              <a:rPr lang="ru-RU" dirty="0"/>
              <a:t> </a:t>
            </a:r>
            <a:r>
              <a:rPr lang="ru-RU" dirty="0" err="1"/>
              <a:t>број</a:t>
            </a:r>
            <a:r>
              <a:rPr lang="ru-RU" dirty="0"/>
              <a:t> </a:t>
            </a:r>
            <a:r>
              <a:rPr lang="ru-RU" dirty="0" err="1"/>
              <a:t>дисјунктних</a:t>
            </a:r>
            <a:r>
              <a:rPr lang="ru-RU" dirty="0"/>
              <a:t> </a:t>
            </a:r>
            <a:r>
              <a:rPr lang="ru-RU" dirty="0" err="1"/>
              <a:t>резонанција</a:t>
            </a:r>
            <a:r>
              <a:rPr lang="ru-RU" dirty="0"/>
              <a:t> у </a:t>
            </a:r>
            <a:r>
              <a:rPr lang="ru-RU" dirty="0" err="1"/>
              <a:t>сваком</a:t>
            </a:r>
            <a:r>
              <a:rPr lang="ru-RU" dirty="0"/>
              <a:t> </a:t>
            </a:r>
            <a:r>
              <a:rPr lang="ru-RU" dirty="0" err="1"/>
              <a:t>правцу</a:t>
            </a:r>
            <a:r>
              <a:rPr lang="ru-RU" dirty="0"/>
              <a:t> </a:t>
            </a:r>
            <a:r>
              <a:rPr lang="ru-RU" dirty="0" err="1"/>
              <a:t>мали</a:t>
            </a:r>
            <a:r>
              <a:rPr lang="ru-RU" dirty="0"/>
              <a:t>. </a:t>
            </a:r>
            <a:r>
              <a:rPr lang="ru-RU" dirty="0" err="1"/>
              <a:t>Овај</a:t>
            </a:r>
            <a:r>
              <a:rPr lang="ru-RU" dirty="0"/>
              <a:t> </a:t>
            </a:r>
            <a:r>
              <a:rPr lang="ru-RU" dirty="0" err="1"/>
              <a:t>формализам</a:t>
            </a:r>
            <a:r>
              <a:rPr lang="ru-RU" dirty="0"/>
              <a:t> применили су </a:t>
            </a:r>
            <a:r>
              <a:rPr lang="ru-RU" dirty="0" err="1"/>
              <a:t>Пулс</a:t>
            </a:r>
            <a:r>
              <a:rPr lang="ru-RU" dirty="0"/>
              <a:t> </a:t>
            </a:r>
            <a:r>
              <a:rPr lang="ru-RU" dirty="0" err="1"/>
              <a:t>ет</a:t>
            </a:r>
            <a:r>
              <a:rPr lang="ru-RU" dirty="0"/>
              <a:t> ал. (1993) за синтезу </a:t>
            </a:r>
            <a:r>
              <a:rPr lang="ru-RU" dirty="0" err="1"/>
              <a:t>профила</a:t>
            </a:r>
            <a:r>
              <a:rPr lang="ru-RU" dirty="0"/>
              <a:t> </a:t>
            </a:r>
            <a:r>
              <a:rPr lang="ru-RU" dirty="0" err="1"/>
              <a:t>линија</a:t>
            </a:r>
            <a:r>
              <a:rPr lang="ru-RU" dirty="0"/>
              <a:t> у </a:t>
            </a:r>
            <a:r>
              <a:rPr lang="ru-RU" dirty="0" err="1"/>
              <a:t>немонотоним</a:t>
            </a:r>
            <a:r>
              <a:rPr lang="ru-RU" dirty="0"/>
              <a:t> </a:t>
            </a:r>
            <a:r>
              <a:rPr lang="ru-RU" dirty="0" err="1"/>
              <a:t>законима</a:t>
            </a:r>
            <a:r>
              <a:rPr lang="ru-RU" dirty="0"/>
              <a:t> </a:t>
            </a:r>
            <a:r>
              <a:rPr lang="ru-RU" dirty="0" err="1"/>
              <a:t>брзине</a:t>
            </a:r>
            <a:r>
              <a:rPr lang="ru-RU" dirty="0"/>
              <a:t> ветра </a:t>
            </a:r>
            <a:r>
              <a:rPr lang="ru-RU" dirty="0" err="1"/>
              <a:t>који</a:t>
            </a:r>
            <a:r>
              <a:rPr lang="ru-RU" dirty="0"/>
              <a:t> су </a:t>
            </a:r>
            <a:r>
              <a:rPr lang="ru-RU" dirty="0" err="1"/>
              <a:t>резултат</a:t>
            </a:r>
            <a:r>
              <a:rPr lang="ru-RU" dirty="0"/>
              <a:t> </a:t>
            </a:r>
            <a:r>
              <a:rPr lang="ru-RU" dirty="0" err="1"/>
              <a:t>нестабилности</a:t>
            </a:r>
            <a:r>
              <a:rPr lang="ru-RU" dirty="0"/>
              <a:t> </a:t>
            </a:r>
            <a:r>
              <a:rPr lang="ru-RU" dirty="0" err="1"/>
              <a:t>затамњења</a:t>
            </a:r>
            <a:r>
              <a:rPr lang="ru-RU" dirty="0"/>
              <a:t> </a:t>
            </a:r>
            <a:r>
              <a:rPr lang="ru-RU" dirty="0" err="1"/>
              <a:t>линија.За</a:t>
            </a:r>
            <a:r>
              <a:rPr lang="ru-RU" dirty="0"/>
              <a:t> </a:t>
            </a:r>
            <a:r>
              <a:rPr lang="ru-RU" dirty="0" err="1"/>
              <a:t>спајање</a:t>
            </a:r>
            <a:r>
              <a:rPr lang="ru-RU" dirty="0"/>
              <a:t> у две тачке у </a:t>
            </a:r>
            <a:r>
              <a:rPr lang="ru-RU" dirty="0" err="1"/>
              <a:t>монотоно</a:t>
            </a:r>
            <a:r>
              <a:rPr lang="ru-RU" dirty="0"/>
              <a:t> </a:t>
            </a:r>
            <a:r>
              <a:rPr lang="ru-RU" dirty="0" err="1"/>
              <a:t>успоравајућем</a:t>
            </a:r>
            <a:r>
              <a:rPr lang="ru-RU" dirty="0"/>
              <a:t>, </a:t>
            </a:r>
            <a:r>
              <a:rPr lang="ru-RU" dirty="0" err="1"/>
              <a:t>сферно</a:t>
            </a:r>
            <a:r>
              <a:rPr lang="ru-RU" dirty="0"/>
              <a:t> </a:t>
            </a:r>
            <a:r>
              <a:rPr lang="ru-RU" dirty="0" err="1"/>
              <a:t>симетричном</a:t>
            </a:r>
            <a:r>
              <a:rPr lang="ru-RU" dirty="0"/>
              <a:t> </a:t>
            </a:r>
            <a:r>
              <a:rPr lang="ru-RU" dirty="0" err="1"/>
              <a:t>струјању</a:t>
            </a:r>
            <a:r>
              <a:rPr lang="ru-RU" dirty="0"/>
              <a:t>, РХ изводи </a:t>
            </a:r>
            <a:r>
              <a:rPr lang="ru-RU" dirty="0" err="1"/>
              <a:t>једначину</a:t>
            </a:r>
            <a:r>
              <a:rPr lang="ru-RU" dirty="0"/>
              <a:t> „без </a:t>
            </a:r>
            <a:r>
              <a:rPr lang="ru-RU" dirty="0" err="1"/>
              <a:t>геометрије</a:t>
            </a:r>
            <a:r>
              <a:rPr lang="ru-RU" dirty="0"/>
              <a:t>“ за С </a:t>
            </a:r>
            <a:r>
              <a:rPr lang="ru-RU" dirty="0" err="1"/>
              <a:t>која</a:t>
            </a:r>
            <a:r>
              <a:rPr lang="ru-RU" dirty="0"/>
              <a:t> не </a:t>
            </a:r>
            <a:r>
              <a:rPr lang="ru-RU" dirty="0" err="1"/>
              <a:t>показује</a:t>
            </a:r>
            <a:r>
              <a:rPr lang="ru-RU" dirty="0"/>
              <a:t> </a:t>
            </a:r>
            <a:r>
              <a:rPr lang="ru-RU" dirty="0" err="1"/>
              <a:t>никакву</a:t>
            </a:r>
            <a:r>
              <a:rPr lang="ru-RU" dirty="0"/>
              <a:t> </a:t>
            </a:r>
            <a:r>
              <a:rPr lang="ru-RU" dirty="0" err="1"/>
              <a:t>референцу</a:t>
            </a:r>
            <a:r>
              <a:rPr lang="ru-RU" dirty="0"/>
              <a:t> на облик </a:t>
            </a:r>
            <a:r>
              <a:rPr lang="ru-RU" dirty="0" err="1"/>
              <a:t>резонантне</a:t>
            </a:r>
            <a:r>
              <a:rPr lang="ru-RU" dirty="0"/>
              <a:t> </a:t>
            </a:r>
            <a:r>
              <a:rPr lang="ru-RU" dirty="0" err="1"/>
              <a:t>површине</a:t>
            </a:r>
            <a:r>
              <a:rPr lang="ru-RU" dirty="0"/>
              <a:t>. </a:t>
            </a:r>
            <a:r>
              <a:rPr lang="ru-RU" dirty="0" err="1"/>
              <a:t>Ово</a:t>
            </a:r>
            <a:r>
              <a:rPr lang="ru-RU" dirty="0"/>
              <a:t> се </a:t>
            </a:r>
            <a:r>
              <a:rPr lang="ru-RU" dirty="0" err="1"/>
              <a:t>постиже</a:t>
            </a:r>
            <a:r>
              <a:rPr lang="ru-RU" dirty="0"/>
              <a:t> </a:t>
            </a:r>
            <a:r>
              <a:rPr lang="ru-RU" dirty="0" err="1"/>
              <a:t>променљивом</a:t>
            </a:r>
            <a:r>
              <a:rPr lang="ru-RU" dirty="0"/>
              <a:t> </a:t>
            </a:r>
            <a:r>
              <a:rPr lang="ru-RU" dirty="0" err="1"/>
              <a:t>заменом</a:t>
            </a:r>
            <a:r>
              <a:rPr lang="ru-RU" dirty="0"/>
              <a:t> $\</a:t>
            </a:r>
            <a:r>
              <a:rPr lang="ru-RU" dirty="0" err="1"/>
              <a:t>му</a:t>
            </a:r>
            <a:r>
              <a:rPr lang="ru-RU" dirty="0"/>
              <a:t>\</a:t>
            </a:r>
            <a:r>
              <a:rPr lang="ru-RU" dirty="0" err="1"/>
              <a:t>ригхтарров</a:t>
            </a:r>
            <a:r>
              <a:rPr lang="ru-RU" dirty="0"/>
              <a:t> р'$, </a:t>
            </a:r>
            <a:r>
              <a:rPr lang="ru-RU" dirty="0" err="1"/>
              <a:t>са</a:t>
            </a:r>
            <a:r>
              <a:rPr lang="ru-RU" dirty="0"/>
              <a:t> $\</a:t>
            </a:r>
            <a:r>
              <a:rPr lang="ru-RU" dirty="0" err="1"/>
              <a:t>му$косинусом</a:t>
            </a:r>
            <a:r>
              <a:rPr lang="ru-RU" dirty="0"/>
              <a:t> угла </a:t>
            </a:r>
            <a:r>
              <a:rPr lang="ru-RU" dirty="0" err="1"/>
              <a:t>између</a:t>
            </a:r>
            <a:r>
              <a:rPr lang="ru-RU" dirty="0"/>
              <a:t> </a:t>
            </a:r>
            <a:r>
              <a:rPr lang="ru-RU" dirty="0" err="1"/>
              <a:t>радијалног</a:t>
            </a:r>
            <a:r>
              <a:rPr lang="ru-RU" dirty="0"/>
              <a:t> </a:t>
            </a:r>
            <a:r>
              <a:rPr lang="ru-RU" dirty="0" err="1"/>
              <a:t>правца</a:t>
            </a:r>
            <a:r>
              <a:rPr lang="ru-RU" dirty="0"/>
              <a:t> $\</a:t>
            </a:r>
            <a:r>
              <a:rPr lang="ru-RU" dirty="0" err="1"/>
              <a:t>вец</a:t>
            </a:r>
            <a:r>
              <a:rPr lang="ru-RU" dirty="0"/>
              <a:t>{р}$ и </a:t>
            </a:r>
            <a:r>
              <a:rPr lang="ru-RU" dirty="0" err="1"/>
              <a:t>правца</a:t>
            </a:r>
            <a:r>
              <a:rPr lang="ru-RU" dirty="0"/>
              <a:t> </a:t>
            </a:r>
            <a:r>
              <a:rPr lang="ru-RU" dirty="0" err="1"/>
              <a:t>везе</a:t>
            </a:r>
            <a:r>
              <a:rPr lang="ru-RU" dirty="0"/>
              <a:t> $\</a:t>
            </a:r>
            <a:r>
              <a:rPr lang="ru-RU" dirty="0" err="1"/>
              <a:t>вец</a:t>
            </a:r>
            <a:r>
              <a:rPr lang="ru-RU" dirty="0"/>
              <a:t>{н}$.</a:t>
            </a:r>
            <a:r>
              <a:rPr lang="ru-RU" dirty="0" err="1"/>
              <a:t>Постоји</a:t>
            </a:r>
            <a:r>
              <a:rPr lang="ru-RU" dirty="0"/>
              <a:t> низ </a:t>
            </a:r>
            <a:r>
              <a:rPr lang="ru-RU" dirty="0" err="1"/>
              <a:t>могућих</a:t>
            </a:r>
            <a:r>
              <a:rPr lang="ru-RU" dirty="0"/>
              <a:t> разлога </a:t>
            </a:r>
            <a:r>
              <a:rPr lang="ru-RU" dirty="0" err="1"/>
              <a:t>зашто</a:t>
            </a:r>
            <a:r>
              <a:rPr lang="ru-RU" dirty="0"/>
              <a:t> би </a:t>
            </a:r>
            <a:r>
              <a:rPr lang="ru-RU" dirty="0" err="1"/>
              <a:t>закони</a:t>
            </a:r>
            <a:r>
              <a:rPr lang="ru-RU" dirty="0"/>
              <a:t> </a:t>
            </a:r>
            <a:r>
              <a:rPr lang="ru-RU" dirty="0" err="1"/>
              <a:t>брзине</a:t>
            </a:r>
            <a:r>
              <a:rPr lang="ru-RU" dirty="0"/>
              <a:t> </a:t>
            </a:r>
            <a:r>
              <a:rPr lang="ru-RU" dirty="0" err="1"/>
              <a:t>звезданог</a:t>
            </a:r>
            <a:r>
              <a:rPr lang="ru-RU" dirty="0"/>
              <a:t> ветра могли </a:t>
            </a:r>
            <a:r>
              <a:rPr lang="ru-RU" dirty="0" err="1"/>
              <a:t>постати</a:t>
            </a:r>
            <a:r>
              <a:rPr lang="ru-RU" dirty="0"/>
              <a:t> </a:t>
            </a:r>
            <a:r>
              <a:rPr lang="ru-RU" dirty="0" err="1"/>
              <a:t>немонотони</a:t>
            </a:r>
            <a:r>
              <a:rPr lang="ru-RU" dirty="0"/>
              <a:t> и </a:t>
            </a:r>
            <a:r>
              <a:rPr lang="ru-RU" dirty="0" err="1"/>
              <a:t>показати</a:t>
            </a:r>
            <a:r>
              <a:rPr lang="ru-RU" dirty="0"/>
              <a:t> </a:t>
            </a:r>
            <a:r>
              <a:rPr lang="ru-RU" dirty="0" err="1"/>
              <a:t>вишеструко</a:t>
            </a:r>
            <a:r>
              <a:rPr lang="ru-RU" dirty="0"/>
              <a:t> </a:t>
            </a:r>
            <a:r>
              <a:rPr lang="ru-RU" dirty="0" err="1"/>
              <a:t>расејање</a:t>
            </a:r>
            <a:r>
              <a:rPr lang="ru-RU" dirty="0"/>
              <a:t> фотона у </a:t>
            </a:r>
            <a:r>
              <a:rPr lang="ru-RU" dirty="0" err="1"/>
              <a:t>линијским</a:t>
            </a:r>
            <a:r>
              <a:rPr lang="ru-RU" dirty="0"/>
              <a:t> </a:t>
            </a:r>
            <a:r>
              <a:rPr lang="ru-RU" dirty="0" err="1"/>
              <a:t>прелазима</a:t>
            </a:r>
            <a:r>
              <a:rPr lang="ru-RU" dirty="0"/>
              <a:t>:(1)</a:t>
            </a:r>
            <a:endParaRPr lang="en-US" dirty="0"/>
          </a:p>
        </p:txBody>
      </p:sp>
    </p:spTree>
    <p:extLst>
      <p:ext uri="{BB962C8B-B14F-4D97-AF65-F5344CB8AC3E}">
        <p14:creationId xmlns:p14="http://schemas.microsoft.com/office/powerpoint/2010/main" val="54985128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3E3C0-9CDD-4DFA-BD33-1B4B13B78A86}"/>
              </a:ext>
            </a:extLst>
          </p:cNvPr>
          <p:cNvSpPr>
            <a:spLocks noGrp="1"/>
          </p:cNvSpPr>
          <p:nvPr>
            <p:ph type="title"/>
          </p:nvPr>
        </p:nvSpPr>
        <p:spPr/>
        <p:txBody>
          <a:bodyPr/>
          <a:lstStyle/>
          <a:p>
            <a:pPr marL="228600" lvl="0" indent="-228600">
              <a:spcBef>
                <a:spcPts val="1000"/>
              </a:spcBef>
            </a:pPr>
            <a:r>
              <a:rPr lang="en-US" sz="2400" b="1" dirty="0">
                <a:solidFill>
                  <a:prstClr val="black"/>
                </a:solidFill>
                <a:latin typeface="Times New Roman" panose="02020603050405020304" pitchFamily="18" charset="0"/>
                <a:ea typeface="+mn-ea"/>
                <a:cs typeface="Times New Roman" panose="02020603050405020304" pitchFamily="18" charset="0"/>
              </a:rPr>
              <a:t>Examples of ordered fields are:</a:t>
            </a:r>
            <a:br>
              <a:rPr lang="en-US" sz="28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5A292F56-7A4E-431E-98CE-25206AEEA831}"/>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rational numbers.</a:t>
            </a:r>
          </a:p>
          <a:p>
            <a:r>
              <a:rPr lang="en-US" sz="2000" dirty="0">
                <a:latin typeface="Times New Roman" panose="02020603050405020304" pitchFamily="18" charset="0"/>
                <a:cs typeface="Times New Roman" panose="02020603050405020304" pitchFamily="18" charset="0"/>
              </a:rPr>
              <a:t>the real numbers.</a:t>
            </a:r>
          </a:p>
          <a:p>
            <a:r>
              <a:rPr lang="en-US" sz="2000" dirty="0">
                <a:latin typeface="Times New Roman" panose="02020603050405020304" pitchFamily="18" charset="0"/>
                <a:cs typeface="Times New Roman" panose="02020603050405020304" pitchFamily="18" charset="0"/>
              </a:rPr>
              <a:t>any subfield of an ordered field, such as the real algebraic numbers or computable numbers</a:t>
            </a:r>
            <a:r>
              <a:rPr lang="en-US" dirty="0"/>
              <a:t>.</a:t>
            </a:r>
          </a:p>
        </p:txBody>
      </p:sp>
    </p:spTree>
    <p:extLst>
      <p:ext uri="{BB962C8B-B14F-4D97-AF65-F5344CB8AC3E}">
        <p14:creationId xmlns:p14="http://schemas.microsoft.com/office/powerpoint/2010/main" val="1962456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5282</TotalTime>
  <Words>12365</Words>
  <Application>Microsoft Office PowerPoint</Application>
  <PresentationFormat>Widescreen</PresentationFormat>
  <Paragraphs>430</Paragraphs>
  <Slides>116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116</vt:i4>
      </vt:variant>
    </vt:vector>
  </HeadingPairs>
  <TitlesOfParts>
    <vt:vector size="122" baseType="lpstr">
      <vt:lpstr>Arial</vt:lpstr>
      <vt:lpstr>Arial</vt:lpstr>
      <vt:lpstr>Calibri</vt:lpstr>
      <vt:lpstr>Calibri Light</vt:lpstr>
      <vt:lpstr>Times New Roman</vt:lpstr>
      <vt:lpstr>Office Theme</vt:lpstr>
      <vt:lpstr>English language II </vt:lpstr>
      <vt:lpstr>PowerPoint Presentation</vt:lpstr>
      <vt:lpstr>Text 6. Archimedean property </vt:lpstr>
      <vt:lpstr>Ordered fields.</vt:lpstr>
      <vt:lpstr>Infinitesimal value: </vt:lpstr>
      <vt:lpstr>Infinitesimal: L’Hopital’s postulates </vt:lpstr>
      <vt:lpstr>The first assignment: Infinitesimal</vt:lpstr>
      <vt:lpstr>The first assignment: Infinitesimal – Leibniz </vt:lpstr>
      <vt:lpstr>Density – physical context </vt:lpstr>
      <vt:lpstr>The first assignment: Critical density – universe </vt:lpstr>
      <vt:lpstr>Archimedes, and Archimedean group </vt:lpstr>
      <vt:lpstr>The first assignment: Archimedean property </vt:lpstr>
      <vt:lpstr>The first assignment: Archimedean property (II) </vt:lpstr>
      <vt:lpstr>The first assignment: Archimedean property -  informal definition </vt:lpstr>
      <vt:lpstr>The first assignment: Consequences of Archimedean property </vt:lpstr>
      <vt:lpstr>The first assignment: Rational function </vt:lpstr>
      <vt:lpstr>Examples of rational function </vt:lpstr>
      <vt:lpstr>The first assignment: Archimedean group </vt:lpstr>
      <vt:lpstr>The first assignment: Density (mathematical and physical context) </vt:lpstr>
      <vt:lpstr>The first assignment: Density –rational numbers </vt:lpstr>
      <vt:lpstr>The first assignment: Density (irrational numbers) , </vt:lpstr>
      <vt:lpstr>The first assignment: Linearly ordered group </vt:lpstr>
      <vt:lpstr>The first assignment: Fields and groups </vt:lpstr>
      <vt:lpstr>The first assignment: Archimedean group </vt:lpstr>
      <vt:lpstr>The first assignment: Field and ring </vt:lpstr>
      <vt:lpstr>Metrics</vt:lpstr>
      <vt:lpstr>The first assignment:Ostrowski’s theorem </vt:lpstr>
      <vt:lpstr>The third assignment: Metric space (tentative  translation: )</vt:lpstr>
      <vt:lpstr>The third assignment: Metric space (tentative  translation) </vt:lpstr>
      <vt:lpstr>Notes on the translation: </vt:lpstr>
      <vt:lpstr>The third assignment:” The translation: the passage 2: </vt:lpstr>
      <vt:lpstr> The  third assignment: A tentative translation of the passage 2. </vt:lpstr>
      <vt:lpstr>The third assignment: Notes on translation: the passage 2:  </vt:lpstr>
      <vt:lpstr>The third assignment: Notes on the translation: the passage 2: </vt:lpstr>
      <vt:lpstr>The third assignment: the passage 2: ( adapted to astrophysics students). </vt:lpstr>
      <vt:lpstr>The third assignment: a tentative translation</vt:lpstr>
      <vt:lpstr>The third assignment: The passage III: Translate the following text into English:  Отворени скупови</vt:lpstr>
      <vt:lpstr>A tentative translation of the passage.</vt:lpstr>
      <vt:lpstr>Notes on the translation: notes on the use of articles, participles, and for n to be constructions </vt:lpstr>
      <vt:lpstr>Translate the following text into English </vt:lpstr>
      <vt:lpstr>A tentative translation </vt:lpstr>
      <vt:lpstr>Notes on the translation: notes on the use of articles. </vt:lpstr>
      <vt:lpstr>Notes on the translation: basic vocabulary and basic constructions </vt:lpstr>
      <vt:lpstr>Translate the following text into English</vt:lpstr>
      <vt:lpstr>A tentative translation </vt:lpstr>
      <vt:lpstr>Note on the translation: </vt:lpstr>
      <vt:lpstr>Note on elementary vocabulary </vt:lpstr>
      <vt:lpstr>Translate the following text into Serbian: Open sets – application to physics  </vt:lpstr>
      <vt:lpstr>A tentative translation (adapted to astrophysics students) </vt:lpstr>
      <vt:lpstr>Third assignment: notes on the passage </vt:lpstr>
      <vt:lpstr>The tentative translation: open sets (adapted to astrophysics students)  </vt:lpstr>
      <vt:lpstr>Translate the following text intio Serbian. </vt:lpstr>
      <vt:lpstr>A tentative translation  </vt:lpstr>
      <vt:lpstr>A note on translation </vt:lpstr>
      <vt:lpstr>Translate the following limit-related passage  into English: </vt:lpstr>
      <vt:lpstr>A tentative translation </vt:lpstr>
      <vt:lpstr>Note on translation </vt:lpstr>
      <vt:lpstr>Translate the following limit-related passage  into English ( astrophysics studenrs) </vt:lpstr>
      <vt:lpstr>Translate the following text into English: </vt:lpstr>
      <vt:lpstr>A tentative translation: </vt:lpstr>
      <vt:lpstr>Notes on  translation </vt:lpstr>
      <vt:lpstr>Translate the following text into English: </vt:lpstr>
      <vt:lpstr>Limits </vt:lpstr>
      <vt:lpstr>Limits ( a tentative translation) </vt:lpstr>
      <vt:lpstr>Limits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Translate the following text from  Serbian to English  </vt:lpstr>
      <vt:lpstr>Translate the following text from  Serbian to English </vt:lpstr>
      <vt:lpstr>Translate the following text from  Serbian to English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Translate the following text from  Serbian to English </vt:lpstr>
      <vt:lpstr>Translate the following text from  Serbian to English </vt:lpstr>
      <vt:lpstr>Translate the following text into Serbian </vt:lpstr>
      <vt:lpstr>Translate the following text into English: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Monotonicy</vt:lpstr>
      <vt:lpstr>Examples of ordered fields are: </vt:lpstr>
      <vt:lpstr>PowerPoint Presentation</vt:lpstr>
      <vt:lpstr>How to write an introduction </vt:lpstr>
      <vt:lpstr>The Introduction </vt:lpstr>
      <vt:lpstr>Ten Ways to Begin an Introduction </vt:lpstr>
      <vt:lpstr>The introduction example </vt:lpstr>
      <vt:lpstr>The introduction – example POSE AN INTERESTING QUESTION </vt:lpstr>
      <vt:lpstr>Things to Avoid in an Introduction </vt:lpstr>
      <vt:lpstr>Things to be avoided in the introduction </vt:lpstr>
      <vt:lpstr>Body paragraphs </vt:lpstr>
      <vt:lpstr>Body paraghraphs </vt:lpstr>
      <vt:lpstr>PowerPoint Presentation</vt:lpstr>
      <vt:lpstr>TAXE STRUCTURE </vt:lpstr>
      <vt:lpstr>TAXE structure </vt:lpstr>
      <vt:lpstr>Assertion statement </vt:lpstr>
      <vt:lpstr>Examples – E </vt:lpstr>
      <vt:lpstr>SIGNIFICANCE STATEMENT </vt:lpstr>
      <vt:lpstr>Example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122</cp:revision>
  <dcterms:created xsi:type="dcterms:W3CDTF">2022-04-07T06:09:52Z</dcterms:created>
  <dcterms:modified xsi:type="dcterms:W3CDTF">2022-05-04T20:55:23Z</dcterms:modified>
</cp:coreProperties>
</file>