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8" r:id="rId3"/>
    <p:sldId id="295" r:id="rId4"/>
    <p:sldId id="260" r:id="rId5"/>
    <p:sldId id="281" r:id="rId6"/>
    <p:sldId id="257" r:id="rId7"/>
    <p:sldId id="319" r:id="rId8"/>
    <p:sldId id="282" r:id="rId9"/>
    <p:sldId id="258" r:id="rId10"/>
    <p:sldId id="283" r:id="rId11"/>
    <p:sldId id="261" r:id="rId12"/>
    <p:sldId id="285" r:id="rId13"/>
    <p:sldId id="278" r:id="rId14"/>
    <p:sldId id="284" r:id="rId15"/>
    <p:sldId id="279" r:id="rId16"/>
    <p:sldId id="288" r:id="rId17"/>
    <p:sldId id="263" r:id="rId18"/>
    <p:sldId id="290" r:id="rId19"/>
    <p:sldId id="291" r:id="rId20"/>
    <p:sldId id="294" r:id="rId21"/>
    <p:sldId id="320" r:id="rId22"/>
    <p:sldId id="293" r:id="rId23"/>
    <p:sldId id="292" r:id="rId24"/>
    <p:sldId id="276" r:id="rId25"/>
    <p:sldId id="280" r:id="rId26"/>
    <p:sldId id="268" r:id="rId27"/>
    <p:sldId id="269" r:id="rId28"/>
    <p:sldId id="270" r:id="rId29"/>
    <p:sldId id="272" r:id="rId30"/>
    <p:sldId id="321" r:id="rId31"/>
    <p:sldId id="273" r:id="rId32"/>
    <p:sldId id="274" r:id="rId33"/>
    <p:sldId id="262" r:id="rId34"/>
    <p:sldId id="312" r:id="rId35"/>
    <p:sldId id="313" r:id="rId36"/>
    <p:sldId id="316" r:id="rId37"/>
    <p:sldId id="311" r:id="rId38"/>
    <p:sldId id="314" r:id="rId39"/>
    <p:sldId id="315" r:id="rId40"/>
    <p:sldId id="317" r:id="rId41"/>
    <p:sldId id="296" r:id="rId42"/>
    <p:sldId id="297" r:id="rId43"/>
    <p:sldId id="300" r:id="rId44"/>
    <p:sldId id="301" r:id="rId45"/>
    <p:sldId id="302" r:id="rId46"/>
    <p:sldId id="305" r:id="rId47"/>
    <p:sldId id="306" r:id="rId48"/>
    <p:sldId id="307" r:id="rId49"/>
    <p:sldId id="309" r:id="rId50"/>
    <p:sldId id="310" r:id="rId51"/>
    <p:sldId id="304" r:id="rId52"/>
    <p:sldId id="298" r:id="rId53"/>
    <p:sldId id="303" r:id="rId54"/>
    <p:sldId id="299" r:id="rId5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9" d="100"/>
          <a:sy n="79" d="100"/>
        </p:scale>
        <p:origin x="86" y="5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870D9-ADAA-4091-A805-3DE59F79AE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103AC59-9098-4AEC-AC4E-E637CF62E8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4253E52-F51B-4B73-9FC7-D1BC87AF348B}"/>
              </a:ext>
            </a:extLst>
          </p:cNvPr>
          <p:cNvSpPr>
            <a:spLocks noGrp="1"/>
          </p:cNvSpPr>
          <p:nvPr>
            <p:ph type="dt" sz="half" idx="10"/>
          </p:nvPr>
        </p:nvSpPr>
        <p:spPr/>
        <p:txBody>
          <a:bodyPr/>
          <a:lstStyle/>
          <a:p>
            <a:fld id="{C009D3E3-ACA1-4A48-A837-E163723BC99D}" type="datetimeFigureOut">
              <a:rPr lang="en-US" smtClean="0"/>
              <a:t>4/2/2022</a:t>
            </a:fld>
            <a:endParaRPr lang="en-US"/>
          </a:p>
        </p:txBody>
      </p:sp>
      <p:sp>
        <p:nvSpPr>
          <p:cNvPr id="5" name="Footer Placeholder 4">
            <a:extLst>
              <a:ext uri="{FF2B5EF4-FFF2-40B4-BE49-F238E27FC236}">
                <a16:creationId xmlns:a16="http://schemas.microsoft.com/office/drawing/2014/main" id="{AF3C97FA-26D8-4C7F-A687-604CCC8724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28792B-A0D0-4001-A3C8-F3411F3DB622}"/>
              </a:ext>
            </a:extLst>
          </p:cNvPr>
          <p:cNvSpPr>
            <a:spLocks noGrp="1"/>
          </p:cNvSpPr>
          <p:nvPr>
            <p:ph type="sldNum" sz="quarter" idx="12"/>
          </p:nvPr>
        </p:nvSpPr>
        <p:spPr/>
        <p:txBody>
          <a:bodyPr/>
          <a:lstStyle/>
          <a:p>
            <a:fld id="{D0F6A04A-2C50-44CC-9223-F2C4FE241A05}" type="slidenum">
              <a:rPr lang="en-US" smtClean="0"/>
              <a:t>‹#›</a:t>
            </a:fld>
            <a:endParaRPr lang="en-US"/>
          </a:p>
        </p:txBody>
      </p:sp>
    </p:spTree>
    <p:extLst>
      <p:ext uri="{BB962C8B-B14F-4D97-AF65-F5344CB8AC3E}">
        <p14:creationId xmlns:p14="http://schemas.microsoft.com/office/powerpoint/2010/main" val="3224494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00CDF-039E-4B0B-8FB1-1C64E254610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302EF0-CB2C-43BB-BFA6-AB8DE08462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A15A85-A723-4DEE-AAB0-8C8B032EC05C}"/>
              </a:ext>
            </a:extLst>
          </p:cNvPr>
          <p:cNvSpPr>
            <a:spLocks noGrp="1"/>
          </p:cNvSpPr>
          <p:nvPr>
            <p:ph type="dt" sz="half" idx="10"/>
          </p:nvPr>
        </p:nvSpPr>
        <p:spPr/>
        <p:txBody>
          <a:bodyPr/>
          <a:lstStyle/>
          <a:p>
            <a:fld id="{C009D3E3-ACA1-4A48-A837-E163723BC99D}" type="datetimeFigureOut">
              <a:rPr lang="en-US" smtClean="0"/>
              <a:t>4/2/2022</a:t>
            </a:fld>
            <a:endParaRPr lang="en-US"/>
          </a:p>
        </p:txBody>
      </p:sp>
      <p:sp>
        <p:nvSpPr>
          <p:cNvPr id="5" name="Footer Placeholder 4">
            <a:extLst>
              <a:ext uri="{FF2B5EF4-FFF2-40B4-BE49-F238E27FC236}">
                <a16:creationId xmlns:a16="http://schemas.microsoft.com/office/drawing/2014/main" id="{63B21C10-CB9C-479E-8CBD-F439BF0650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76D759-2FE5-4C72-95D8-DB1AD0A75F17}"/>
              </a:ext>
            </a:extLst>
          </p:cNvPr>
          <p:cNvSpPr>
            <a:spLocks noGrp="1"/>
          </p:cNvSpPr>
          <p:nvPr>
            <p:ph type="sldNum" sz="quarter" idx="12"/>
          </p:nvPr>
        </p:nvSpPr>
        <p:spPr/>
        <p:txBody>
          <a:bodyPr/>
          <a:lstStyle/>
          <a:p>
            <a:fld id="{D0F6A04A-2C50-44CC-9223-F2C4FE241A05}" type="slidenum">
              <a:rPr lang="en-US" smtClean="0"/>
              <a:t>‹#›</a:t>
            </a:fld>
            <a:endParaRPr lang="en-US"/>
          </a:p>
        </p:txBody>
      </p:sp>
    </p:spTree>
    <p:extLst>
      <p:ext uri="{BB962C8B-B14F-4D97-AF65-F5344CB8AC3E}">
        <p14:creationId xmlns:p14="http://schemas.microsoft.com/office/powerpoint/2010/main" val="172382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120AD1-3C6B-4E26-B2A9-B3E597B2C52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F0592F9-9FA6-4557-A8C1-6B9DC53E426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45B6A5-F0F9-4F89-AEAD-76FB5C26C527}"/>
              </a:ext>
            </a:extLst>
          </p:cNvPr>
          <p:cNvSpPr>
            <a:spLocks noGrp="1"/>
          </p:cNvSpPr>
          <p:nvPr>
            <p:ph type="dt" sz="half" idx="10"/>
          </p:nvPr>
        </p:nvSpPr>
        <p:spPr/>
        <p:txBody>
          <a:bodyPr/>
          <a:lstStyle/>
          <a:p>
            <a:fld id="{C009D3E3-ACA1-4A48-A837-E163723BC99D}" type="datetimeFigureOut">
              <a:rPr lang="en-US" smtClean="0"/>
              <a:t>4/2/2022</a:t>
            </a:fld>
            <a:endParaRPr lang="en-US"/>
          </a:p>
        </p:txBody>
      </p:sp>
      <p:sp>
        <p:nvSpPr>
          <p:cNvPr id="5" name="Footer Placeholder 4">
            <a:extLst>
              <a:ext uri="{FF2B5EF4-FFF2-40B4-BE49-F238E27FC236}">
                <a16:creationId xmlns:a16="http://schemas.microsoft.com/office/drawing/2014/main" id="{C4554AB3-7F0C-422D-AAF4-59986E295E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FA39FA-779C-450A-AB9F-74914090BDC6}"/>
              </a:ext>
            </a:extLst>
          </p:cNvPr>
          <p:cNvSpPr>
            <a:spLocks noGrp="1"/>
          </p:cNvSpPr>
          <p:nvPr>
            <p:ph type="sldNum" sz="quarter" idx="12"/>
          </p:nvPr>
        </p:nvSpPr>
        <p:spPr/>
        <p:txBody>
          <a:bodyPr/>
          <a:lstStyle/>
          <a:p>
            <a:fld id="{D0F6A04A-2C50-44CC-9223-F2C4FE241A05}" type="slidenum">
              <a:rPr lang="en-US" smtClean="0"/>
              <a:t>‹#›</a:t>
            </a:fld>
            <a:endParaRPr lang="en-US"/>
          </a:p>
        </p:txBody>
      </p:sp>
    </p:spTree>
    <p:extLst>
      <p:ext uri="{BB962C8B-B14F-4D97-AF65-F5344CB8AC3E}">
        <p14:creationId xmlns:p14="http://schemas.microsoft.com/office/powerpoint/2010/main" val="1430768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E24E0-3282-4E1F-A9E2-9D96DC9387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6F3245-6521-4B3C-B4D5-EB98243A8D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F5B4AC-B32C-4130-82A9-187D571EF4C7}"/>
              </a:ext>
            </a:extLst>
          </p:cNvPr>
          <p:cNvSpPr>
            <a:spLocks noGrp="1"/>
          </p:cNvSpPr>
          <p:nvPr>
            <p:ph type="dt" sz="half" idx="10"/>
          </p:nvPr>
        </p:nvSpPr>
        <p:spPr/>
        <p:txBody>
          <a:bodyPr/>
          <a:lstStyle/>
          <a:p>
            <a:fld id="{C009D3E3-ACA1-4A48-A837-E163723BC99D}" type="datetimeFigureOut">
              <a:rPr lang="en-US" smtClean="0"/>
              <a:t>4/2/2022</a:t>
            </a:fld>
            <a:endParaRPr lang="en-US"/>
          </a:p>
        </p:txBody>
      </p:sp>
      <p:sp>
        <p:nvSpPr>
          <p:cNvPr id="5" name="Footer Placeholder 4">
            <a:extLst>
              <a:ext uri="{FF2B5EF4-FFF2-40B4-BE49-F238E27FC236}">
                <a16:creationId xmlns:a16="http://schemas.microsoft.com/office/drawing/2014/main" id="{CFDA00FA-1BFB-4248-A9D7-FAB46AA557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CE5D6B-62D4-41E3-B70E-7F93664AC877}"/>
              </a:ext>
            </a:extLst>
          </p:cNvPr>
          <p:cNvSpPr>
            <a:spLocks noGrp="1"/>
          </p:cNvSpPr>
          <p:nvPr>
            <p:ph type="sldNum" sz="quarter" idx="12"/>
          </p:nvPr>
        </p:nvSpPr>
        <p:spPr/>
        <p:txBody>
          <a:bodyPr/>
          <a:lstStyle/>
          <a:p>
            <a:fld id="{D0F6A04A-2C50-44CC-9223-F2C4FE241A05}" type="slidenum">
              <a:rPr lang="en-US" smtClean="0"/>
              <a:t>‹#›</a:t>
            </a:fld>
            <a:endParaRPr lang="en-US"/>
          </a:p>
        </p:txBody>
      </p:sp>
    </p:spTree>
    <p:extLst>
      <p:ext uri="{BB962C8B-B14F-4D97-AF65-F5344CB8AC3E}">
        <p14:creationId xmlns:p14="http://schemas.microsoft.com/office/powerpoint/2010/main" val="316335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5082A-DE6C-4C85-A04E-5AD8F410916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DB5F71E-F76A-40FF-A5C1-CABC220BFC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8214E1-1C97-4F88-950B-A38386C1DDC7}"/>
              </a:ext>
            </a:extLst>
          </p:cNvPr>
          <p:cNvSpPr>
            <a:spLocks noGrp="1"/>
          </p:cNvSpPr>
          <p:nvPr>
            <p:ph type="dt" sz="half" idx="10"/>
          </p:nvPr>
        </p:nvSpPr>
        <p:spPr/>
        <p:txBody>
          <a:bodyPr/>
          <a:lstStyle/>
          <a:p>
            <a:fld id="{C009D3E3-ACA1-4A48-A837-E163723BC99D}" type="datetimeFigureOut">
              <a:rPr lang="en-US" smtClean="0"/>
              <a:t>4/2/2022</a:t>
            </a:fld>
            <a:endParaRPr lang="en-US"/>
          </a:p>
        </p:txBody>
      </p:sp>
      <p:sp>
        <p:nvSpPr>
          <p:cNvPr id="5" name="Footer Placeholder 4">
            <a:extLst>
              <a:ext uri="{FF2B5EF4-FFF2-40B4-BE49-F238E27FC236}">
                <a16:creationId xmlns:a16="http://schemas.microsoft.com/office/drawing/2014/main" id="{A38EFC36-AE23-4A6F-8003-CBEA59E163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E184B1-2409-4695-8F60-8096DE549C62}"/>
              </a:ext>
            </a:extLst>
          </p:cNvPr>
          <p:cNvSpPr>
            <a:spLocks noGrp="1"/>
          </p:cNvSpPr>
          <p:nvPr>
            <p:ph type="sldNum" sz="quarter" idx="12"/>
          </p:nvPr>
        </p:nvSpPr>
        <p:spPr/>
        <p:txBody>
          <a:bodyPr/>
          <a:lstStyle/>
          <a:p>
            <a:fld id="{D0F6A04A-2C50-44CC-9223-F2C4FE241A05}" type="slidenum">
              <a:rPr lang="en-US" smtClean="0"/>
              <a:t>‹#›</a:t>
            </a:fld>
            <a:endParaRPr lang="en-US"/>
          </a:p>
        </p:txBody>
      </p:sp>
    </p:spTree>
    <p:extLst>
      <p:ext uri="{BB962C8B-B14F-4D97-AF65-F5344CB8AC3E}">
        <p14:creationId xmlns:p14="http://schemas.microsoft.com/office/powerpoint/2010/main" val="423247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32D9E-4316-4202-BF80-53FFAF86D2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B29636-0BF1-4329-A01C-BB832A45A52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165DFF0-BDC9-4929-BCC4-683A0C2B013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C690A14-BC2A-4DAB-87C3-4B7D95944484}"/>
              </a:ext>
            </a:extLst>
          </p:cNvPr>
          <p:cNvSpPr>
            <a:spLocks noGrp="1"/>
          </p:cNvSpPr>
          <p:nvPr>
            <p:ph type="dt" sz="half" idx="10"/>
          </p:nvPr>
        </p:nvSpPr>
        <p:spPr/>
        <p:txBody>
          <a:bodyPr/>
          <a:lstStyle/>
          <a:p>
            <a:fld id="{C009D3E3-ACA1-4A48-A837-E163723BC99D}" type="datetimeFigureOut">
              <a:rPr lang="en-US" smtClean="0"/>
              <a:t>4/2/2022</a:t>
            </a:fld>
            <a:endParaRPr lang="en-US"/>
          </a:p>
        </p:txBody>
      </p:sp>
      <p:sp>
        <p:nvSpPr>
          <p:cNvPr id="6" name="Footer Placeholder 5">
            <a:extLst>
              <a:ext uri="{FF2B5EF4-FFF2-40B4-BE49-F238E27FC236}">
                <a16:creationId xmlns:a16="http://schemas.microsoft.com/office/drawing/2014/main" id="{70ECD39B-2EC7-4DB2-BA22-245248A9D7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1855B2-C158-4128-963D-2382F289BBE4}"/>
              </a:ext>
            </a:extLst>
          </p:cNvPr>
          <p:cNvSpPr>
            <a:spLocks noGrp="1"/>
          </p:cNvSpPr>
          <p:nvPr>
            <p:ph type="sldNum" sz="quarter" idx="12"/>
          </p:nvPr>
        </p:nvSpPr>
        <p:spPr/>
        <p:txBody>
          <a:bodyPr/>
          <a:lstStyle/>
          <a:p>
            <a:fld id="{D0F6A04A-2C50-44CC-9223-F2C4FE241A05}" type="slidenum">
              <a:rPr lang="en-US" smtClean="0"/>
              <a:t>‹#›</a:t>
            </a:fld>
            <a:endParaRPr lang="en-US"/>
          </a:p>
        </p:txBody>
      </p:sp>
    </p:spTree>
    <p:extLst>
      <p:ext uri="{BB962C8B-B14F-4D97-AF65-F5344CB8AC3E}">
        <p14:creationId xmlns:p14="http://schemas.microsoft.com/office/powerpoint/2010/main" val="26556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5DB23-D9BA-4C11-AE78-84DC118E10A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4782650-B50A-4226-934B-A5FE6DBB81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DB52EC2-FFFE-4356-AFCF-81D7984987E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B2342B-9B99-487E-955E-6108985E15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67A3DD-E26D-4BDC-91CA-E0FA2DEC46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D8109F-59F2-497A-8D23-1592AB2BDFC4}"/>
              </a:ext>
            </a:extLst>
          </p:cNvPr>
          <p:cNvSpPr>
            <a:spLocks noGrp="1"/>
          </p:cNvSpPr>
          <p:nvPr>
            <p:ph type="dt" sz="half" idx="10"/>
          </p:nvPr>
        </p:nvSpPr>
        <p:spPr/>
        <p:txBody>
          <a:bodyPr/>
          <a:lstStyle/>
          <a:p>
            <a:fld id="{C009D3E3-ACA1-4A48-A837-E163723BC99D}" type="datetimeFigureOut">
              <a:rPr lang="en-US" smtClean="0"/>
              <a:t>4/2/2022</a:t>
            </a:fld>
            <a:endParaRPr lang="en-US"/>
          </a:p>
        </p:txBody>
      </p:sp>
      <p:sp>
        <p:nvSpPr>
          <p:cNvPr id="8" name="Footer Placeholder 7">
            <a:extLst>
              <a:ext uri="{FF2B5EF4-FFF2-40B4-BE49-F238E27FC236}">
                <a16:creationId xmlns:a16="http://schemas.microsoft.com/office/drawing/2014/main" id="{84C09F07-10F8-4F6A-95AB-82129E20B95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2913A8-5D23-4CF4-8796-6022257107FF}"/>
              </a:ext>
            </a:extLst>
          </p:cNvPr>
          <p:cNvSpPr>
            <a:spLocks noGrp="1"/>
          </p:cNvSpPr>
          <p:nvPr>
            <p:ph type="sldNum" sz="quarter" idx="12"/>
          </p:nvPr>
        </p:nvSpPr>
        <p:spPr/>
        <p:txBody>
          <a:bodyPr/>
          <a:lstStyle/>
          <a:p>
            <a:fld id="{D0F6A04A-2C50-44CC-9223-F2C4FE241A05}" type="slidenum">
              <a:rPr lang="en-US" smtClean="0"/>
              <a:t>‹#›</a:t>
            </a:fld>
            <a:endParaRPr lang="en-US"/>
          </a:p>
        </p:txBody>
      </p:sp>
    </p:spTree>
    <p:extLst>
      <p:ext uri="{BB962C8B-B14F-4D97-AF65-F5344CB8AC3E}">
        <p14:creationId xmlns:p14="http://schemas.microsoft.com/office/powerpoint/2010/main" val="417821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E8837-53C1-4522-BBE2-20BC192B5E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9E58444-3D18-4B67-A9C3-9F511248E582}"/>
              </a:ext>
            </a:extLst>
          </p:cNvPr>
          <p:cNvSpPr>
            <a:spLocks noGrp="1"/>
          </p:cNvSpPr>
          <p:nvPr>
            <p:ph type="dt" sz="half" idx="10"/>
          </p:nvPr>
        </p:nvSpPr>
        <p:spPr/>
        <p:txBody>
          <a:bodyPr/>
          <a:lstStyle/>
          <a:p>
            <a:fld id="{C009D3E3-ACA1-4A48-A837-E163723BC99D}" type="datetimeFigureOut">
              <a:rPr lang="en-US" smtClean="0"/>
              <a:t>4/2/2022</a:t>
            </a:fld>
            <a:endParaRPr lang="en-US"/>
          </a:p>
        </p:txBody>
      </p:sp>
      <p:sp>
        <p:nvSpPr>
          <p:cNvPr id="4" name="Footer Placeholder 3">
            <a:extLst>
              <a:ext uri="{FF2B5EF4-FFF2-40B4-BE49-F238E27FC236}">
                <a16:creationId xmlns:a16="http://schemas.microsoft.com/office/drawing/2014/main" id="{4E06B4C5-DE64-46F5-B70E-09D5A8847ED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E459C4-4ACF-40F0-93A2-E380B9583134}"/>
              </a:ext>
            </a:extLst>
          </p:cNvPr>
          <p:cNvSpPr>
            <a:spLocks noGrp="1"/>
          </p:cNvSpPr>
          <p:nvPr>
            <p:ph type="sldNum" sz="quarter" idx="12"/>
          </p:nvPr>
        </p:nvSpPr>
        <p:spPr/>
        <p:txBody>
          <a:bodyPr/>
          <a:lstStyle/>
          <a:p>
            <a:fld id="{D0F6A04A-2C50-44CC-9223-F2C4FE241A05}" type="slidenum">
              <a:rPr lang="en-US" smtClean="0"/>
              <a:t>‹#›</a:t>
            </a:fld>
            <a:endParaRPr lang="en-US"/>
          </a:p>
        </p:txBody>
      </p:sp>
    </p:spTree>
    <p:extLst>
      <p:ext uri="{BB962C8B-B14F-4D97-AF65-F5344CB8AC3E}">
        <p14:creationId xmlns:p14="http://schemas.microsoft.com/office/powerpoint/2010/main" val="700913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A2C349-321B-4733-BDD7-192B020CDFE2}"/>
              </a:ext>
            </a:extLst>
          </p:cNvPr>
          <p:cNvSpPr>
            <a:spLocks noGrp="1"/>
          </p:cNvSpPr>
          <p:nvPr>
            <p:ph type="dt" sz="half" idx="10"/>
          </p:nvPr>
        </p:nvSpPr>
        <p:spPr/>
        <p:txBody>
          <a:bodyPr/>
          <a:lstStyle/>
          <a:p>
            <a:fld id="{C009D3E3-ACA1-4A48-A837-E163723BC99D}" type="datetimeFigureOut">
              <a:rPr lang="en-US" smtClean="0"/>
              <a:t>4/2/2022</a:t>
            </a:fld>
            <a:endParaRPr lang="en-US"/>
          </a:p>
        </p:txBody>
      </p:sp>
      <p:sp>
        <p:nvSpPr>
          <p:cNvPr id="3" name="Footer Placeholder 2">
            <a:extLst>
              <a:ext uri="{FF2B5EF4-FFF2-40B4-BE49-F238E27FC236}">
                <a16:creationId xmlns:a16="http://schemas.microsoft.com/office/drawing/2014/main" id="{18F8E739-8780-42A6-8176-A25887A97EA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B45F386-65A6-400D-A916-29C7224B8086}"/>
              </a:ext>
            </a:extLst>
          </p:cNvPr>
          <p:cNvSpPr>
            <a:spLocks noGrp="1"/>
          </p:cNvSpPr>
          <p:nvPr>
            <p:ph type="sldNum" sz="quarter" idx="12"/>
          </p:nvPr>
        </p:nvSpPr>
        <p:spPr/>
        <p:txBody>
          <a:bodyPr/>
          <a:lstStyle/>
          <a:p>
            <a:fld id="{D0F6A04A-2C50-44CC-9223-F2C4FE241A05}" type="slidenum">
              <a:rPr lang="en-US" smtClean="0"/>
              <a:t>‹#›</a:t>
            </a:fld>
            <a:endParaRPr lang="en-US"/>
          </a:p>
        </p:txBody>
      </p:sp>
    </p:spTree>
    <p:extLst>
      <p:ext uri="{BB962C8B-B14F-4D97-AF65-F5344CB8AC3E}">
        <p14:creationId xmlns:p14="http://schemas.microsoft.com/office/powerpoint/2010/main" val="3961865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E6609-6ECD-48D4-86D2-0251CFB9C1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99CD6C-5C43-4D22-B32F-7DF3840630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19DED42-BD4A-44A9-ACE2-2255B5E9B3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5DB01C-EAE7-4CB0-B6A6-55BEAF05E4B2}"/>
              </a:ext>
            </a:extLst>
          </p:cNvPr>
          <p:cNvSpPr>
            <a:spLocks noGrp="1"/>
          </p:cNvSpPr>
          <p:nvPr>
            <p:ph type="dt" sz="half" idx="10"/>
          </p:nvPr>
        </p:nvSpPr>
        <p:spPr/>
        <p:txBody>
          <a:bodyPr/>
          <a:lstStyle/>
          <a:p>
            <a:fld id="{C009D3E3-ACA1-4A48-A837-E163723BC99D}" type="datetimeFigureOut">
              <a:rPr lang="en-US" smtClean="0"/>
              <a:t>4/2/2022</a:t>
            </a:fld>
            <a:endParaRPr lang="en-US"/>
          </a:p>
        </p:txBody>
      </p:sp>
      <p:sp>
        <p:nvSpPr>
          <p:cNvPr id="6" name="Footer Placeholder 5">
            <a:extLst>
              <a:ext uri="{FF2B5EF4-FFF2-40B4-BE49-F238E27FC236}">
                <a16:creationId xmlns:a16="http://schemas.microsoft.com/office/drawing/2014/main" id="{63F1AA02-BE5E-4841-99B5-8CABBEF586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53D6FA-B707-4085-B19E-AEC724060DE7}"/>
              </a:ext>
            </a:extLst>
          </p:cNvPr>
          <p:cNvSpPr>
            <a:spLocks noGrp="1"/>
          </p:cNvSpPr>
          <p:nvPr>
            <p:ph type="sldNum" sz="quarter" idx="12"/>
          </p:nvPr>
        </p:nvSpPr>
        <p:spPr/>
        <p:txBody>
          <a:bodyPr/>
          <a:lstStyle/>
          <a:p>
            <a:fld id="{D0F6A04A-2C50-44CC-9223-F2C4FE241A05}" type="slidenum">
              <a:rPr lang="en-US" smtClean="0"/>
              <a:t>‹#›</a:t>
            </a:fld>
            <a:endParaRPr lang="en-US"/>
          </a:p>
        </p:txBody>
      </p:sp>
    </p:spTree>
    <p:extLst>
      <p:ext uri="{BB962C8B-B14F-4D97-AF65-F5344CB8AC3E}">
        <p14:creationId xmlns:p14="http://schemas.microsoft.com/office/powerpoint/2010/main" val="3379328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8D73C-361C-449E-8B60-A7C605B9BF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9919C56-21F2-4309-97C5-A64058C979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AF924D6-72AF-4DB5-9319-DD2980F8D0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D107CA-8821-415D-9F3A-F9C78D6E2432}"/>
              </a:ext>
            </a:extLst>
          </p:cNvPr>
          <p:cNvSpPr>
            <a:spLocks noGrp="1"/>
          </p:cNvSpPr>
          <p:nvPr>
            <p:ph type="dt" sz="half" idx="10"/>
          </p:nvPr>
        </p:nvSpPr>
        <p:spPr/>
        <p:txBody>
          <a:bodyPr/>
          <a:lstStyle/>
          <a:p>
            <a:fld id="{C009D3E3-ACA1-4A48-A837-E163723BC99D}" type="datetimeFigureOut">
              <a:rPr lang="en-US" smtClean="0"/>
              <a:t>4/2/2022</a:t>
            </a:fld>
            <a:endParaRPr lang="en-US"/>
          </a:p>
        </p:txBody>
      </p:sp>
      <p:sp>
        <p:nvSpPr>
          <p:cNvPr id="6" name="Footer Placeholder 5">
            <a:extLst>
              <a:ext uri="{FF2B5EF4-FFF2-40B4-BE49-F238E27FC236}">
                <a16:creationId xmlns:a16="http://schemas.microsoft.com/office/drawing/2014/main" id="{12324687-FD49-4054-9A7D-616F7EF706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509617-C44D-4858-BC79-C752CC5E2DF0}"/>
              </a:ext>
            </a:extLst>
          </p:cNvPr>
          <p:cNvSpPr>
            <a:spLocks noGrp="1"/>
          </p:cNvSpPr>
          <p:nvPr>
            <p:ph type="sldNum" sz="quarter" idx="12"/>
          </p:nvPr>
        </p:nvSpPr>
        <p:spPr/>
        <p:txBody>
          <a:bodyPr/>
          <a:lstStyle/>
          <a:p>
            <a:fld id="{D0F6A04A-2C50-44CC-9223-F2C4FE241A05}" type="slidenum">
              <a:rPr lang="en-US" smtClean="0"/>
              <a:t>‹#›</a:t>
            </a:fld>
            <a:endParaRPr lang="en-US"/>
          </a:p>
        </p:txBody>
      </p:sp>
    </p:spTree>
    <p:extLst>
      <p:ext uri="{BB962C8B-B14F-4D97-AF65-F5344CB8AC3E}">
        <p14:creationId xmlns:p14="http://schemas.microsoft.com/office/powerpoint/2010/main" val="1680392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67BF3D-4C91-4AA3-A861-C292F1F801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2981220-3880-4072-A18F-86565CEACB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F327F9-9B48-4615-B3CB-13BE4C1FE5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09D3E3-ACA1-4A48-A837-E163723BC99D}" type="datetimeFigureOut">
              <a:rPr lang="en-US" smtClean="0"/>
              <a:t>4/2/2022</a:t>
            </a:fld>
            <a:endParaRPr lang="en-US"/>
          </a:p>
        </p:txBody>
      </p:sp>
      <p:sp>
        <p:nvSpPr>
          <p:cNvPr id="5" name="Footer Placeholder 4">
            <a:extLst>
              <a:ext uri="{FF2B5EF4-FFF2-40B4-BE49-F238E27FC236}">
                <a16:creationId xmlns:a16="http://schemas.microsoft.com/office/drawing/2014/main" id="{2AD49AA2-3B0F-4A8C-9D4A-ACD6AB8E1B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92BEB88-50DA-48AD-B34E-E60D9ACBCF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F6A04A-2C50-44CC-9223-F2C4FE241A05}" type="slidenum">
              <a:rPr lang="en-US" smtClean="0"/>
              <a:t>‹#›</a:t>
            </a:fld>
            <a:endParaRPr lang="en-US"/>
          </a:p>
        </p:txBody>
      </p:sp>
    </p:spTree>
    <p:extLst>
      <p:ext uri="{BB962C8B-B14F-4D97-AF65-F5344CB8AC3E}">
        <p14:creationId xmlns:p14="http://schemas.microsoft.com/office/powerpoint/2010/main" val="38970388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9BF70-C9F5-4E6E-A3C6-36FCEC33EB0E}"/>
              </a:ext>
            </a:extLst>
          </p:cNvPr>
          <p:cNvSpPr>
            <a:spLocks noGrp="1"/>
          </p:cNvSpPr>
          <p:nvPr>
            <p:ph type="ctrTitle"/>
          </p:nvPr>
        </p:nvSpPr>
        <p:spPr/>
        <p:txBody>
          <a:bodyPr>
            <a:normAutofit/>
          </a:bodyPr>
          <a:lstStyle/>
          <a:p>
            <a:r>
              <a:rPr lang="en-US" sz="4000" b="1" dirty="0">
                <a:latin typeface="Times New Roman" panose="02020603050405020304" pitchFamily="18" charset="0"/>
                <a:cs typeface="Times New Roman" panose="02020603050405020304" pitchFamily="18" charset="0"/>
              </a:rPr>
              <a:t>English language 2 </a:t>
            </a:r>
          </a:p>
        </p:txBody>
      </p:sp>
      <p:sp>
        <p:nvSpPr>
          <p:cNvPr id="3" name="Subtitle 2">
            <a:extLst>
              <a:ext uri="{FF2B5EF4-FFF2-40B4-BE49-F238E27FC236}">
                <a16:creationId xmlns:a16="http://schemas.microsoft.com/office/drawing/2014/main" id="{C587F8B0-00BD-4BFC-A4E3-26F68E3F5C9E}"/>
              </a:ext>
            </a:extLst>
          </p:cNvPr>
          <p:cNvSpPr>
            <a:spLocks noGrp="1"/>
          </p:cNvSpPr>
          <p:nvPr>
            <p:ph type="subTitle" idx="1"/>
          </p:nvPr>
        </p:nvSpPr>
        <p:spPr/>
        <p:txBody>
          <a:bodyPr/>
          <a:lstStyle/>
          <a:p>
            <a:r>
              <a:rPr lang="en-US" b="1" dirty="0"/>
              <a:t>31.3. 2022. </a:t>
            </a:r>
          </a:p>
        </p:txBody>
      </p:sp>
    </p:spTree>
    <p:extLst>
      <p:ext uri="{BB962C8B-B14F-4D97-AF65-F5344CB8AC3E}">
        <p14:creationId xmlns:p14="http://schemas.microsoft.com/office/powerpoint/2010/main" val="7787993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6FF6B-1494-48B7-8EAF-DD180236E2F7}"/>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part: ring: mathematical and nonmathematical context. </a:t>
            </a:r>
            <a:r>
              <a:rPr lang="en-US" sz="2400"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545ACDE6-B900-45BB-ABDA-230A56E96B86}"/>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We translate the word ring generally as ‘</a:t>
            </a:r>
            <a:r>
              <a:rPr lang="en-US" sz="2000" dirty="0" err="1">
                <a:latin typeface="Times New Roman" panose="02020603050405020304" pitchFamily="18" charset="0"/>
                <a:cs typeface="Times New Roman" panose="02020603050405020304" pitchFamily="18" charset="0"/>
              </a:rPr>
              <a:t>prsten</a:t>
            </a:r>
            <a:r>
              <a:rPr lang="en-US" sz="2000" dirty="0">
                <a:latin typeface="Times New Roman" panose="02020603050405020304" pitchFamily="18" charset="0"/>
                <a:cs typeface="Times New Roman" panose="02020603050405020304" pitchFamily="18" charset="0"/>
              </a:rPr>
              <a:t>’ whether we talk in </a:t>
            </a:r>
            <a:r>
              <a:rPr lang="en-US" sz="2000" u="sng" dirty="0">
                <a:latin typeface="Times New Roman" panose="02020603050405020304" pitchFamily="18" charset="0"/>
                <a:cs typeface="Times New Roman" panose="02020603050405020304" pitchFamily="18" charset="0"/>
              </a:rPr>
              <a:t>a mathematical,</a:t>
            </a:r>
            <a:r>
              <a:rPr lang="en-US" sz="2000" dirty="0">
                <a:latin typeface="Times New Roman" panose="02020603050405020304" pitchFamily="18" charset="0"/>
                <a:cs typeface="Times New Roman" panose="02020603050405020304" pitchFamily="18" charset="0"/>
              </a:rPr>
              <a:t>  </a:t>
            </a:r>
            <a:r>
              <a:rPr lang="en-US" sz="2000" u="sng" dirty="0">
                <a:latin typeface="Times New Roman" panose="02020603050405020304" pitchFamily="18" charset="0"/>
                <a:cs typeface="Times New Roman" panose="02020603050405020304" pitchFamily="18" charset="0"/>
              </a:rPr>
              <a:t>astronomical or</a:t>
            </a:r>
            <a:r>
              <a:rPr lang="en-US" sz="2000" dirty="0">
                <a:latin typeface="Times New Roman" panose="02020603050405020304" pitchFamily="18" charset="0"/>
                <a:cs typeface="Times New Roman" panose="02020603050405020304" pitchFamily="18" charset="0"/>
              </a:rPr>
              <a:t> a </a:t>
            </a:r>
            <a:r>
              <a:rPr lang="en-US" sz="2000" u="sng" dirty="0">
                <a:latin typeface="Times New Roman" panose="02020603050405020304" pitchFamily="18" charset="0"/>
                <a:cs typeface="Times New Roman" panose="02020603050405020304" pitchFamily="18" charset="0"/>
              </a:rPr>
              <a:t>chemical context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In an  algebraic context, we can also  translate it as ‘</a:t>
            </a:r>
            <a:r>
              <a:rPr lang="en-US" sz="2000" dirty="0" err="1">
                <a:latin typeface="Times New Roman" panose="02020603050405020304" pitchFamily="18" charset="0"/>
                <a:cs typeface="Times New Roman" panose="02020603050405020304" pitchFamily="18" charset="0"/>
              </a:rPr>
              <a:t>kolo</a:t>
            </a:r>
            <a:r>
              <a:rPr lang="en-US" sz="2000" dirty="0">
                <a:latin typeface="Times New Roman" panose="02020603050405020304" pitchFamily="18" charset="0"/>
                <a:cs typeface="Times New Roman" panose="02020603050405020304" pitchFamily="18" charset="0"/>
              </a:rPr>
              <a:t>’ (an older term)</a:t>
            </a:r>
          </a:p>
        </p:txBody>
      </p:sp>
    </p:spTree>
    <p:extLst>
      <p:ext uri="{BB962C8B-B14F-4D97-AF65-F5344CB8AC3E}">
        <p14:creationId xmlns:p14="http://schemas.microsoft.com/office/powerpoint/2010/main" val="9046848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3F1E7-729B-4073-AF3A-00AAF83EBD73}"/>
              </a:ext>
            </a:extLst>
          </p:cNvPr>
          <p:cNvSpPr>
            <a:spLocks noGrp="1"/>
          </p:cNvSpPr>
          <p:nvPr>
            <p:ph type="title"/>
          </p:nvPr>
        </p:nvSpPr>
        <p:spPr>
          <a:xfrm>
            <a:off x="838200" y="500062"/>
            <a:ext cx="10515600" cy="1325563"/>
          </a:xfrm>
        </p:spPr>
        <p:txBody>
          <a:bodyPr>
            <a:normAutofit/>
          </a:bodyPr>
          <a:lstStyle/>
          <a:p>
            <a:r>
              <a:rPr lang="en-US" sz="2400" b="1" u="sng" dirty="0">
                <a:latin typeface="Times New Roman" panose="02020603050405020304" pitchFamily="18" charset="0"/>
                <a:cs typeface="Times New Roman" panose="02020603050405020304" pitchFamily="18" charset="0"/>
              </a:rPr>
              <a:t>The first part: Ring (an algebraic context) </a:t>
            </a:r>
          </a:p>
        </p:txBody>
      </p:sp>
      <p:sp>
        <p:nvSpPr>
          <p:cNvPr id="3" name="Content Placeholder 2">
            <a:extLst>
              <a:ext uri="{FF2B5EF4-FFF2-40B4-BE49-F238E27FC236}">
                <a16:creationId xmlns:a16="http://schemas.microsoft.com/office/drawing/2014/main" id="{3F9E7872-E628-4DB1-BF83-67EB3663E958}"/>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1. An algebraic system with two operations called multiplication and addition; the system is a commutative group relative to addition, and multiplication is associative, and is distributive with respect to addition. </a:t>
            </a:r>
          </a:p>
          <a:p>
            <a:r>
              <a:rPr lang="en-US" sz="2000" dirty="0">
                <a:latin typeface="Times New Roman" panose="02020603050405020304" pitchFamily="18" charset="0"/>
                <a:cs typeface="Times New Roman" panose="02020603050405020304" pitchFamily="18" charset="0"/>
              </a:rPr>
              <a:t>2. A ring of sets is a </a:t>
            </a:r>
            <a:r>
              <a:rPr lang="en-US" sz="2000" dirty="0" err="1">
                <a:latin typeface="Times New Roman" panose="02020603050405020304" pitchFamily="18" charset="0"/>
                <a:cs typeface="Times New Roman" panose="02020603050405020304" pitchFamily="18" charset="0"/>
              </a:rPr>
              <a:t>collectionof</a:t>
            </a:r>
            <a:r>
              <a:rPr lang="en-US" sz="2000" dirty="0">
                <a:latin typeface="Times New Roman" panose="02020603050405020304" pitchFamily="18" charset="0"/>
                <a:cs typeface="Times New Roman" panose="02020603050405020304" pitchFamily="18" charset="0"/>
              </a:rPr>
              <a:t> sets where the union and difference of any two members is also a member.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simplest example of a ring is </a:t>
            </a:r>
            <a:r>
              <a:rPr lang="en-US" sz="2000" b="1" dirty="0">
                <a:latin typeface="Times New Roman" panose="02020603050405020304" pitchFamily="18" charset="0"/>
                <a:cs typeface="Times New Roman" panose="02020603050405020304" pitchFamily="18" charset="0"/>
              </a:rPr>
              <a:t>the collection of integers</a:t>
            </a:r>
            <a:r>
              <a:rPr lang="en-US" sz="2000" dirty="0">
                <a:latin typeface="Times New Roman" panose="02020603050405020304" pitchFamily="18" charset="0"/>
                <a:cs typeface="Times New Roman" panose="02020603050405020304" pitchFamily="18" charset="0"/>
              </a:rPr>
              <a:t> (…, −3, −2, −1, 0, 1, 2, 3, …) together with the ordinary operations of addition and multiplication</a:t>
            </a:r>
          </a:p>
        </p:txBody>
      </p:sp>
    </p:spTree>
    <p:extLst>
      <p:ext uri="{BB962C8B-B14F-4D97-AF65-F5344CB8AC3E}">
        <p14:creationId xmlns:p14="http://schemas.microsoft.com/office/powerpoint/2010/main" val="781488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B6139-1F8A-4C33-A2A5-2474B81B1C22}"/>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part: A difference between ‘group’ and ‘ring’: a mathematical context  </a:t>
            </a:r>
          </a:p>
        </p:txBody>
      </p:sp>
      <p:sp>
        <p:nvSpPr>
          <p:cNvPr id="3" name="Content Placeholder 2">
            <a:extLst>
              <a:ext uri="{FF2B5EF4-FFF2-40B4-BE49-F238E27FC236}">
                <a16:creationId xmlns:a16="http://schemas.microsoft.com/office/drawing/2014/main" id="{60105AFC-C136-40EA-A847-C51B6C4F2E0A}"/>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main difference between groups and rings is that rings </a:t>
            </a:r>
            <a:r>
              <a:rPr lang="en-US" sz="2000" u="sng" dirty="0">
                <a:latin typeface="Times New Roman" panose="02020603050405020304" pitchFamily="18" charset="0"/>
                <a:cs typeface="Times New Roman" panose="02020603050405020304" pitchFamily="18" charset="0"/>
              </a:rPr>
              <a:t>have two binary operations </a:t>
            </a:r>
            <a:r>
              <a:rPr lang="en-US" sz="2000" dirty="0">
                <a:latin typeface="Times New Roman" panose="02020603050405020304" pitchFamily="18" charset="0"/>
                <a:cs typeface="Times New Roman" panose="02020603050405020304" pitchFamily="18" charset="0"/>
              </a:rPr>
              <a:t>(usually called addition and multiplication) instead </a:t>
            </a:r>
            <a:r>
              <a:rPr lang="en-US" sz="2000" u="sng" dirty="0">
                <a:latin typeface="Times New Roman" panose="02020603050405020304" pitchFamily="18" charset="0"/>
                <a:cs typeface="Times New Roman" panose="02020603050405020304" pitchFamily="18" charset="0"/>
              </a:rPr>
              <a:t>of just one binary operation</a:t>
            </a:r>
          </a:p>
          <a:p>
            <a:pPr fontAlgn="base"/>
            <a:r>
              <a:rPr lang="en-US" sz="2000" dirty="0">
                <a:solidFill>
                  <a:srgbClr val="232629"/>
                </a:solidFill>
                <a:latin typeface="Times New Roman" panose="02020603050405020304" pitchFamily="18" charset="0"/>
                <a:cs typeface="Times New Roman" panose="02020603050405020304" pitchFamily="18" charset="0"/>
              </a:rPr>
              <a:t>If one  forgets about multiplication, then a ring becomes a group with respect to addition (the identity is 0 and inverses are negatives). This group is always commutative!</a:t>
            </a:r>
          </a:p>
          <a:p>
            <a:pPr fontAlgn="base"/>
            <a:r>
              <a:rPr lang="en-US" sz="2000" dirty="0">
                <a:solidFill>
                  <a:srgbClr val="232629"/>
                </a:solidFill>
                <a:latin typeface="Times New Roman" panose="02020603050405020304" pitchFamily="18" charset="0"/>
                <a:cs typeface="Times New Roman" panose="02020603050405020304" pitchFamily="18" charset="0"/>
              </a:rPr>
              <a:t>If one forgets about addition, then a ring does not become a group with respect to multiplication</a:t>
            </a:r>
          </a:p>
          <a:p>
            <a:endParaRPr lang="en-US" sz="2000"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11554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3690D-1AD1-481D-99A5-13857C0D66A6}"/>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a:t>
            </a:r>
            <a:r>
              <a:rPr lang="en-US" sz="2400" b="1" u="sng" dirty="0" err="1">
                <a:latin typeface="Times New Roman" panose="02020603050405020304" pitchFamily="18" charset="0"/>
                <a:cs typeface="Times New Roman" panose="02020603050405020304" pitchFamily="18" charset="0"/>
              </a:rPr>
              <a:t>partl</a:t>
            </a:r>
            <a:r>
              <a:rPr lang="en-US" sz="2400" b="1" u="sng" dirty="0">
                <a:latin typeface="Times New Roman" panose="02020603050405020304" pitchFamily="18" charset="0"/>
                <a:cs typeface="Times New Roman" panose="02020603050405020304" pitchFamily="18" charset="0"/>
              </a:rPr>
              <a:t>: Ring ( chemical context) </a:t>
            </a:r>
          </a:p>
        </p:txBody>
      </p:sp>
      <p:sp>
        <p:nvSpPr>
          <p:cNvPr id="3" name="Content Placeholder 2">
            <a:extLst>
              <a:ext uri="{FF2B5EF4-FFF2-40B4-BE49-F238E27FC236}">
                <a16:creationId xmlns:a16="http://schemas.microsoft.com/office/drawing/2014/main" id="{EE877D25-3DBB-4AE6-ACA8-B660ED8B0F8C}"/>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In chemistry, a ring is an ambiguous term referring either to a simple </a:t>
            </a:r>
            <a:r>
              <a:rPr lang="en-US" sz="2000" u="sng" dirty="0">
                <a:latin typeface="Times New Roman" panose="02020603050405020304" pitchFamily="18" charset="0"/>
                <a:cs typeface="Times New Roman" panose="02020603050405020304" pitchFamily="18" charset="0"/>
              </a:rPr>
              <a:t>cycle of atoms </a:t>
            </a:r>
            <a:r>
              <a:rPr lang="en-US" sz="2000" dirty="0">
                <a:latin typeface="Times New Roman" panose="02020603050405020304" pitchFamily="18" charset="0"/>
                <a:cs typeface="Times New Roman" panose="02020603050405020304" pitchFamily="18" charset="0"/>
              </a:rPr>
              <a:t>and bonds in a molecule or to a connected set of atoms and bonds in which every atom and bond is a member of a cycle (also called a ring system)</a:t>
            </a:r>
          </a:p>
        </p:txBody>
      </p:sp>
    </p:spTree>
    <p:extLst>
      <p:ext uri="{BB962C8B-B14F-4D97-AF65-F5344CB8AC3E}">
        <p14:creationId xmlns:p14="http://schemas.microsoft.com/office/powerpoint/2010/main" val="2366089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C527C-75DB-47BA-BCFB-ADAE2EB80BB0}"/>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part: Ring – a chemical context  (image</a:t>
            </a:r>
            <a:r>
              <a:rPr lang="en-US" sz="2400" b="1" dirty="0">
                <a:latin typeface="Times New Roman" panose="02020603050405020304" pitchFamily="18" charset="0"/>
                <a:cs typeface="Times New Roman" panose="02020603050405020304" pitchFamily="18" charset="0"/>
              </a:rPr>
              <a:t>) </a:t>
            </a:r>
          </a:p>
        </p:txBody>
      </p:sp>
      <p:pic>
        <p:nvPicPr>
          <p:cNvPr id="4" name="Content Placeholder 3">
            <a:extLst>
              <a:ext uri="{FF2B5EF4-FFF2-40B4-BE49-F238E27FC236}">
                <a16:creationId xmlns:a16="http://schemas.microsoft.com/office/drawing/2014/main" id="{0B828024-6BEE-43C0-9388-B7797B64096C}"/>
              </a:ext>
            </a:extLst>
          </p:cNvPr>
          <p:cNvPicPr>
            <a:picLocks noGrp="1" noChangeAspect="1"/>
          </p:cNvPicPr>
          <p:nvPr>
            <p:ph idx="1"/>
          </p:nvPr>
        </p:nvPicPr>
        <p:blipFill>
          <a:blip r:embed="rId2"/>
          <a:stretch>
            <a:fillRect/>
          </a:stretch>
        </p:blipFill>
        <p:spPr>
          <a:xfrm>
            <a:off x="3824965" y="1825625"/>
            <a:ext cx="4542069" cy="4351338"/>
          </a:xfrm>
          <a:prstGeom prst="rect">
            <a:avLst/>
          </a:prstGeom>
        </p:spPr>
      </p:pic>
    </p:spTree>
    <p:extLst>
      <p:ext uri="{BB962C8B-B14F-4D97-AF65-F5344CB8AC3E}">
        <p14:creationId xmlns:p14="http://schemas.microsoft.com/office/powerpoint/2010/main" val="2522981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8EDBB-E7EA-4165-9711-C2419ACAFCBC}"/>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part: ring (astronomical context) </a:t>
            </a:r>
          </a:p>
        </p:txBody>
      </p:sp>
      <p:sp>
        <p:nvSpPr>
          <p:cNvPr id="3" name="Content Placeholder 2">
            <a:extLst>
              <a:ext uri="{FF2B5EF4-FFF2-40B4-BE49-F238E27FC236}">
                <a16:creationId xmlns:a16="http://schemas.microsoft.com/office/drawing/2014/main" id="{72C86141-E10D-42D4-B043-0CE7AEB4C62B}"/>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Rings of small icy debris orbit around each of the four Jovian planets. The rings around Jupiter, Uranus, and Neptune are </a:t>
            </a:r>
            <a:r>
              <a:rPr lang="en-US" sz="2000" dirty="0" err="1">
                <a:latin typeface="Times New Roman" panose="02020603050405020304" pitchFamily="18" charset="0"/>
                <a:cs typeface="Times New Roman" panose="02020603050405020304" pitchFamily="18" charset="0"/>
              </a:rPr>
              <a:t>composed</a:t>
            </a:r>
            <a:r>
              <a:rPr lang="en-US" sz="2000" dirty="0">
                <a:latin typeface="Times New Roman" panose="02020603050405020304" pitchFamily="18" charset="0"/>
                <a:cs typeface="Times New Roman" panose="02020603050405020304" pitchFamily="18" charset="0"/>
              </a:rPr>
              <a:t> of very small particles (generally only a few microns in diameter) while the major rings of Saturn contain ice particles ranging in size from dust to boulders a few meters in diameter</a:t>
            </a:r>
          </a:p>
        </p:txBody>
      </p:sp>
    </p:spTree>
    <p:extLst>
      <p:ext uri="{BB962C8B-B14F-4D97-AF65-F5344CB8AC3E}">
        <p14:creationId xmlns:p14="http://schemas.microsoft.com/office/powerpoint/2010/main" val="3449216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00DCC-5C48-4046-AA6C-3248E3A9B8F8}"/>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part: ring- Saturn: astronomical context  </a:t>
            </a:r>
          </a:p>
        </p:txBody>
      </p:sp>
      <p:pic>
        <p:nvPicPr>
          <p:cNvPr id="4" name="Content Placeholder 3">
            <a:extLst>
              <a:ext uri="{FF2B5EF4-FFF2-40B4-BE49-F238E27FC236}">
                <a16:creationId xmlns:a16="http://schemas.microsoft.com/office/drawing/2014/main" id="{A5465C32-3C38-41B6-8524-458DDFF1CF1B}"/>
              </a:ext>
            </a:extLst>
          </p:cNvPr>
          <p:cNvPicPr>
            <a:picLocks noGrp="1" noChangeAspect="1"/>
          </p:cNvPicPr>
          <p:nvPr>
            <p:ph idx="1"/>
          </p:nvPr>
        </p:nvPicPr>
        <p:blipFill>
          <a:blip r:embed="rId2"/>
          <a:stretch>
            <a:fillRect/>
          </a:stretch>
        </p:blipFill>
        <p:spPr>
          <a:xfrm>
            <a:off x="4572000" y="3263106"/>
            <a:ext cx="3048000" cy="1476375"/>
          </a:xfrm>
          <a:prstGeom prst="rect">
            <a:avLst/>
          </a:prstGeom>
        </p:spPr>
      </p:pic>
    </p:spTree>
    <p:extLst>
      <p:ext uri="{BB962C8B-B14F-4D97-AF65-F5344CB8AC3E}">
        <p14:creationId xmlns:p14="http://schemas.microsoft.com/office/powerpoint/2010/main" val="1649109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F259F-7326-4E46-9294-5560E49DBD92}"/>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part: unitary ring (a strictly mathematical context) </a:t>
            </a:r>
          </a:p>
        </p:txBody>
      </p:sp>
      <p:sp>
        <p:nvSpPr>
          <p:cNvPr id="3" name="Content Placeholder 2">
            <a:extLst>
              <a:ext uri="{FF2B5EF4-FFF2-40B4-BE49-F238E27FC236}">
                <a16:creationId xmlns:a16="http://schemas.microsoft.com/office/drawing/2014/main" id="{27D6A094-BB23-40F2-B1A2-42BCE4A4548D}"/>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In algebra, a </a:t>
            </a:r>
            <a:r>
              <a:rPr lang="en-US" sz="2000" u="sng" dirty="0">
                <a:latin typeface="Times New Roman" panose="02020603050405020304" pitchFamily="18" charset="0"/>
                <a:cs typeface="Times New Roman" panose="02020603050405020304" pitchFamily="18" charset="0"/>
              </a:rPr>
              <a:t>unit of a ring </a:t>
            </a:r>
            <a:r>
              <a:rPr lang="en-US" sz="2000" dirty="0">
                <a:latin typeface="Times New Roman" panose="02020603050405020304" pitchFamily="18" charset="0"/>
                <a:cs typeface="Times New Roman" panose="02020603050405020304" pitchFamily="18" charset="0"/>
              </a:rPr>
              <a:t>is an invertible element for the multiplication of the ring.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Serbian equivalent</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unitarni</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prsten</a:t>
            </a:r>
            <a:r>
              <a:rPr lang="en-US" sz="2000" u="sng"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6016825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26156-0CE0-4FF1-8E34-EA503E2D96EA}"/>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part: A difference between ring, group and monoid: (exclusively mathematical context) </a:t>
            </a:r>
          </a:p>
        </p:txBody>
      </p:sp>
      <p:sp>
        <p:nvSpPr>
          <p:cNvPr id="3" name="Content Placeholder 2">
            <a:extLst>
              <a:ext uri="{FF2B5EF4-FFF2-40B4-BE49-F238E27FC236}">
                <a16:creationId xmlns:a16="http://schemas.microsoft.com/office/drawing/2014/main" id="{554461C4-C48A-4F60-84D9-1E3BED5858CF}"/>
              </a:ext>
            </a:extLst>
          </p:cNvPr>
          <p:cNvSpPr>
            <a:spLocks noGrp="1"/>
          </p:cNvSpPr>
          <p:nvPr>
            <p:ph idx="1"/>
          </p:nvPr>
        </p:nvSpPr>
        <p:spPr/>
        <p:txBody>
          <a:bodyPr>
            <a:normAutofit/>
          </a:bodyPr>
          <a:lstStyle/>
          <a:p>
            <a:r>
              <a:rPr lang="en-US" sz="1900" dirty="0">
                <a:latin typeface="Times New Roman" panose="02020603050405020304" pitchFamily="18" charset="0"/>
                <a:cs typeface="Times New Roman" panose="02020603050405020304" pitchFamily="18" charset="0"/>
              </a:rPr>
              <a:t>Consider the usual "axioms" of a group. the ingredients are a set S, and a function ⋅:S×S→S, which we write using infix notation (so we write </a:t>
            </a:r>
            <a:r>
              <a:rPr lang="en-US" sz="1900" dirty="0" err="1">
                <a:latin typeface="Times New Roman" panose="02020603050405020304" pitchFamily="18" charset="0"/>
                <a:cs typeface="Times New Roman" panose="02020603050405020304" pitchFamily="18" charset="0"/>
              </a:rPr>
              <a:t>a⋅b</a:t>
            </a:r>
            <a:r>
              <a:rPr lang="en-US" sz="1900" dirty="0">
                <a:latin typeface="Times New Roman" panose="02020603050405020304" pitchFamily="18" charset="0"/>
                <a:cs typeface="Times New Roman" panose="02020603050405020304" pitchFamily="18" charset="0"/>
              </a:rPr>
              <a:t> or ab instead of ⋅(</a:t>
            </a:r>
            <a:r>
              <a:rPr lang="en-US" sz="1900" dirty="0" err="1">
                <a:latin typeface="Times New Roman" panose="02020603050405020304" pitchFamily="18" charset="0"/>
                <a:cs typeface="Times New Roman" panose="02020603050405020304" pitchFamily="18" charset="0"/>
              </a:rPr>
              <a:t>a,b</a:t>
            </a:r>
            <a:r>
              <a:rPr lang="en-US" sz="1900" dirty="0">
                <a:latin typeface="Times New Roman" panose="02020603050405020304" pitchFamily="18" charset="0"/>
                <a:cs typeface="Times New Roman" panose="02020603050405020304" pitchFamily="18" charset="0"/>
              </a:rPr>
              <a:t>)). Then we require:</a:t>
            </a:r>
          </a:p>
          <a:p>
            <a:endParaRPr lang="en-US" sz="1900" dirty="0">
              <a:latin typeface="Times New Roman" panose="02020603050405020304" pitchFamily="18" charset="0"/>
              <a:cs typeface="Times New Roman" panose="02020603050405020304" pitchFamily="18" charset="0"/>
            </a:endParaRPr>
          </a:p>
          <a:p>
            <a:r>
              <a:rPr lang="en-US" sz="1900" b="1" dirty="0">
                <a:latin typeface="Times New Roman" panose="02020603050405020304" pitchFamily="18" charset="0"/>
                <a:cs typeface="Times New Roman" panose="02020603050405020304" pitchFamily="18" charset="0"/>
              </a:rPr>
              <a:t>Associativity</a:t>
            </a:r>
            <a:r>
              <a:rPr lang="en-US" sz="1900" dirty="0">
                <a:latin typeface="Times New Roman" panose="02020603050405020304" pitchFamily="18" charset="0"/>
                <a:cs typeface="Times New Roman" panose="02020603050405020304" pitchFamily="18" charset="0"/>
              </a:rPr>
              <a:t>. ⋅ is associative: a(</a:t>
            </a:r>
            <a:r>
              <a:rPr lang="en-US" sz="1900" dirty="0" err="1">
                <a:latin typeface="Times New Roman" panose="02020603050405020304" pitchFamily="18" charset="0"/>
                <a:cs typeface="Times New Roman" panose="02020603050405020304" pitchFamily="18" charset="0"/>
              </a:rPr>
              <a:t>bc</a:t>
            </a:r>
            <a:r>
              <a:rPr lang="en-US" sz="1900" dirty="0">
                <a:latin typeface="Times New Roman" panose="02020603050405020304" pitchFamily="18" charset="0"/>
                <a:cs typeface="Times New Roman" panose="02020603050405020304" pitchFamily="18" charset="0"/>
              </a:rPr>
              <a:t>)=(ab)c for all </a:t>
            </a:r>
            <a:r>
              <a:rPr lang="en-US" sz="1900" dirty="0" err="1">
                <a:latin typeface="Times New Roman" panose="02020603050405020304" pitchFamily="18" charset="0"/>
                <a:cs typeface="Times New Roman" panose="02020603050405020304" pitchFamily="18" charset="0"/>
              </a:rPr>
              <a:t>a,b,c∈S</a:t>
            </a:r>
            <a:r>
              <a:rPr lang="en-US" sz="1900" dirty="0">
                <a:latin typeface="Times New Roman" panose="02020603050405020304" pitchFamily="18" charset="0"/>
                <a:cs typeface="Times New Roman" panose="02020603050405020304" pitchFamily="18" charset="0"/>
              </a:rPr>
              <a:t>.</a:t>
            </a:r>
          </a:p>
          <a:p>
            <a:r>
              <a:rPr lang="en-US" sz="1900" b="1" dirty="0">
                <a:latin typeface="Times New Roman" panose="02020603050405020304" pitchFamily="18" charset="0"/>
                <a:cs typeface="Times New Roman" panose="02020603050405020304" pitchFamily="18" charset="0"/>
              </a:rPr>
              <a:t>Existence of neutral element</a:t>
            </a:r>
            <a:r>
              <a:rPr lang="en-US" sz="1900" dirty="0">
                <a:latin typeface="Times New Roman" panose="02020603050405020304" pitchFamily="18" charset="0"/>
                <a:cs typeface="Times New Roman" panose="02020603050405020304" pitchFamily="18" charset="0"/>
              </a:rPr>
              <a:t>. There exists an element </a:t>
            </a:r>
            <a:r>
              <a:rPr lang="en-US" sz="1900" dirty="0" err="1">
                <a:latin typeface="Times New Roman" panose="02020603050405020304" pitchFamily="18" charset="0"/>
                <a:cs typeface="Times New Roman" panose="02020603050405020304" pitchFamily="18" charset="0"/>
              </a:rPr>
              <a:t>e∈S</a:t>
            </a:r>
            <a:r>
              <a:rPr lang="en-US" sz="1900" dirty="0">
                <a:latin typeface="Times New Roman" panose="02020603050405020304" pitchFamily="18" charset="0"/>
                <a:cs typeface="Times New Roman" panose="02020603050405020304" pitchFamily="18" charset="0"/>
              </a:rPr>
              <a:t> such that for all </a:t>
            </a:r>
            <a:r>
              <a:rPr lang="en-US" sz="1900" dirty="0" err="1">
                <a:latin typeface="Times New Roman" panose="02020603050405020304" pitchFamily="18" charset="0"/>
                <a:cs typeface="Times New Roman" panose="02020603050405020304" pitchFamily="18" charset="0"/>
              </a:rPr>
              <a:t>a∈S</a:t>
            </a:r>
            <a:r>
              <a:rPr lang="en-US" sz="1900" dirty="0">
                <a:latin typeface="Times New Roman" panose="02020603050405020304" pitchFamily="18" charset="0"/>
                <a:cs typeface="Times New Roman" panose="02020603050405020304" pitchFamily="18" charset="0"/>
              </a:rPr>
              <a:t>, ae=</a:t>
            </a:r>
            <a:r>
              <a:rPr lang="en-US" sz="1900" dirty="0" err="1">
                <a:latin typeface="Times New Roman" panose="02020603050405020304" pitchFamily="18" charset="0"/>
                <a:cs typeface="Times New Roman" panose="02020603050405020304" pitchFamily="18" charset="0"/>
              </a:rPr>
              <a:t>ea</a:t>
            </a:r>
            <a:r>
              <a:rPr lang="en-US" sz="1900" dirty="0">
                <a:latin typeface="Times New Roman" panose="02020603050405020304" pitchFamily="18" charset="0"/>
                <a:cs typeface="Times New Roman" panose="02020603050405020304" pitchFamily="18" charset="0"/>
              </a:rPr>
              <a:t>=a.</a:t>
            </a:r>
          </a:p>
          <a:p>
            <a:r>
              <a:rPr lang="en-US" sz="1900" b="1" dirty="0">
                <a:latin typeface="Times New Roman" panose="02020603050405020304" pitchFamily="18" charset="0"/>
                <a:cs typeface="Times New Roman" panose="02020603050405020304" pitchFamily="18" charset="0"/>
              </a:rPr>
              <a:t>Existence of inverses</a:t>
            </a:r>
            <a:r>
              <a:rPr lang="en-US" sz="1900" dirty="0">
                <a:latin typeface="Times New Roman" panose="02020603050405020304" pitchFamily="18" charset="0"/>
                <a:cs typeface="Times New Roman" panose="02020603050405020304" pitchFamily="18" charset="0"/>
              </a:rPr>
              <a:t>. For each </a:t>
            </a:r>
            <a:r>
              <a:rPr lang="en-US" sz="1900" dirty="0" err="1">
                <a:latin typeface="Times New Roman" panose="02020603050405020304" pitchFamily="18" charset="0"/>
                <a:cs typeface="Times New Roman" panose="02020603050405020304" pitchFamily="18" charset="0"/>
              </a:rPr>
              <a:t>a∈S</a:t>
            </a:r>
            <a:r>
              <a:rPr lang="en-US" sz="1900" dirty="0">
                <a:latin typeface="Times New Roman" panose="02020603050405020304" pitchFamily="18" charset="0"/>
                <a:cs typeface="Times New Roman" panose="02020603050405020304" pitchFamily="18" charset="0"/>
              </a:rPr>
              <a:t> there exists </a:t>
            </a:r>
            <a:r>
              <a:rPr lang="en-US" sz="1900" dirty="0" err="1">
                <a:latin typeface="Times New Roman" panose="02020603050405020304" pitchFamily="18" charset="0"/>
                <a:cs typeface="Times New Roman" panose="02020603050405020304" pitchFamily="18" charset="0"/>
              </a:rPr>
              <a:t>b∈S</a:t>
            </a:r>
            <a:r>
              <a:rPr lang="en-US" sz="1900" dirty="0">
                <a:latin typeface="Times New Roman" panose="02020603050405020304" pitchFamily="18" charset="0"/>
                <a:cs typeface="Times New Roman" panose="02020603050405020304" pitchFamily="18" charset="0"/>
              </a:rPr>
              <a:t> such that ab=</a:t>
            </a:r>
            <a:r>
              <a:rPr lang="en-US" sz="1900" dirty="0" err="1">
                <a:latin typeface="Times New Roman" panose="02020603050405020304" pitchFamily="18" charset="0"/>
                <a:cs typeface="Times New Roman" panose="02020603050405020304" pitchFamily="18" charset="0"/>
              </a:rPr>
              <a:t>ba</a:t>
            </a:r>
            <a:r>
              <a:rPr lang="en-US" sz="1900" dirty="0">
                <a:latin typeface="Times New Roman" panose="02020603050405020304" pitchFamily="18" charset="0"/>
                <a:cs typeface="Times New Roman" panose="02020603050405020304" pitchFamily="18" charset="0"/>
              </a:rPr>
              <a:t>=e, where e is a neutral element as in 2.</a:t>
            </a:r>
          </a:p>
          <a:p>
            <a:r>
              <a:rPr lang="en-US" sz="1900" dirty="0">
                <a:latin typeface="Times New Roman" panose="02020603050405020304" pitchFamily="18" charset="0"/>
                <a:cs typeface="Times New Roman" panose="02020603050405020304" pitchFamily="18" charset="0"/>
              </a:rPr>
              <a:t>If we relax the requirements that all three conditions get satisfied, we get more general structures (but the more general the structure, the less we can say about them).</a:t>
            </a:r>
          </a:p>
          <a:p>
            <a:endParaRPr lang="en-US" sz="2600"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53762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ED9D9-59B4-471A-B704-35BBBFD5E93A}"/>
              </a:ext>
            </a:extLst>
          </p:cNvPr>
          <p:cNvSpPr>
            <a:spLocks noGrp="1"/>
          </p:cNvSpPr>
          <p:nvPr>
            <p:ph type="title"/>
          </p:nvPr>
        </p:nvSpPr>
        <p:spPr/>
        <p:txBody>
          <a:bodyPr/>
          <a:lstStyle/>
          <a:p>
            <a:r>
              <a:rPr lang="en-US" sz="2400" b="1" u="sng" dirty="0">
                <a:solidFill>
                  <a:prstClr val="black"/>
                </a:solidFill>
                <a:latin typeface="Times New Roman" panose="02020603050405020304" pitchFamily="18" charset="0"/>
                <a:cs typeface="Times New Roman" panose="02020603050405020304" pitchFamily="18" charset="0"/>
              </a:rPr>
              <a:t>The first part: A difference between ring, group and monoid </a:t>
            </a:r>
            <a:endParaRPr lang="en-US" dirty="0"/>
          </a:p>
        </p:txBody>
      </p:sp>
      <p:sp>
        <p:nvSpPr>
          <p:cNvPr id="3" name="Content Placeholder 2">
            <a:extLst>
              <a:ext uri="{FF2B5EF4-FFF2-40B4-BE49-F238E27FC236}">
                <a16:creationId xmlns:a16="http://schemas.microsoft.com/office/drawing/2014/main" id="{4BDF7A88-80C5-4D61-B4BF-E215DFEAADD1}"/>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If you drop all three conditions, you </a:t>
            </a:r>
            <a:r>
              <a:rPr lang="en-US" sz="2000" u="sng" dirty="0">
                <a:latin typeface="Times New Roman" panose="02020603050405020304" pitchFamily="18" charset="0"/>
                <a:cs typeface="Times New Roman" panose="02020603050405020304" pitchFamily="18" charset="0"/>
              </a:rPr>
              <a:t>get a magma</a:t>
            </a:r>
            <a:r>
              <a:rPr lang="en-US" sz="2000" dirty="0">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If you drop the second and third condition but keep the first, requiring only that the operation be associative, you get a semigroup.</a:t>
            </a:r>
          </a:p>
          <a:p>
            <a:r>
              <a:rPr lang="en-US" sz="2000" dirty="0">
                <a:latin typeface="Times New Roman" panose="02020603050405020304" pitchFamily="18" charset="0"/>
                <a:cs typeface="Times New Roman" panose="02020603050405020304" pitchFamily="18" charset="0"/>
              </a:rPr>
              <a:t>If you drop the third condition but keep the first and second, requiring that the operation be associative and that there be a neutral element, you get a monoid.</a:t>
            </a:r>
          </a:p>
          <a:p>
            <a:r>
              <a:rPr lang="en-US" sz="2000" dirty="0">
                <a:latin typeface="Times New Roman" panose="02020603050405020304" pitchFamily="18" charset="0"/>
                <a:cs typeface="Times New Roman" panose="02020603050405020304" pitchFamily="18" charset="0"/>
              </a:rPr>
              <a:t>If you keep all three conditions, you get a group</a:t>
            </a:r>
          </a:p>
        </p:txBody>
      </p:sp>
    </p:spTree>
    <p:extLst>
      <p:ext uri="{BB962C8B-B14F-4D97-AF65-F5344CB8AC3E}">
        <p14:creationId xmlns:p14="http://schemas.microsoft.com/office/powerpoint/2010/main" val="4224604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2BE81-6AD5-4345-9ED4-1088B01DD84A}"/>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Table of content </a:t>
            </a:r>
          </a:p>
        </p:txBody>
      </p:sp>
      <p:sp>
        <p:nvSpPr>
          <p:cNvPr id="3" name="Content Placeholder 2">
            <a:extLst>
              <a:ext uri="{FF2B5EF4-FFF2-40B4-BE49-F238E27FC236}">
                <a16:creationId xmlns:a16="http://schemas.microsoft.com/office/drawing/2014/main" id="{12F53FF0-5B50-4E35-9ED3-27A3253079C4}"/>
              </a:ext>
            </a:extLst>
          </p:cNvPr>
          <p:cNvSpPr>
            <a:spLocks noGrp="1"/>
          </p:cNvSpPr>
          <p:nvPr>
            <p:ph idx="1"/>
          </p:nvPr>
        </p:nvSpPr>
        <p:spPr/>
        <p:txBody>
          <a:bodyPr/>
          <a:lstStyle/>
          <a:p>
            <a:endParaRPr lang="en-US"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The first part of </a:t>
            </a:r>
            <a:r>
              <a:rPr lang="en-US" sz="2000" dirty="0">
                <a:latin typeface="Times New Roman" panose="02020603050405020304" pitchFamily="18" charset="0"/>
                <a:cs typeface="Times New Roman" panose="02020603050405020304" pitchFamily="18" charset="0"/>
              </a:rPr>
              <a:t>the class</a:t>
            </a:r>
          </a:p>
          <a:p>
            <a:endParaRPr lang="en-US" sz="2000" u="sng"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The second part </a:t>
            </a:r>
            <a:r>
              <a:rPr lang="en-US" sz="2000" dirty="0">
                <a:latin typeface="Times New Roman" panose="02020603050405020304" pitchFamily="18" charset="0"/>
                <a:cs typeface="Times New Roman" panose="02020603050405020304" pitchFamily="18" charset="0"/>
              </a:rPr>
              <a:t>– notes on the outline of an essay ( template – working on specific examples) </a:t>
            </a:r>
          </a:p>
          <a:p>
            <a:endParaRPr lang="en-US" sz="2000" u="sng" dirty="0">
              <a:latin typeface="Times New Roman" panose="02020603050405020304" pitchFamily="18" charset="0"/>
              <a:cs typeface="Times New Roman" panose="02020603050405020304" pitchFamily="18" charset="0"/>
            </a:endParaRPr>
          </a:p>
          <a:p>
            <a:endParaRPr lang="en-US" sz="2000" u="sng"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The third part</a:t>
            </a:r>
            <a:r>
              <a:rPr lang="en-US" sz="2000" dirty="0">
                <a:latin typeface="Times New Roman" panose="02020603050405020304" pitchFamily="18" charset="0"/>
                <a:cs typeface="Times New Roman" panose="02020603050405020304" pitchFamily="18" charset="0"/>
              </a:rPr>
              <a:t> – notes on Serbian </a:t>
            </a:r>
          </a:p>
        </p:txBody>
      </p:sp>
    </p:spTree>
    <p:extLst>
      <p:ext uri="{BB962C8B-B14F-4D97-AF65-F5344CB8AC3E}">
        <p14:creationId xmlns:p14="http://schemas.microsoft.com/office/powerpoint/2010/main" val="18740122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39C0C-808B-443C-9ED4-929A1DDD69D6}"/>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part: Abelian group” mathematical context </a:t>
            </a:r>
          </a:p>
        </p:txBody>
      </p:sp>
      <p:sp>
        <p:nvSpPr>
          <p:cNvPr id="3" name="Content Placeholder 2">
            <a:extLst>
              <a:ext uri="{FF2B5EF4-FFF2-40B4-BE49-F238E27FC236}">
                <a16:creationId xmlns:a16="http://schemas.microsoft.com/office/drawing/2014/main" id="{6444D27B-BDCD-4F34-BEDB-80D3E9454026}"/>
              </a:ext>
            </a:extLst>
          </p:cNvPr>
          <p:cNvSpPr>
            <a:spLocks noGrp="1"/>
          </p:cNvSpPr>
          <p:nvPr>
            <p:ph idx="1"/>
          </p:nvPr>
        </p:nvSpPr>
        <p:spPr/>
        <p:txBody>
          <a:bodyPr>
            <a:normAutofit/>
          </a:bodyPr>
          <a:lstStyle/>
          <a:p>
            <a:r>
              <a:rPr lang="en-US" sz="2000" u="sng" dirty="0">
                <a:latin typeface="Times New Roman" panose="02020603050405020304" pitchFamily="18" charset="0"/>
                <a:cs typeface="Times New Roman" panose="02020603050405020304" pitchFamily="18" charset="0"/>
              </a:rPr>
              <a:t>Abelian group </a:t>
            </a:r>
            <a:r>
              <a:rPr lang="en-US" sz="2000" dirty="0">
                <a:latin typeface="Times New Roman" panose="02020603050405020304" pitchFamily="18" charset="0"/>
                <a:cs typeface="Times New Roman" panose="02020603050405020304" pitchFamily="18" charset="0"/>
              </a:rPr>
              <a:t>A group whose binary operation is </a:t>
            </a:r>
            <a:r>
              <a:rPr lang="en-US" sz="2000" dirty="0" err="1">
                <a:latin typeface="Times New Roman" panose="02020603050405020304" pitchFamily="18" charset="0"/>
                <a:cs typeface="Times New Roman" panose="02020603050405020304" pitchFamily="18" charset="0"/>
              </a:rPr>
              <a:t>commutative;that</a:t>
            </a:r>
            <a:r>
              <a:rPr lang="en-US" sz="2000" dirty="0">
                <a:latin typeface="Times New Roman" panose="02020603050405020304" pitchFamily="18" charset="0"/>
                <a:cs typeface="Times New Roman" panose="02020603050405020304" pitchFamily="18" charset="0"/>
              </a:rPr>
              <a:t> is, ab is  </a:t>
            </a:r>
            <a:r>
              <a:rPr lang="en-US" sz="2000" dirty="0" err="1">
                <a:latin typeface="Times New Roman" panose="02020603050405020304" pitchFamily="18" charset="0"/>
                <a:cs typeface="Times New Roman" panose="02020603050405020304" pitchFamily="18" charset="0"/>
              </a:rPr>
              <a:t>ba</a:t>
            </a:r>
            <a:r>
              <a:rPr lang="en-US" sz="2000" dirty="0">
                <a:latin typeface="Times New Roman" panose="02020603050405020304" pitchFamily="18" charset="0"/>
                <a:cs typeface="Times New Roman" panose="02020603050405020304" pitchFamily="18" charset="0"/>
              </a:rPr>
              <a:t> for each a and b in the group. Also known as commutative group</a:t>
            </a:r>
          </a:p>
          <a:p>
            <a:r>
              <a:rPr lang="en-US" sz="2000" u="sng"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 Serbian equivalent: Abelian group – </a:t>
            </a:r>
            <a:r>
              <a:rPr lang="en-US" sz="2000" dirty="0" err="1">
                <a:latin typeface="Times New Roman" panose="02020603050405020304" pitchFamily="18" charset="0"/>
                <a:cs typeface="Times New Roman" panose="02020603050405020304" pitchFamily="18" charset="0"/>
              </a:rPr>
              <a:t>Abelova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grupa</a:t>
            </a:r>
            <a:r>
              <a:rPr lang="en-US" sz="2000" dirty="0">
                <a:latin typeface="Times New Roman" panose="02020603050405020304" pitchFamily="18" charset="0"/>
                <a:cs typeface="Times New Roman" panose="02020603050405020304" pitchFamily="18" charset="0"/>
              </a:rPr>
              <a:t> (not: </a:t>
            </a:r>
            <a:r>
              <a:rPr lang="en-US" sz="2000" dirty="0" err="1">
                <a:latin typeface="Times New Roman" panose="02020603050405020304" pitchFamily="18" charset="0"/>
                <a:cs typeface="Times New Roman" panose="02020603050405020304" pitchFamily="18" charset="0"/>
              </a:rPr>
              <a:t>abelovska</a:t>
            </a:r>
            <a:r>
              <a:rPr lang="en-US"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913659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BE470-B9F1-42CC-A5DE-25E83729C3A9}"/>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part: Cyclic group: mathematical and chemical context: mathematical context </a:t>
            </a:r>
          </a:p>
        </p:txBody>
      </p:sp>
      <p:sp>
        <p:nvSpPr>
          <p:cNvPr id="3" name="Content Placeholder 2">
            <a:extLst>
              <a:ext uri="{FF2B5EF4-FFF2-40B4-BE49-F238E27FC236}">
                <a16:creationId xmlns:a16="http://schemas.microsoft.com/office/drawing/2014/main" id="{AE481D5E-D28E-4B86-9874-0AE206174961}"/>
              </a:ext>
            </a:extLst>
          </p:cNvPr>
          <p:cNvSpPr>
            <a:spLocks noGrp="1"/>
          </p:cNvSpPr>
          <p:nvPr>
            <p:ph idx="1"/>
          </p:nvPr>
        </p:nvSpPr>
        <p:spPr/>
        <p:txBody>
          <a:bodyPr/>
          <a:lstStyle/>
          <a:p>
            <a:pPr lvl="0"/>
            <a:r>
              <a:rPr lang="en-US" sz="2000" u="sng" dirty="0">
                <a:solidFill>
                  <a:prstClr val="black"/>
                </a:solidFill>
                <a:latin typeface="Times New Roman" panose="02020603050405020304" pitchFamily="18" charset="0"/>
                <a:cs typeface="Times New Roman" panose="02020603050405020304" pitchFamily="18" charset="0"/>
              </a:rPr>
              <a:t>cyclic group </a:t>
            </a:r>
            <a:r>
              <a:rPr lang="en-US" sz="2000" dirty="0">
                <a:solidFill>
                  <a:prstClr val="black"/>
                </a:solidFill>
                <a:latin typeface="Times New Roman" panose="02020603050405020304" pitchFamily="18" charset="0"/>
                <a:cs typeface="Times New Roman" panose="02020603050405020304" pitchFamily="18" charset="0"/>
              </a:rPr>
              <a:t>(mathematical context)  A group that has an element a such that any element in the group can be expressed in the form an, where n is an integer.</a:t>
            </a:r>
          </a:p>
          <a:p>
            <a:pPr lvl="0"/>
            <a:r>
              <a:rPr lang="en-US" sz="2000" dirty="0">
                <a:solidFill>
                  <a:prstClr val="black"/>
                </a:solidFill>
                <a:latin typeface="Times New Roman" panose="02020603050405020304" pitchFamily="18" charset="0"/>
                <a:cs typeface="Times New Roman" panose="02020603050405020304" pitchFamily="18" charset="0"/>
              </a:rPr>
              <a:t> </a:t>
            </a:r>
            <a:r>
              <a:rPr lang="en-US" sz="2000" u="sng" dirty="0">
                <a:solidFill>
                  <a:prstClr val="black"/>
                </a:solidFill>
                <a:latin typeface="Times New Roman" panose="02020603050405020304" pitchFamily="18" charset="0"/>
                <a:cs typeface="Times New Roman" panose="02020603050405020304" pitchFamily="18" charset="0"/>
              </a:rPr>
              <a:t>Example. </a:t>
            </a:r>
            <a:r>
              <a:rPr lang="en-US" sz="2000" dirty="0">
                <a:solidFill>
                  <a:prstClr val="black"/>
                </a:solidFill>
                <a:latin typeface="Times New Roman" panose="02020603050405020304" pitchFamily="18" charset="0"/>
                <a:cs typeface="Times New Roman" panose="02020603050405020304" pitchFamily="18" charset="0"/>
              </a:rPr>
              <a:t>(The integers and the integers mod n are cyclic) Show that Z and Zn for n &gt; 0 are cyclic</a:t>
            </a:r>
            <a:endParaRPr lang="en-US" dirty="0"/>
          </a:p>
        </p:txBody>
      </p:sp>
    </p:spTree>
    <p:extLst>
      <p:ext uri="{BB962C8B-B14F-4D97-AF65-F5344CB8AC3E}">
        <p14:creationId xmlns:p14="http://schemas.microsoft.com/office/powerpoint/2010/main" val="32280833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20965-24AC-4190-A9ED-44EC91A9F26C}"/>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part: Cyclic group: an example  (mathematical context) </a:t>
            </a:r>
          </a:p>
        </p:txBody>
      </p:sp>
      <p:sp>
        <p:nvSpPr>
          <p:cNvPr id="3" name="Content Placeholder 2">
            <a:extLst>
              <a:ext uri="{FF2B5EF4-FFF2-40B4-BE49-F238E27FC236}">
                <a16:creationId xmlns:a16="http://schemas.microsoft.com/office/drawing/2014/main" id="{31A6072F-5DFC-4F76-B8D1-8E45D02E89B5}"/>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1 + 1 = 2</a:t>
            </a:r>
          </a:p>
          <a:p>
            <a:r>
              <a:rPr lang="en-US" sz="2000" dirty="0">
                <a:latin typeface="Times New Roman" panose="02020603050405020304" pitchFamily="18" charset="0"/>
                <a:cs typeface="Times New Roman" panose="02020603050405020304" pitchFamily="18" charset="0"/>
              </a:rPr>
              <a:t>1 + 1 + 1 = 3</a:t>
            </a:r>
          </a:p>
          <a:p>
            <a:r>
              <a:rPr lang="en-US" sz="2000" dirty="0">
                <a:latin typeface="Times New Roman" panose="02020603050405020304" pitchFamily="18" charset="0"/>
                <a:cs typeface="Times New Roman" panose="02020603050405020304" pitchFamily="18" charset="0"/>
              </a:rPr>
              <a:t>1 + 1 + 1 + 1 = 4</a:t>
            </a:r>
          </a:p>
          <a:p>
            <a:r>
              <a:rPr lang="en-US" sz="2000" dirty="0">
                <a:latin typeface="Times New Roman" panose="02020603050405020304" pitchFamily="18" charset="0"/>
                <a:cs typeface="Times New Roman" panose="02020603050405020304" pitchFamily="18" charset="0"/>
              </a:rPr>
              <a:t>1 + 1 + 1 + 1 + 1 = 5</a:t>
            </a:r>
          </a:p>
          <a:p>
            <a:r>
              <a:rPr lang="en-US" sz="2000" dirty="0">
                <a:latin typeface="Times New Roman" panose="02020603050405020304" pitchFamily="18" charset="0"/>
                <a:cs typeface="Times New Roman" panose="02020603050405020304" pitchFamily="18" charset="0"/>
              </a:rPr>
              <a:t>1 + 1 + 1 + 1 + 1 + 1 = 6</a:t>
            </a:r>
          </a:p>
          <a:p>
            <a:r>
              <a:rPr lang="en-US" sz="2000" dirty="0">
                <a:latin typeface="Times New Roman" panose="02020603050405020304" pitchFamily="18" charset="0"/>
                <a:cs typeface="Times New Roman" panose="02020603050405020304" pitchFamily="18" charset="0"/>
              </a:rPr>
              <a:t>1 + 1 + 1 + 1 + 1 + 1 + 1 = 0</a:t>
            </a:r>
          </a:p>
          <a:p>
            <a:r>
              <a:rPr lang="en-US" sz="2000" dirty="0">
                <a:latin typeface="Times New Roman" panose="02020603050405020304" pitchFamily="18" charset="0"/>
                <a:cs typeface="Times New Roman" panose="02020603050405020304" pitchFamily="18" charset="0"/>
              </a:rPr>
              <a:t>In other words, if you add 1 to itself repeatedly, you eventually cycle back to 0</a:t>
            </a:r>
            <a:r>
              <a:rPr lang="en-US" sz="2000" dirty="0"/>
              <a:t>.</a:t>
            </a:r>
          </a:p>
          <a:p>
            <a:endParaRPr lang="en-US" dirty="0"/>
          </a:p>
        </p:txBody>
      </p:sp>
    </p:spTree>
    <p:extLst>
      <p:ext uri="{BB962C8B-B14F-4D97-AF65-F5344CB8AC3E}">
        <p14:creationId xmlns:p14="http://schemas.microsoft.com/office/powerpoint/2010/main" val="22984362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4DC29-C296-49A0-B8F9-A6EBA9EC2354}"/>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part: Closure</a:t>
            </a:r>
            <a:r>
              <a:rPr lang="en-US" sz="2000" b="1" u="sng" dirty="0"/>
              <a:t> </a:t>
            </a:r>
          </a:p>
        </p:txBody>
      </p:sp>
      <p:sp>
        <p:nvSpPr>
          <p:cNvPr id="3" name="Content Placeholder 2">
            <a:extLst>
              <a:ext uri="{FF2B5EF4-FFF2-40B4-BE49-F238E27FC236}">
                <a16:creationId xmlns:a16="http://schemas.microsoft.com/office/drawing/2014/main" id="{D58D7A85-A953-4B92-9D82-B8C85EE4BEE8}"/>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Two meanings of closure: </a:t>
            </a:r>
          </a:p>
          <a:p>
            <a:r>
              <a:rPr lang="en-US" sz="2000" u="sng" dirty="0">
                <a:latin typeface="Times New Roman" panose="02020603050405020304" pitchFamily="18" charset="0"/>
                <a:cs typeface="Times New Roman" panose="02020603050405020304" pitchFamily="18" charset="0"/>
              </a:rPr>
              <a:t>The first meaning: </a:t>
            </a:r>
          </a:p>
          <a:p>
            <a:r>
              <a:rPr lang="en-US" sz="2000" dirty="0">
                <a:latin typeface="Times New Roman" panose="02020603050405020304" pitchFamily="18" charset="0"/>
                <a:cs typeface="Times New Roman" panose="02020603050405020304" pitchFamily="18" charset="0"/>
              </a:rPr>
              <a:t>The union of a set and its cluster points; the smallest closed set containing</a:t>
            </a:r>
          </a:p>
          <a:p>
            <a:r>
              <a:rPr lang="en-US" sz="2000" u="sng" dirty="0">
                <a:latin typeface="Times New Roman" panose="02020603050405020304" pitchFamily="18" charset="0"/>
                <a:cs typeface="Times New Roman" panose="02020603050405020304" pitchFamily="18" charset="0"/>
              </a:rPr>
              <a:t>The second meaning: </a:t>
            </a:r>
          </a:p>
          <a:p>
            <a:r>
              <a:rPr lang="en-US" sz="2000" dirty="0">
                <a:latin typeface="Times New Roman" panose="02020603050405020304" pitchFamily="18" charset="0"/>
                <a:cs typeface="Times New Roman" panose="02020603050405020304" pitchFamily="18" charset="0"/>
              </a:rPr>
              <a:t>Property of a mathematical set such that a specified mathematical operation that is applied to elements of the set produces only elements of the same set</a:t>
            </a:r>
          </a:p>
          <a:p>
            <a:r>
              <a:rPr lang="en-US" sz="2000" dirty="0">
                <a:latin typeface="Times New Roman" panose="02020603050405020304" pitchFamily="18" charset="0"/>
                <a:cs typeface="Times New Roman" panose="02020603050405020304" pitchFamily="18" charset="0"/>
              </a:rPr>
              <a:t>A Serbian equivalent: </a:t>
            </a:r>
            <a:r>
              <a:rPr lang="en-US" sz="2000" dirty="0" err="1">
                <a:latin typeface="Times New Roman" panose="02020603050405020304" pitchFamily="18" charset="0"/>
                <a:cs typeface="Times New Roman" panose="02020603050405020304" pitchFamily="18" charset="0"/>
              </a:rPr>
              <a:t>klozura</a:t>
            </a:r>
            <a:r>
              <a:rPr lang="en-US" sz="2000" dirty="0">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29404223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7E7B2-96DE-41D6-8D3F-E939F121B782}"/>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part </a:t>
            </a:r>
            <a:r>
              <a:rPr lang="en-US" sz="2400" b="1" u="sng" dirty="0" err="1">
                <a:latin typeface="Times New Roman" panose="02020603050405020304" pitchFamily="18" charset="0"/>
                <a:cs typeface="Times New Roman" panose="02020603050405020304" pitchFamily="18" charset="0"/>
              </a:rPr>
              <a:t>part</a:t>
            </a:r>
            <a:r>
              <a:rPr lang="en-US" sz="2400" b="1" u="sng" dirty="0">
                <a:latin typeface="Times New Roman" panose="02020603050405020304" pitchFamily="18" charset="0"/>
                <a:cs typeface="Times New Roman" panose="02020603050405020304" pitchFamily="18" charset="0"/>
              </a:rPr>
              <a:t>: Cyclic group – chemistry: non-mathematical context </a:t>
            </a:r>
          </a:p>
        </p:txBody>
      </p:sp>
      <p:sp>
        <p:nvSpPr>
          <p:cNvPr id="3" name="Content Placeholder 2">
            <a:extLst>
              <a:ext uri="{FF2B5EF4-FFF2-40B4-BE49-F238E27FC236}">
                <a16:creationId xmlns:a16="http://schemas.microsoft.com/office/drawing/2014/main" id="{3B243F47-0196-4C6A-B6CF-A5AA7CEF8060}"/>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Chemical compounds arranged in the form of a ring or a closed chain form. cycloalkanes</a:t>
            </a:r>
          </a:p>
        </p:txBody>
      </p:sp>
    </p:spTree>
    <p:extLst>
      <p:ext uri="{BB962C8B-B14F-4D97-AF65-F5344CB8AC3E}">
        <p14:creationId xmlns:p14="http://schemas.microsoft.com/office/powerpoint/2010/main" val="39320908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94EDE-3058-4FB7-AAA0-09B9369832DE}"/>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part: The following concepts are exclusive used in mathematical contexts </a:t>
            </a:r>
          </a:p>
        </p:txBody>
      </p:sp>
      <p:sp>
        <p:nvSpPr>
          <p:cNvPr id="3" name="Content Placeholder 2">
            <a:extLst>
              <a:ext uri="{FF2B5EF4-FFF2-40B4-BE49-F238E27FC236}">
                <a16:creationId xmlns:a16="http://schemas.microsoft.com/office/drawing/2014/main" id="{85A23533-995D-4F74-8477-346921A09B6F}"/>
              </a:ext>
            </a:extLst>
          </p:cNvPr>
          <p:cNvSpPr>
            <a:spLocks noGrp="1"/>
          </p:cNvSpPr>
          <p:nvPr>
            <p:ph idx="1"/>
          </p:nvPr>
        </p:nvSpPr>
        <p:spPr/>
        <p:txBody>
          <a:bodyPr>
            <a:normAutofit/>
          </a:bodyPr>
          <a:lstStyle/>
          <a:p>
            <a:r>
              <a:rPr lang="en-US" sz="2000" u="sng" dirty="0">
                <a:latin typeface="Times New Roman" panose="02020603050405020304" pitchFamily="18" charset="0"/>
                <a:cs typeface="Times New Roman" panose="02020603050405020304" pitchFamily="18" charset="0"/>
              </a:rPr>
              <a:t>Euclidean division</a:t>
            </a:r>
          </a:p>
          <a:p>
            <a:r>
              <a:rPr lang="en-US" sz="2000" u="sng" dirty="0">
                <a:latin typeface="Times New Roman" panose="02020603050405020304" pitchFamily="18" charset="0"/>
                <a:cs typeface="Times New Roman" panose="02020603050405020304" pitchFamily="18" charset="0"/>
              </a:rPr>
              <a:t>Euclidean algorithm</a:t>
            </a:r>
          </a:p>
          <a:p>
            <a:r>
              <a:rPr lang="en-US" sz="2000" u="sng" dirty="0">
                <a:latin typeface="Times New Roman" panose="02020603050405020304" pitchFamily="18" charset="0"/>
                <a:cs typeface="Times New Roman" panose="02020603050405020304" pitchFamily="18" charset="0"/>
              </a:rPr>
              <a:t>Disjoint union  </a:t>
            </a:r>
          </a:p>
          <a:p>
            <a:r>
              <a:rPr lang="en-US" sz="2000" u="sng" dirty="0" err="1">
                <a:latin typeface="Times New Roman" panose="02020603050405020304" pitchFamily="18" charset="0"/>
                <a:cs typeface="Times New Roman" panose="02020603050405020304" pitchFamily="18" charset="0"/>
              </a:rPr>
              <a:t>Noetheirian</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valuational</a:t>
            </a:r>
            <a:r>
              <a:rPr lang="en-US" sz="2000" u="sng" dirty="0">
                <a:latin typeface="Times New Roman" panose="02020603050405020304" pitchFamily="18" charset="0"/>
                <a:cs typeface="Times New Roman" panose="02020603050405020304" pitchFamily="18" charset="0"/>
              </a:rPr>
              <a:t> ring</a:t>
            </a:r>
          </a:p>
          <a:p>
            <a:r>
              <a:rPr lang="en-US" sz="2000" u="sng" dirty="0">
                <a:latin typeface="Times New Roman" panose="02020603050405020304" pitchFamily="18" charset="0"/>
                <a:cs typeface="Times New Roman" panose="02020603050405020304" pitchFamily="18" charset="0"/>
              </a:rPr>
              <a:t>Singleton set  </a:t>
            </a:r>
          </a:p>
        </p:txBody>
      </p:sp>
    </p:spTree>
    <p:extLst>
      <p:ext uri="{BB962C8B-B14F-4D97-AF65-F5344CB8AC3E}">
        <p14:creationId xmlns:p14="http://schemas.microsoft.com/office/powerpoint/2010/main" val="23525180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D48FE-1FA7-40E6-BC41-96BD8478A49A}"/>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part: Euclidean division</a:t>
            </a:r>
          </a:p>
        </p:txBody>
      </p:sp>
      <p:sp>
        <p:nvSpPr>
          <p:cNvPr id="3" name="Content Placeholder 2">
            <a:extLst>
              <a:ext uri="{FF2B5EF4-FFF2-40B4-BE49-F238E27FC236}">
                <a16:creationId xmlns:a16="http://schemas.microsoft.com/office/drawing/2014/main" id="{B0E50F47-72EB-4C57-BB22-CA5264040619}"/>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In arithmetic, Euclidean division – or division with remainder – is the process of dividing one integer (the dividend) by another (the divisor), in a way that produces a quotient and a remainder smaller than the divisor.</a:t>
            </a:r>
          </a:p>
        </p:txBody>
      </p:sp>
    </p:spTree>
    <p:extLst>
      <p:ext uri="{BB962C8B-B14F-4D97-AF65-F5344CB8AC3E}">
        <p14:creationId xmlns:p14="http://schemas.microsoft.com/office/powerpoint/2010/main" val="23320689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21E46-968F-45F1-AFCB-6DD1AB3C8F47}"/>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part: Euclidean algorithm </a:t>
            </a:r>
          </a:p>
        </p:txBody>
      </p:sp>
      <p:sp>
        <p:nvSpPr>
          <p:cNvPr id="3" name="Content Placeholder 2">
            <a:extLst>
              <a:ext uri="{FF2B5EF4-FFF2-40B4-BE49-F238E27FC236}">
                <a16:creationId xmlns:a16="http://schemas.microsoft.com/office/drawing/2014/main" id="{B1434CDA-C592-4C73-AD18-497DFE3553F0}"/>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Euclidean algorithm A method of finding the greatest common divisor of a pair of integers.</a:t>
            </a:r>
          </a:p>
        </p:txBody>
      </p:sp>
    </p:spTree>
    <p:extLst>
      <p:ext uri="{BB962C8B-B14F-4D97-AF65-F5344CB8AC3E}">
        <p14:creationId xmlns:p14="http://schemas.microsoft.com/office/powerpoint/2010/main" val="21940042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16600-B572-489D-8448-9F4201A975FF}"/>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ordered ring</a:t>
            </a:r>
            <a:br>
              <a:rPr lang="en-US" sz="2800" b="1" dirty="0">
                <a:latin typeface="Times New Roman" panose="02020603050405020304" pitchFamily="18" charset="0"/>
                <a:cs typeface="Times New Roman" panose="02020603050405020304" pitchFamily="18" charset="0"/>
              </a:rPr>
            </a:br>
            <a:endParaRPr lang="en-US"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65FF189-72A0-4901-881A-30ABDAE3B2DC}"/>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Rings which have an ordering on them as sets in a manner analogous orthogonal family to the behavior of the usual ordering of the real numbers relative to addition and multiplication</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A Serbian equivalent: </a:t>
            </a:r>
            <a:r>
              <a:rPr lang="en-US" sz="2000" dirty="0" err="1">
                <a:latin typeface="Times New Roman" panose="02020603050405020304" pitchFamily="18" charset="0"/>
                <a:cs typeface="Times New Roman" panose="02020603050405020304" pitchFamily="18" charset="0"/>
              </a:rPr>
              <a:t>uredjeni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prsten</a:t>
            </a:r>
            <a:r>
              <a:rPr lang="en-US"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8355634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C4DC4-69E9-4959-9507-A81944B75B28}"/>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Noetherian </a:t>
            </a:r>
            <a:r>
              <a:rPr lang="en-US" sz="2400" b="1" u="sng" dirty="0" err="1">
                <a:latin typeface="Times New Roman" panose="02020603050405020304" pitchFamily="18" charset="0"/>
                <a:cs typeface="Times New Roman" panose="02020603050405020304" pitchFamily="18" charset="0"/>
              </a:rPr>
              <a:t>valuational</a:t>
            </a:r>
            <a:r>
              <a:rPr lang="en-US" sz="2400" b="1" u="sng" dirty="0">
                <a:latin typeface="Times New Roman" panose="02020603050405020304" pitchFamily="18" charset="0"/>
                <a:cs typeface="Times New Roman" panose="02020603050405020304" pitchFamily="18" charset="0"/>
              </a:rPr>
              <a:t> ring </a:t>
            </a:r>
          </a:p>
        </p:txBody>
      </p:sp>
      <p:sp>
        <p:nvSpPr>
          <p:cNvPr id="3" name="Content Placeholder 2">
            <a:extLst>
              <a:ext uri="{FF2B5EF4-FFF2-40B4-BE49-F238E27FC236}">
                <a16:creationId xmlns:a16="http://schemas.microsoft.com/office/drawing/2014/main" id="{81E4B41F-581F-4094-90ED-9DAA5384DF51}"/>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Noetherian ring A ring is Noetherian on left ideals (or right ideals) if every ascending sequence of left ideals (or right ideals) has only a finite number of distinct members.</a:t>
            </a:r>
          </a:p>
        </p:txBody>
      </p:sp>
    </p:spTree>
    <p:extLst>
      <p:ext uri="{BB962C8B-B14F-4D97-AF65-F5344CB8AC3E}">
        <p14:creationId xmlns:p14="http://schemas.microsoft.com/office/powerpoint/2010/main" val="331215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41DD3-F0A7-4BE2-8835-6752A9EB1AC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80FFC8B-71B4-48DD-90F9-5860AFB1008F}"/>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Integers can be thought of as discrete, equally spaced points on an infinitely long number line. In the above, non-negative integers are shown in purple and negative integers in red. Like the natural numbers, Z is closed under the operations of addition and multiplication, that is, the sum and product of any two integers is an integer. However, with the inclusion of the negative natural numbers, and, importantly, 0, Z (unlike the natural numbers) is also closed under subtraction. The integers form a unital ring which is the most basic one, in the following sense: for any unital ring, there is a unique ring homomorphism from the integers into this ring.</a:t>
            </a:r>
          </a:p>
        </p:txBody>
      </p:sp>
    </p:spTree>
    <p:extLst>
      <p:ext uri="{BB962C8B-B14F-4D97-AF65-F5344CB8AC3E}">
        <p14:creationId xmlns:p14="http://schemas.microsoft.com/office/powerpoint/2010/main" val="12787649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27E19-07EF-494E-B251-C9E3C10E25B6}"/>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part: A commutative ring with unity </a:t>
            </a:r>
          </a:p>
        </p:txBody>
      </p:sp>
      <p:sp>
        <p:nvSpPr>
          <p:cNvPr id="3" name="Content Placeholder 2">
            <a:extLst>
              <a:ext uri="{FF2B5EF4-FFF2-40B4-BE49-F238E27FC236}">
                <a16:creationId xmlns:a16="http://schemas.microsoft.com/office/drawing/2014/main" id="{5ECFFD6B-425E-4AB5-8D7B-C5DF771CD556}"/>
              </a:ext>
            </a:extLst>
          </p:cNvPr>
          <p:cNvSpPr>
            <a:spLocks noGrp="1"/>
          </p:cNvSpPr>
          <p:nvPr>
            <p:ph idx="1"/>
          </p:nvPr>
        </p:nvSpPr>
        <p:spPr/>
        <p:txBody>
          <a:bodyPr/>
          <a:lstStyle/>
          <a:p>
            <a:endParaRPr lang="en-US" dirty="0"/>
          </a:p>
          <a:p>
            <a:endParaRPr lang="en-US" dirty="0"/>
          </a:p>
          <a:p>
            <a:r>
              <a:rPr lang="en-US" sz="2400" dirty="0">
                <a:latin typeface="Times New Roman" panose="02020603050405020304" pitchFamily="18" charset="0"/>
                <a:cs typeface="Times New Roman" panose="02020603050405020304" pitchFamily="18" charset="0"/>
              </a:rPr>
              <a:t>A Serbian </a:t>
            </a:r>
            <a:r>
              <a:rPr lang="en-US" sz="2400" dirty="0" err="1">
                <a:latin typeface="Times New Roman" panose="02020603050405020304" pitchFamily="18" charset="0"/>
                <a:cs typeface="Times New Roman" panose="02020603050405020304" pitchFamily="18" charset="0"/>
              </a:rPr>
              <a:t>equvalent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komutativni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prsten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jedinicom</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15583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B2D76-9E5A-4641-82C3-ADBF39D9B1A5}"/>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singleton set</a:t>
            </a:r>
          </a:p>
        </p:txBody>
      </p:sp>
      <p:sp>
        <p:nvSpPr>
          <p:cNvPr id="3" name="Content Placeholder 2">
            <a:extLst>
              <a:ext uri="{FF2B5EF4-FFF2-40B4-BE49-F238E27FC236}">
                <a16:creationId xmlns:a16="http://schemas.microsoft.com/office/drawing/2014/main" id="{64B1D530-2619-4973-AA26-F857EADD931E}"/>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singleton A set that has </a:t>
            </a:r>
            <a:r>
              <a:rPr lang="en-US" sz="2000" u="sng" dirty="0">
                <a:latin typeface="Times New Roman" panose="02020603050405020304" pitchFamily="18" charset="0"/>
                <a:cs typeface="Times New Roman" panose="02020603050405020304" pitchFamily="18" charset="0"/>
              </a:rPr>
              <a:t>only one element.</a:t>
            </a:r>
          </a:p>
          <a:p>
            <a:endParaRPr lang="en-US" sz="2000" u="sng"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A Serbian equivalent: </a:t>
            </a:r>
            <a:r>
              <a:rPr lang="en-US" sz="2000" u="sng" dirty="0" err="1">
                <a:latin typeface="Times New Roman" panose="02020603050405020304" pitchFamily="18" charset="0"/>
                <a:cs typeface="Times New Roman" panose="02020603050405020304" pitchFamily="18" charset="0"/>
              </a:rPr>
              <a:t>singelton</a:t>
            </a:r>
            <a:r>
              <a:rPr lang="en-US" sz="2000" u="sng" dirty="0">
                <a:latin typeface="Times New Roman" panose="02020603050405020304" pitchFamily="18" charset="0"/>
                <a:cs typeface="Times New Roman" panose="02020603050405020304" pitchFamily="18" charset="0"/>
              </a:rPr>
              <a:t> </a:t>
            </a:r>
          </a:p>
          <a:p>
            <a:endParaRPr lang="en-US" sz="2000" b="1" u="sng" dirty="0">
              <a:latin typeface="Times New Roman" panose="02020603050405020304" pitchFamily="18" charset="0"/>
              <a:cs typeface="Times New Roman" panose="02020603050405020304" pitchFamily="18" charset="0"/>
            </a:endParaRPr>
          </a:p>
          <a:p>
            <a:r>
              <a:rPr lang="en-US" sz="2000" b="1" u="sng" dirty="0">
                <a:latin typeface="Times New Roman" panose="02020603050405020304" pitchFamily="18" charset="0"/>
                <a:cs typeface="Times New Roman" panose="02020603050405020304" pitchFamily="18" charset="0"/>
              </a:rPr>
              <a:t>Better</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jedinicni</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skup</a:t>
            </a:r>
            <a:r>
              <a:rPr lang="en-US" sz="2000" u="sng"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86245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ECA92-195A-4C8E-9F46-160BD9F558C2}"/>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To  be embedded – embedding. </a:t>
            </a:r>
          </a:p>
        </p:txBody>
      </p:sp>
      <p:sp>
        <p:nvSpPr>
          <p:cNvPr id="3" name="Content Placeholder 2">
            <a:extLst>
              <a:ext uri="{FF2B5EF4-FFF2-40B4-BE49-F238E27FC236}">
                <a16:creationId xmlns:a16="http://schemas.microsoft.com/office/drawing/2014/main" id="{1DCF10BE-0D80-4D20-9EEA-11A743CD8973}"/>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An injective homomorphism between two algebraic systems of the same type]</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  Serbian equivalent: </a:t>
            </a:r>
            <a:endParaRPr lang="en-US" dirty="0"/>
          </a:p>
        </p:txBody>
      </p:sp>
    </p:spTree>
    <p:extLst>
      <p:ext uri="{BB962C8B-B14F-4D97-AF65-F5344CB8AC3E}">
        <p14:creationId xmlns:p14="http://schemas.microsoft.com/office/powerpoint/2010/main" val="12966281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F1FF8-72FD-466D-A3E0-FA98E38F0199}"/>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ring homomorphism</a:t>
            </a:r>
          </a:p>
        </p:txBody>
      </p:sp>
      <p:sp>
        <p:nvSpPr>
          <p:cNvPr id="3" name="Content Placeholder 2">
            <a:extLst>
              <a:ext uri="{FF2B5EF4-FFF2-40B4-BE49-F238E27FC236}">
                <a16:creationId xmlns:a16="http://schemas.microsoft.com/office/drawing/2014/main" id="{1BB1A5EA-B107-479B-BB44-EA7B69097F61}"/>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homomorphism </a:t>
            </a:r>
            <a:r>
              <a:rPr lang="en-US" sz="2000" dirty="0">
                <a:latin typeface="Times New Roman" panose="02020603050405020304" pitchFamily="18" charset="0"/>
                <a:cs typeface="Times New Roman" panose="02020603050405020304" pitchFamily="18" charset="0"/>
              </a:rPr>
              <a:t>A function between two algebraic systems of the same type which preserves the algebraic operations.</a:t>
            </a:r>
          </a:p>
          <a:p>
            <a:r>
              <a:rPr lang="en-US" sz="2000" dirty="0">
                <a:latin typeface="Times New Roman" panose="02020603050405020304" pitchFamily="18" charset="0"/>
                <a:cs typeface="Times New Roman" panose="02020603050405020304" pitchFamily="18" charset="0"/>
              </a:rPr>
              <a:t>A Serbian equivalent: </a:t>
            </a:r>
            <a:r>
              <a:rPr lang="en-US" sz="2000" u="sng" dirty="0" err="1">
                <a:latin typeface="Times New Roman" panose="02020603050405020304" pitchFamily="18" charset="0"/>
                <a:cs typeface="Times New Roman" panose="02020603050405020304" pitchFamily="18" charset="0"/>
              </a:rPr>
              <a:t>prsten</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homomorfizma</a:t>
            </a:r>
            <a:r>
              <a:rPr lang="en-US" sz="2000" u="sng" dirty="0">
                <a:latin typeface="Times New Roman" panose="02020603050405020304" pitchFamily="18" charset="0"/>
                <a:cs typeface="Times New Roman" panose="02020603050405020304" pitchFamily="18" charset="0"/>
              </a:rPr>
              <a:t> (not: [</a:t>
            </a:r>
            <a:r>
              <a:rPr lang="en-US" sz="2000" u="sng" dirty="0" err="1">
                <a:latin typeface="Times New Roman" panose="02020603050405020304" pitchFamily="18" charset="0"/>
                <a:cs typeface="Times New Roman" panose="02020603050405020304" pitchFamily="18" charset="0"/>
              </a:rPr>
              <a:t>prsten</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homomorfizma</a:t>
            </a:r>
            <a:r>
              <a:rPr lang="en-US" sz="2000" u="sng"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1941679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22D19-E9D7-4285-B63D-FC4E7B084C97}"/>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second part: outline – introduction  </a:t>
            </a:r>
          </a:p>
        </p:txBody>
      </p:sp>
      <p:sp>
        <p:nvSpPr>
          <p:cNvPr id="3" name="Content Placeholder 2">
            <a:extLst>
              <a:ext uri="{FF2B5EF4-FFF2-40B4-BE49-F238E27FC236}">
                <a16:creationId xmlns:a16="http://schemas.microsoft.com/office/drawing/2014/main" id="{9BE8BF24-8B4E-43F1-ADD0-B5B9AB2BCE4F}"/>
              </a:ext>
            </a:extLst>
          </p:cNvPr>
          <p:cNvSpPr>
            <a:spLocks noGrp="1"/>
          </p:cNvSpPr>
          <p:nvPr>
            <p:ph idx="1"/>
          </p:nvPr>
        </p:nvSpPr>
        <p:spPr/>
        <p:txBody>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How your outline should look like –  the first midterm test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Please remember – an outline is not the same thing as a whole essay!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Do not write an essay before writing an outline.</a:t>
            </a:r>
          </a:p>
          <a:p>
            <a:endParaRPr lang="en-US" dirty="0"/>
          </a:p>
        </p:txBody>
      </p:sp>
    </p:spTree>
    <p:extLst>
      <p:ext uri="{BB962C8B-B14F-4D97-AF65-F5344CB8AC3E}">
        <p14:creationId xmlns:p14="http://schemas.microsoft.com/office/powerpoint/2010/main" val="11287788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CFDC1-A00D-4205-81B9-CB1A1C057F06}"/>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second part: the essay outline  </a:t>
            </a:r>
          </a:p>
        </p:txBody>
      </p:sp>
      <p:sp>
        <p:nvSpPr>
          <p:cNvPr id="3" name="Content Placeholder 2">
            <a:extLst>
              <a:ext uri="{FF2B5EF4-FFF2-40B4-BE49-F238E27FC236}">
                <a16:creationId xmlns:a16="http://schemas.microsoft.com/office/drawing/2014/main" id="{B304F19B-5FBB-4882-B88B-EF6931CD298D}"/>
              </a:ext>
            </a:extLst>
          </p:cNvPr>
          <p:cNvSpPr>
            <a:spLocks noGrp="1"/>
          </p:cNvSpPr>
          <p:nvPr>
            <p:ph idx="1"/>
          </p:nvPr>
        </p:nvSpPr>
        <p:spPr/>
        <p:txBody>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Last time we have worked on unpacking the burdens of  proof </a:t>
            </a:r>
          </a:p>
          <a:p>
            <a:r>
              <a:rPr lang="en-US" sz="2000" dirty="0">
                <a:latin typeface="Times New Roman" panose="02020603050405020304" pitchFamily="18" charset="0"/>
                <a:cs typeface="Times New Roman" panose="02020603050405020304" pitchFamily="18" charset="0"/>
              </a:rPr>
              <a:t>We will go now a step  further </a:t>
            </a:r>
          </a:p>
          <a:p>
            <a:r>
              <a:rPr lang="en-US" sz="2000" dirty="0">
                <a:latin typeface="Times New Roman" panose="02020603050405020304" pitchFamily="18" charset="0"/>
                <a:cs typeface="Times New Roman" panose="02020603050405020304" pitchFamily="18" charset="0"/>
              </a:rPr>
              <a:t>Once you clearly delineate your burdens of proof, you have to support each </a:t>
            </a:r>
            <a:r>
              <a:rPr lang="en-US" sz="2000" dirty="0" err="1">
                <a:latin typeface="Times New Roman" panose="02020603050405020304" pitchFamily="18" charset="0"/>
                <a:cs typeface="Times New Roman" panose="02020603050405020304" pitchFamily="18" charset="0"/>
              </a:rPr>
              <a:t>buden</a:t>
            </a:r>
            <a:r>
              <a:rPr lang="en-US" sz="2000" dirty="0">
                <a:latin typeface="Times New Roman" panose="02020603050405020304" pitchFamily="18" charset="0"/>
                <a:cs typeface="Times New Roman" panose="02020603050405020304" pitchFamily="18" charset="0"/>
              </a:rPr>
              <a:t> of proof with a specific example </a:t>
            </a:r>
          </a:p>
          <a:p>
            <a:r>
              <a:rPr lang="en-US" sz="2000" dirty="0">
                <a:latin typeface="Times New Roman" panose="02020603050405020304" pitchFamily="18" charset="0"/>
                <a:cs typeface="Times New Roman" panose="02020603050405020304" pitchFamily="18" charset="0"/>
              </a:rPr>
              <a:t>Thus, the order is as follows: </a:t>
            </a:r>
            <a:r>
              <a:rPr lang="en-US" sz="2000" u="sng" dirty="0">
                <a:latin typeface="Times New Roman" panose="02020603050405020304" pitchFamily="18" charset="0"/>
                <a:cs typeface="Times New Roman" panose="02020603050405020304" pitchFamily="18" charset="0"/>
              </a:rPr>
              <a:t>burdens of proof </a:t>
            </a:r>
            <a:r>
              <a:rPr lang="en-US" sz="2000" dirty="0">
                <a:latin typeface="Times New Roman" panose="02020603050405020304" pitchFamily="18" charset="0"/>
                <a:cs typeface="Times New Roman" panose="02020603050405020304" pitchFamily="18" charset="0"/>
              </a:rPr>
              <a:t>are to be consistent with your thesis statement, whereas specific examples are to be consistent with your burdens of proof </a:t>
            </a:r>
          </a:p>
          <a:p>
            <a:r>
              <a:rPr lang="en-US" sz="2000" dirty="0">
                <a:latin typeface="Times New Roman" panose="02020603050405020304" pitchFamily="18" charset="0"/>
                <a:cs typeface="Times New Roman" panose="02020603050405020304" pitchFamily="18" charset="0"/>
              </a:rPr>
              <a:t>Remember: you will later develop burdens of proof into headlines and your examples into fully-fledged paragraphs. See </a:t>
            </a:r>
          </a:p>
          <a:p>
            <a:endParaRPr lang="en-US" sz="20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4062467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28D60-423B-41A9-9EF5-FE9D589DF630}"/>
              </a:ext>
            </a:extLst>
          </p:cNvPr>
          <p:cNvSpPr>
            <a:spLocks noGrp="1"/>
          </p:cNvSpPr>
          <p:nvPr>
            <p:ph type="title"/>
          </p:nvPr>
        </p:nvSpPr>
        <p:spPr/>
        <p:txBody>
          <a:bodyPr>
            <a:normAutofit/>
          </a:bodyPr>
          <a:lstStyle/>
          <a:p>
            <a:pPr marL="228600" lvl="0" indent="-228600">
              <a:spcBef>
                <a:spcPts val="1000"/>
              </a:spcBef>
            </a:pPr>
            <a:r>
              <a:rPr lang="en-US" sz="2400" b="1" u="sng" dirty="0">
                <a:latin typeface="Times New Roman" panose="02020603050405020304" pitchFamily="18" charset="0"/>
                <a:cs typeface="Times New Roman" panose="02020603050405020304" pitchFamily="18" charset="0"/>
              </a:rPr>
              <a:t>The Second part: Outline – burdens of proof </a:t>
            </a:r>
          </a:p>
        </p:txBody>
      </p:sp>
      <p:sp>
        <p:nvSpPr>
          <p:cNvPr id="3" name="Content Placeholder 2">
            <a:extLst>
              <a:ext uri="{FF2B5EF4-FFF2-40B4-BE49-F238E27FC236}">
                <a16:creationId xmlns:a16="http://schemas.microsoft.com/office/drawing/2014/main" id="{E66EF059-EBE8-474C-B572-4592F5BC2136}"/>
              </a:ext>
            </a:extLst>
          </p:cNvPr>
          <p:cNvSpPr>
            <a:spLocks noGrp="1"/>
          </p:cNvSpPr>
          <p:nvPr>
            <p:ph idx="1"/>
          </p:nvPr>
        </p:nvSpPr>
        <p:spPr/>
        <p:txBody>
          <a:bodyPr/>
          <a:lstStyle/>
          <a:p>
            <a:r>
              <a:rPr lang="en-US" sz="2000" dirty="0">
                <a:solidFill>
                  <a:prstClr val="black"/>
                </a:solidFill>
                <a:latin typeface="Times New Roman" panose="02020603050405020304" pitchFamily="18" charset="0"/>
                <a:ea typeface="+mj-ea"/>
                <a:cs typeface="Times New Roman" panose="02020603050405020304" pitchFamily="18" charset="0"/>
              </a:rPr>
              <a:t>THE THESIS STATEMENT: The deaths of over one million Armenians in Turkey were due to a </a:t>
            </a:r>
            <a:r>
              <a:rPr lang="en-US" sz="2000" u="sng" dirty="0">
                <a:solidFill>
                  <a:prstClr val="black"/>
                </a:solidFill>
                <a:latin typeface="Times New Roman" panose="02020603050405020304" pitchFamily="18" charset="0"/>
                <a:ea typeface="+mj-ea"/>
                <a:cs typeface="Times New Roman" panose="02020603050405020304" pitchFamily="18" charset="0"/>
              </a:rPr>
              <a:t>Turkish government policy of genocide</a:t>
            </a:r>
            <a:r>
              <a:rPr lang="en-US" sz="2000" dirty="0">
                <a:solidFill>
                  <a:prstClr val="black"/>
                </a:solidFill>
                <a:latin typeface="Times New Roman" panose="02020603050405020304" pitchFamily="18" charset="0"/>
                <a:ea typeface="+mj-ea"/>
                <a:cs typeface="Times New Roman" panose="02020603050405020304" pitchFamily="18" charset="0"/>
              </a:rPr>
              <a:t>.</a:t>
            </a:r>
            <a:br>
              <a:rPr lang="en-US" sz="2000" dirty="0">
                <a:solidFill>
                  <a:prstClr val="black"/>
                </a:solidFill>
                <a:latin typeface="Times New Roman" panose="02020603050405020304" pitchFamily="18" charset="0"/>
                <a:ea typeface="+mj-ea"/>
                <a:cs typeface="Times New Roman" panose="02020603050405020304" pitchFamily="18" charset="0"/>
              </a:rPr>
            </a:br>
            <a:endParaRPr lang="en-US" dirty="0"/>
          </a:p>
        </p:txBody>
      </p:sp>
    </p:spTree>
    <p:extLst>
      <p:ext uri="{BB962C8B-B14F-4D97-AF65-F5344CB8AC3E}">
        <p14:creationId xmlns:p14="http://schemas.microsoft.com/office/powerpoint/2010/main" val="30974615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1A86B-337A-4E67-8AC0-8074993346C1}"/>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second part: The following is the fully fledged outline </a:t>
            </a:r>
          </a:p>
        </p:txBody>
      </p:sp>
      <p:sp>
        <p:nvSpPr>
          <p:cNvPr id="3" name="Content Placeholder 2">
            <a:extLst>
              <a:ext uri="{FF2B5EF4-FFF2-40B4-BE49-F238E27FC236}">
                <a16:creationId xmlns:a16="http://schemas.microsoft.com/office/drawing/2014/main" id="{D3991A21-F97B-45DA-A4E2-BF3068530860}"/>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Introduction and the thesis statement</a:t>
            </a:r>
            <a:r>
              <a:rPr lang="en-US" sz="2000" dirty="0">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THE THESIS STATEMENT: The deaths of over one million Armenians in Turkey were due to a </a:t>
            </a:r>
            <a:r>
              <a:rPr lang="en-US" sz="2000" u="sng" dirty="0">
                <a:latin typeface="Times New Roman" panose="02020603050405020304" pitchFamily="18" charset="0"/>
                <a:cs typeface="Times New Roman" panose="02020603050405020304" pitchFamily="18" charset="0"/>
              </a:rPr>
              <a:t>Turkish government policy of genocide</a:t>
            </a:r>
            <a:r>
              <a:rPr lang="en-US" sz="2000" dirty="0">
                <a:latin typeface="Times New Roman" panose="02020603050405020304" pitchFamily="18" charset="0"/>
                <a:cs typeface="Times New Roman" panose="02020603050405020304" pitchFamily="18" charset="0"/>
              </a:rPr>
              <a:t>.</a:t>
            </a:r>
          </a:p>
          <a:p>
            <a:r>
              <a:rPr lang="en-US" sz="2000" u="sng" dirty="0">
                <a:latin typeface="Times New Roman" panose="02020603050405020304" pitchFamily="18" charset="0"/>
                <a:cs typeface="Times New Roman" panose="02020603050405020304" pitchFamily="18" charset="0"/>
              </a:rPr>
              <a:t> The thesis obliges us to show how  Turkish government policy committed genocide </a:t>
            </a:r>
          </a:p>
          <a:p>
            <a:r>
              <a:rPr lang="en-US" sz="2000" dirty="0">
                <a:latin typeface="Times New Roman" panose="02020603050405020304" pitchFamily="18" charset="0"/>
                <a:cs typeface="Times New Roman" panose="02020603050405020304" pitchFamily="18" charset="0"/>
              </a:rPr>
              <a:t>The first headline: The Ottoman government abuses so called ‘security’ measures between 1915 and 1918 in order to perpetuate atrocities against . Armenians.</a:t>
            </a:r>
          </a:p>
          <a:p>
            <a:r>
              <a:rPr lang="en-US" sz="2000" dirty="0">
                <a:latin typeface="Times New Roman" panose="02020603050405020304" pitchFamily="18" charset="0"/>
                <a:cs typeface="Times New Roman" panose="02020603050405020304" pitchFamily="18" charset="0"/>
              </a:rPr>
              <a:t>a. The government arrested hundreds of Armenian leaders in Istanbul (many of them intellectual figures rather than politicians) over April 24 and 25. April</a:t>
            </a:r>
          </a:p>
          <a:p>
            <a:r>
              <a:rPr lang="en-US" sz="2000" dirty="0">
                <a:latin typeface="Times New Roman" panose="02020603050405020304" pitchFamily="18" charset="0"/>
                <a:cs typeface="Times New Roman" panose="02020603050405020304" pitchFamily="18" charset="0"/>
              </a:rPr>
              <a:t>b. Arrests, local deportations, and massacres occurred on a relatively small</a:t>
            </a:r>
          </a:p>
          <a:p>
            <a:r>
              <a:rPr lang="en-US" sz="2000" dirty="0">
                <a:latin typeface="Times New Roman" panose="02020603050405020304" pitchFamily="18" charset="0"/>
                <a:cs typeface="Times New Roman" panose="02020603050405020304" pitchFamily="18" charset="0"/>
              </a:rPr>
              <a:t>scale into April 1915, when conflict erupted in the city of Van. (</a:t>
            </a:r>
          </a:p>
          <a:p>
            <a:r>
              <a:rPr lang="en-US" sz="2000" dirty="0">
                <a:latin typeface="Times New Roman" panose="02020603050405020304" pitchFamily="18" charset="0"/>
                <a:cs typeface="Times New Roman" panose="02020603050405020304" pitchFamily="18" charset="0"/>
              </a:rPr>
              <a:t>c. The </a:t>
            </a:r>
            <a:r>
              <a:rPr lang="en-US" sz="2000" dirty="0" err="1">
                <a:latin typeface="Times New Roman" panose="02020603050405020304" pitchFamily="18" charset="0"/>
                <a:cs typeface="Times New Roman" panose="02020603050405020304" pitchFamily="18" charset="0"/>
              </a:rPr>
              <a:t>Telchir</a:t>
            </a:r>
            <a:r>
              <a:rPr lang="en-US" sz="2000" dirty="0">
                <a:latin typeface="Times New Roman" panose="02020603050405020304" pitchFamily="18" charset="0"/>
                <a:cs typeface="Times New Roman" panose="02020603050405020304" pitchFamily="18" charset="0"/>
              </a:rPr>
              <a:t> Law (the Temporary Law of Deportation) of May 1915 – removal of the Armenian forces in Syria</a:t>
            </a:r>
          </a:p>
        </p:txBody>
      </p:sp>
    </p:spTree>
    <p:extLst>
      <p:ext uri="{BB962C8B-B14F-4D97-AF65-F5344CB8AC3E}">
        <p14:creationId xmlns:p14="http://schemas.microsoft.com/office/powerpoint/2010/main" val="11684018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30E76-D5D7-49B4-9AA6-7E20CE276E66}"/>
              </a:ext>
            </a:extLst>
          </p:cNvPr>
          <p:cNvSpPr>
            <a:spLocks noGrp="1"/>
          </p:cNvSpPr>
          <p:nvPr>
            <p:ph type="title"/>
          </p:nvPr>
        </p:nvSpPr>
        <p:spPr/>
        <p:txBody>
          <a:bodyPr>
            <a:normAutofit/>
          </a:bodyPr>
          <a:lstStyle/>
          <a:p>
            <a:br>
              <a:rPr lang="en-US" sz="2400" b="1" dirty="0">
                <a:solidFill>
                  <a:srgbClr val="000000"/>
                </a:solidFill>
                <a:latin typeface="Times New Roman" panose="02020603050405020304" pitchFamily="18" charset="0"/>
                <a:cs typeface="Times New Roman" panose="02020603050405020304" pitchFamily="18" charset="0"/>
              </a:rPr>
            </a:br>
            <a:r>
              <a:rPr lang="en-US" sz="2400" b="1" dirty="0">
                <a:solidFill>
                  <a:srgbClr val="000000"/>
                </a:solidFill>
                <a:latin typeface="Times New Roman" panose="02020603050405020304" pitchFamily="18" charset="0"/>
                <a:cs typeface="Times New Roman" panose="02020603050405020304" pitchFamily="18" charset="0"/>
              </a:rPr>
              <a:t>The second part: outline- examples  </a:t>
            </a:r>
            <a:r>
              <a:rPr lang="en-US" sz="2400" b="1" u="sng" dirty="0">
                <a:solidFill>
                  <a:srgbClr val="000000"/>
                </a:solidFill>
                <a:latin typeface="Times New Roman" panose="02020603050405020304" pitchFamily="18" charset="0"/>
                <a:cs typeface="Times New Roman" panose="02020603050405020304" pitchFamily="18" charset="0"/>
              </a:rPr>
              <a:t>The second headline: </a:t>
            </a:r>
            <a:r>
              <a:rPr lang="en-US" sz="2400" u="sng" dirty="0">
                <a:solidFill>
                  <a:srgbClr val="000000"/>
                </a:solidFill>
                <a:latin typeface="Times New Roman" panose="02020603050405020304" pitchFamily="18" charset="0"/>
                <a:cs typeface="Times New Roman" panose="02020603050405020304" pitchFamily="18" charset="0"/>
              </a:rPr>
              <a:t>Massacres Were the Policy of </a:t>
            </a:r>
            <a:r>
              <a:rPr lang="en-US" sz="2400" dirty="0">
                <a:solidFill>
                  <a:srgbClr val="000000"/>
                </a:solidFill>
                <a:latin typeface="Times New Roman" panose="02020603050405020304" pitchFamily="18" charset="0"/>
                <a:cs typeface="Times New Roman" panose="02020603050405020304" pitchFamily="18" charset="0"/>
              </a:rPr>
              <a:t>at Least Segments of the Government </a:t>
            </a:r>
            <a:endParaRPr lang="en-US"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B968D9A-8382-4C13-AF12-832EE01CD9B9}"/>
              </a:ext>
            </a:extLst>
          </p:cNvPr>
          <p:cNvSpPr>
            <a:spLocks noGrp="1"/>
          </p:cNvSpPr>
          <p:nvPr>
            <p:ph idx="1"/>
          </p:nvPr>
        </p:nvSpPr>
        <p:spPr>
          <a:xfrm>
            <a:off x="575553" y="1690688"/>
            <a:ext cx="10515600" cy="4351338"/>
          </a:xfrm>
        </p:spPr>
        <p:txBody>
          <a:bodyPr>
            <a:normAutofit/>
          </a:bodyPr>
          <a:lstStyle/>
          <a:p>
            <a:r>
              <a:rPr lang="en-US" sz="2000" u="sng" dirty="0">
                <a:latin typeface="Times New Roman" panose="02020603050405020304" pitchFamily="18" charset="0"/>
                <a:cs typeface="Times New Roman" panose="02020603050405020304" pitchFamily="18" charset="0"/>
              </a:rPr>
              <a:t>Massacres Were the Policy of at Least Segments of the Government</a:t>
            </a:r>
          </a:p>
          <a:p>
            <a:r>
              <a:rPr lang="en-US" sz="2000" dirty="0">
                <a:latin typeface="Times New Roman" panose="02020603050405020304" pitchFamily="18" charset="0"/>
                <a:cs typeface="Times New Roman" panose="02020603050405020304" pitchFamily="18" charset="0"/>
              </a:rPr>
              <a:t>a. In Istanbul, the Ministry of the Interior (headed by Mehmet </a:t>
            </a:r>
            <a:r>
              <a:rPr lang="en-US" sz="2000" dirty="0" err="1">
                <a:latin typeface="Times New Roman" panose="02020603050405020304" pitchFamily="18" charset="0"/>
                <a:cs typeface="Times New Roman" panose="02020603050405020304" pitchFamily="18" charset="0"/>
              </a:rPr>
              <a:t>Tahkal</a:t>
            </a:r>
            <a:r>
              <a:rPr lang="en-US" sz="2000" dirty="0">
                <a:latin typeface="Times New Roman" panose="02020603050405020304" pitchFamily="18" charset="0"/>
                <a:cs typeface="Times New Roman" panose="02020603050405020304" pitchFamily="18" charset="0"/>
              </a:rPr>
              <a:t>) and the Ministry of War (led by </a:t>
            </a:r>
            <a:r>
              <a:rPr lang="en-US" sz="2000" dirty="0" err="1">
                <a:latin typeface="Times New Roman" panose="02020603050405020304" pitchFamily="18" charset="0"/>
                <a:cs typeface="Times New Roman" panose="02020603050405020304" pitchFamily="18" charset="0"/>
              </a:rPr>
              <a:t>Enver</a:t>
            </a:r>
            <a:r>
              <a:rPr lang="en-US" sz="2000" dirty="0">
                <a:latin typeface="Times New Roman" panose="02020603050405020304" pitchFamily="18" charset="0"/>
                <a:cs typeface="Times New Roman" panose="02020603050405020304" pitchFamily="18" charset="0"/>
              </a:rPr>
              <a:t> Pasha) directed provincial governors to undertake the deportations.</a:t>
            </a:r>
          </a:p>
          <a:p>
            <a:r>
              <a:rPr lang="en-US" sz="2000" dirty="0">
                <a:latin typeface="Times New Roman" panose="02020603050405020304" pitchFamily="18" charset="0"/>
                <a:cs typeface="Times New Roman" panose="02020603050405020304" pitchFamily="18" charset="0"/>
              </a:rPr>
              <a:t>b. The duration of the events: more than three years: suggests that the central government did not step in to stop them</a:t>
            </a:r>
          </a:p>
          <a:p>
            <a:r>
              <a:rPr lang="en-US" sz="2000" dirty="0">
                <a:latin typeface="Times New Roman" panose="02020603050405020304" pitchFamily="18" charset="0"/>
                <a:cs typeface="Times New Roman" panose="02020603050405020304" pitchFamily="18" charset="0"/>
              </a:rPr>
              <a:t>c Ultimately tens of thousands of civil servants, police, and military personnel became complicit once the deportations began killing hundreds of thousands of people. The second headline: </a:t>
            </a:r>
          </a:p>
        </p:txBody>
      </p:sp>
    </p:spTree>
    <p:extLst>
      <p:ext uri="{BB962C8B-B14F-4D97-AF65-F5344CB8AC3E}">
        <p14:creationId xmlns:p14="http://schemas.microsoft.com/office/powerpoint/2010/main" val="4774396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0D80E-3E16-4029-A35B-5360B14917DB}"/>
              </a:ext>
            </a:extLst>
          </p:cNvPr>
          <p:cNvSpPr>
            <a:spLocks noGrp="1"/>
          </p:cNvSpPr>
          <p:nvPr>
            <p:ph type="title"/>
          </p:nvPr>
        </p:nvSpPr>
        <p:spPr/>
        <p:txBody>
          <a:bodyPr>
            <a:normAutofit/>
          </a:bodyPr>
          <a:lstStyle/>
          <a:p>
            <a:pPr marL="228600" lvl="0" indent="-228600">
              <a:spcBef>
                <a:spcPts val="1000"/>
              </a:spcBef>
              <a:buFont typeface="Arial" panose="020B0604020202020204" pitchFamily="34" charset="0"/>
              <a:buChar char="•"/>
            </a:pPr>
            <a:r>
              <a:rPr lang="en-US" sz="2400" b="1" u="sng" dirty="0">
                <a:solidFill>
                  <a:prstClr val="black"/>
                </a:solidFill>
                <a:latin typeface="Times New Roman" panose="02020603050405020304" pitchFamily="18" charset="0"/>
                <a:ea typeface="+mn-ea"/>
                <a:cs typeface="Times New Roman" panose="02020603050405020304" pitchFamily="18" charset="0"/>
              </a:rPr>
              <a:t>The second part: The third </a:t>
            </a:r>
            <a:r>
              <a:rPr lang="en-US" sz="2400" b="1" u="sng" dirty="0" err="1">
                <a:solidFill>
                  <a:prstClr val="black"/>
                </a:solidFill>
                <a:latin typeface="Times New Roman" panose="02020603050405020304" pitchFamily="18" charset="0"/>
                <a:ea typeface="+mn-ea"/>
                <a:cs typeface="Times New Roman" panose="02020603050405020304" pitchFamily="18" charset="0"/>
              </a:rPr>
              <a:t>headline</a:t>
            </a:r>
            <a:r>
              <a:rPr lang="en-US" sz="2400" u="sng" dirty="0" err="1">
                <a:solidFill>
                  <a:prstClr val="black"/>
                </a:solidFill>
                <a:latin typeface="Times New Roman" panose="02020603050405020304" pitchFamily="18" charset="0"/>
                <a:ea typeface="+mn-ea"/>
                <a:cs typeface="Times New Roman" panose="02020603050405020304" pitchFamily="18" charset="0"/>
              </a:rPr>
              <a:t>:The</a:t>
            </a:r>
            <a:r>
              <a:rPr lang="en-US" sz="2400" u="sng" dirty="0">
                <a:solidFill>
                  <a:prstClr val="black"/>
                </a:solidFill>
                <a:latin typeface="Times New Roman" panose="02020603050405020304" pitchFamily="18" charset="0"/>
                <a:ea typeface="+mn-ea"/>
                <a:cs typeface="Times New Roman" panose="02020603050405020304" pitchFamily="18" charset="0"/>
              </a:rPr>
              <a:t> Goal Was the Elimination of the Armenian</a:t>
            </a:r>
            <a:br>
              <a:rPr lang="en-US" sz="2400" dirty="0">
                <a:solidFill>
                  <a:prstClr val="black"/>
                </a:solidFill>
                <a:latin typeface="Times New Roman" panose="02020603050405020304" pitchFamily="18" charset="0"/>
                <a:ea typeface="+mn-ea"/>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1DDA350-A64C-4584-9CAC-1CAA699DAA73}"/>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People from Anatolia a. The government portrayed Armenians as ‘traitors’’ and as scapegoats for the problems of the society</a:t>
            </a:r>
          </a:p>
          <a:p>
            <a:r>
              <a:rPr lang="en-US" sz="2000" dirty="0">
                <a:latin typeface="Times New Roman" panose="02020603050405020304" pitchFamily="18" charset="0"/>
                <a:cs typeface="Times New Roman" panose="02020603050405020304" pitchFamily="18" charset="0"/>
              </a:rPr>
              <a:t>b. The government sustained massive genocide in order to prevent the </a:t>
            </a:r>
            <a:r>
              <a:rPr lang="en-US" sz="2000" dirty="0" err="1">
                <a:latin typeface="Times New Roman" panose="02020603050405020304" pitchFamily="18" charset="0"/>
                <a:cs typeface="Times New Roman" panose="02020603050405020304" pitchFamily="18" charset="0"/>
              </a:rPr>
              <a:t>seccession</a:t>
            </a:r>
            <a:r>
              <a:rPr lang="en-US" sz="2000" dirty="0">
                <a:latin typeface="Times New Roman" panose="02020603050405020304" pitchFamily="18" charset="0"/>
                <a:cs typeface="Times New Roman" panose="02020603050405020304" pitchFamily="18" charset="0"/>
              </a:rPr>
              <a:t> of Anatolia</a:t>
            </a:r>
          </a:p>
          <a:p>
            <a:r>
              <a:rPr lang="en-US" sz="2000" dirty="0">
                <a:latin typeface="Times New Roman" panose="02020603050405020304" pitchFamily="18" charset="0"/>
                <a:cs typeface="Times New Roman" panose="02020603050405020304" pitchFamily="18" charset="0"/>
              </a:rPr>
              <a:t>c. The Young Turk leaders considered the removal of not only the Armenians, but also Greeks and others.</a:t>
            </a:r>
          </a:p>
        </p:txBody>
      </p:sp>
    </p:spTree>
    <p:extLst>
      <p:ext uri="{BB962C8B-B14F-4D97-AF65-F5344CB8AC3E}">
        <p14:creationId xmlns:p14="http://schemas.microsoft.com/office/powerpoint/2010/main" val="3055555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9DAD4-4C37-43FB-ADCA-E624B45CE786}"/>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part: Integer</a:t>
            </a:r>
            <a:r>
              <a:rPr lang="en-US" sz="2400"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F9E5D051-2AB9-4C80-9278-968D7AB5DAE9}"/>
              </a:ext>
            </a:extLst>
          </p:cNvPr>
          <p:cNvSpPr>
            <a:spLocks noGrp="1"/>
          </p:cNvSpPr>
          <p:nvPr>
            <p:ph idx="1"/>
          </p:nvPr>
        </p:nvSpPr>
        <p:spPr/>
        <p:txBody>
          <a:bodyPr/>
          <a:lstStyle/>
          <a:p>
            <a:r>
              <a:rPr lang="en-US" sz="2000" b="1" dirty="0">
                <a:latin typeface="Times New Roman" panose="02020603050405020304" pitchFamily="18" charset="0"/>
                <a:cs typeface="Times New Roman" panose="02020603050405020304" pitchFamily="18" charset="0"/>
              </a:rPr>
              <a:t>intege</a:t>
            </a:r>
            <a:r>
              <a:rPr lang="en-US" sz="2000" dirty="0">
                <a:latin typeface="Times New Roman" panose="02020603050405020304" pitchFamily="18" charset="0"/>
                <a:cs typeface="Times New Roman" panose="02020603050405020304" pitchFamily="18" charset="0"/>
              </a:rPr>
              <a:t>r Any positive or negative counting number or zero</a:t>
            </a:r>
            <a:r>
              <a:rPr lang="en-US" dirty="0">
                <a:latin typeface="Times New Roman" panose="02020603050405020304" pitchFamily="18" charset="0"/>
                <a:cs typeface="Times New Roman" panose="02020603050405020304" pitchFamily="18" charset="0"/>
              </a:rPr>
              <a:t>.</a:t>
            </a:r>
          </a:p>
          <a:p>
            <a:endParaRPr lang="en-US" dirty="0">
              <a:latin typeface="Times New Roman" panose="02020603050405020304" pitchFamily="18" charset="0"/>
              <a:cs typeface="Times New Roman" panose="02020603050405020304" pitchFamily="18" charset="0"/>
            </a:endParaRPr>
          </a:p>
          <a:p>
            <a:r>
              <a:rPr lang="en-US" sz="2000" u="sng" dirty="0" err="1">
                <a:latin typeface="Times New Roman" panose="02020603050405020304" pitchFamily="18" charset="0"/>
                <a:cs typeface="Times New Roman" panose="02020603050405020304" pitchFamily="18" charset="0"/>
              </a:rPr>
              <a:t>Ceo</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broj</a:t>
            </a:r>
            <a:r>
              <a:rPr lang="en-US" sz="2000" u="sng" dirty="0">
                <a:latin typeface="Times New Roman" panose="02020603050405020304" pitchFamily="18" charset="0"/>
                <a:cs typeface="Times New Roman" panose="02020603050405020304" pitchFamily="18" charset="0"/>
              </a:rPr>
              <a:t>, not </a:t>
            </a:r>
            <a:r>
              <a:rPr lang="en-US" sz="2000" u="sng" dirty="0" err="1">
                <a:latin typeface="Times New Roman" panose="02020603050405020304" pitchFamily="18" charset="0"/>
                <a:cs typeface="Times New Roman" panose="02020603050405020304" pitchFamily="18" charset="0"/>
              </a:rPr>
              <a:t>intidzer</a:t>
            </a:r>
            <a:r>
              <a:rPr lang="en-US" sz="2000" u="sng"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152199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8CEB0F0-38D7-4857-9432-AD8C45C6EDA7}"/>
              </a:ext>
            </a:extLst>
          </p:cNvPr>
          <p:cNvSpPr>
            <a:spLocks noGrp="1"/>
          </p:cNvSpPr>
          <p:nvPr>
            <p:ph idx="1"/>
          </p:nvPr>
        </p:nvSpPr>
        <p:spPr/>
        <p:txBody>
          <a:bodyPr/>
          <a:lstStyle/>
          <a:p>
            <a:endParaRPr lang="en-US" dirty="0"/>
          </a:p>
        </p:txBody>
      </p:sp>
      <p:sp>
        <p:nvSpPr>
          <p:cNvPr id="6" name="Content Placeholder 2">
            <a:extLst>
              <a:ext uri="{FF2B5EF4-FFF2-40B4-BE49-F238E27FC236}">
                <a16:creationId xmlns:a16="http://schemas.microsoft.com/office/drawing/2014/main" id="{1E60A0FF-B578-40F6-92FE-F0CF1E36AC6D}"/>
              </a:ext>
            </a:extLst>
          </p:cNvPr>
          <p:cNvSpPr>
            <a:spLocks noGrp="1"/>
          </p:cNvSpPr>
          <p:nvPr>
            <p:ph type="title"/>
          </p:nvPr>
        </p:nvSpPr>
        <p:spPr>
          <a:xfrm>
            <a:off x="838200" y="365125"/>
            <a:ext cx="10515600" cy="1325563"/>
          </a:xfrm>
        </p:spPr>
        <p:txBody>
          <a:bodyPr>
            <a:normAutofit fontScale="90000"/>
          </a:bodyPr>
          <a:lstStyle/>
          <a:p>
            <a:br>
              <a:rPr lang="en-US" sz="2200" dirty="0">
                <a:latin typeface="Times New Roman" panose="02020603050405020304" pitchFamily="18" charset="0"/>
                <a:cs typeface="Times New Roman" panose="02020603050405020304" pitchFamily="18" charset="0"/>
              </a:rPr>
            </a:br>
            <a:br>
              <a:rPr lang="en-US" sz="2200" dirty="0">
                <a:latin typeface="Times New Roman" panose="02020603050405020304" pitchFamily="18" charset="0"/>
                <a:cs typeface="Times New Roman" panose="02020603050405020304" pitchFamily="18" charset="0"/>
              </a:rPr>
            </a:br>
            <a:br>
              <a:rPr lang="en-US" sz="2200" dirty="0">
                <a:latin typeface="Times New Roman" panose="02020603050405020304" pitchFamily="18" charset="0"/>
                <a:cs typeface="Times New Roman" panose="02020603050405020304" pitchFamily="18" charset="0"/>
              </a:rPr>
            </a:br>
            <a:br>
              <a:rPr lang="en-US" sz="2200" dirty="0">
                <a:latin typeface="Times New Roman" panose="02020603050405020304" pitchFamily="18" charset="0"/>
                <a:cs typeface="Times New Roman" panose="02020603050405020304" pitchFamily="18" charset="0"/>
              </a:rPr>
            </a:br>
            <a:br>
              <a:rPr lang="en-US" sz="2200" dirty="0">
                <a:latin typeface="Times New Roman" panose="02020603050405020304" pitchFamily="18" charset="0"/>
                <a:cs typeface="Times New Roman" panose="02020603050405020304" pitchFamily="18" charset="0"/>
              </a:rPr>
            </a:br>
            <a:br>
              <a:rPr lang="en-US" sz="2200" dirty="0">
                <a:latin typeface="Times New Roman" panose="02020603050405020304" pitchFamily="18" charset="0"/>
                <a:cs typeface="Times New Roman" panose="02020603050405020304" pitchFamily="18" charset="0"/>
              </a:rPr>
            </a:br>
            <a:br>
              <a:rPr lang="en-US" sz="2200" dirty="0">
                <a:latin typeface="Times New Roman" panose="02020603050405020304" pitchFamily="18" charset="0"/>
                <a:cs typeface="Times New Roman" panose="02020603050405020304" pitchFamily="18" charset="0"/>
              </a:rPr>
            </a:br>
            <a:br>
              <a:rPr lang="en-US" sz="2200" dirty="0">
                <a:latin typeface="Times New Roman" panose="02020603050405020304" pitchFamily="18" charset="0"/>
                <a:cs typeface="Times New Roman" panose="02020603050405020304" pitchFamily="18" charset="0"/>
              </a:rPr>
            </a:br>
            <a:br>
              <a:rPr lang="en-US" sz="2200" dirty="0">
                <a:latin typeface="Times New Roman" panose="02020603050405020304" pitchFamily="18" charset="0"/>
                <a:cs typeface="Times New Roman" panose="02020603050405020304" pitchFamily="18" charset="0"/>
              </a:rPr>
            </a:br>
            <a:br>
              <a:rPr lang="en-US" sz="2200" dirty="0">
                <a:latin typeface="Times New Roman" panose="02020603050405020304" pitchFamily="18" charset="0"/>
                <a:cs typeface="Times New Roman" panose="02020603050405020304" pitchFamily="18" charset="0"/>
              </a:rPr>
            </a:br>
            <a:br>
              <a:rPr lang="en-US" sz="2200" dirty="0">
                <a:latin typeface="Times New Roman" panose="02020603050405020304" pitchFamily="18" charset="0"/>
                <a:cs typeface="Times New Roman" panose="02020603050405020304" pitchFamily="18" charset="0"/>
              </a:rPr>
            </a:br>
            <a:br>
              <a:rPr lang="en-US" sz="2700" b="1" dirty="0">
                <a:latin typeface="Times New Roman" panose="02020603050405020304" pitchFamily="18" charset="0"/>
                <a:cs typeface="Times New Roman" panose="02020603050405020304" pitchFamily="18" charset="0"/>
              </a:rPr>
            </a:br>
            <a:br>
              <a:rPr lang="en-US" sz="2700" b="1" dirty="0">
                <a:latin typeface="Times New Roman" panose="02020603050405020304" pitchFamily="18" charset="0"/>
                <a:cs typeface="Times New Roman" panose="02020603050405020304" pitchFamily="18" charset="0"/>
              </a:rPr>
            </a:br>
            <a:br>
              <a:rPr lang="en-US" sz="2700" b="1" dirty="0">
                <a:latin typeface="Times New Roman" panose="02020603050405020304" pitchFamily="18" charset="0"/>
                <a:cs typeface="Times New Roman" panose="02020603050405020304" pitchFamily="18" charset="0"/>
              </a:rPr>
            </a:br>
            <a:br>
              <a:rPr lang="en-US" sz="2700" b="1" u="sng" dirty="0">
                <a:latin typeface="Times New Roman" panose="02020603050405020304" pitchFamily="18" charset="0"/>
                <a:cs typeface="Times New Roman" panose="02020603050405020304" pitchFamily="18" charset="0"/>
              </a:rPr>
            </a:br>
            <a:br>
              <a:rPr lang="en-US" sz="2700" b="1" u="sng" dirty="0">
                <a:latin typeface="Times New Roman" panose="02020603050405020304" pitchFamily="18" charset="0"/>
                <a:cs typeface="Times New Roman" panose="02020603050405020304" pitchFamily="18" charset="0"/>
              </a:rPr>
            </a:br>
            <a:r>
              <a:rPr lang="en-US" sz="2700" b="1" u="sng" dirty="0">
                <a:latin typeface="Times New Roman" panose="02020603050405020304" pitchFamily="18" charset="0"/>
                <a:cs typeface="Times New Roman" panose="02020603050405020304" pitchFamily="18" charset="0"/>
              </a:rPr>
              <a:t>The second part: the essay outline: commentary </a:t>
            </a:r>
            <a:br>
              <a:rPr lang="en-US" sz="2200" u="sng" dirty="0">
                <a:latin typeface="Times New Roman" panose="02020603050405020304" pitchFamily="18" charset="0"/>
                <a:cs typeface="Times New Roman" panose="02020603050405020304" pitchFamily="18" charset="0"/>
              </a:rPr>
            </a:br>
            <a:br>
              <a:rPr lang="en-US" sz="2200" dirty="0">
                <a:latin typeface="Times New Roman" panose="02020603050405020304" pitchFamily="18" charset="0"/>
                <a:cs typeface="Times New Roman" panose="02020603050405020304" pitchFamily="18" charset="0"/>
              </a:rPr>
            </a:br>
            <a:br>
              <a:rPr lang="en-US" sz="2200" dirty="0">
                <a:latin typeface="Times New Roman" panose="02020603050405020304" pitchFamily="18" charset="0"/>
                <a:cs typeface="Times New Roman" panose="02020603050405020304" pitchFamily="18" charset="0"/>
              </a:rPr>
            </a:br>
            <a:br>
              <a:rPr lang="en-US" sz="2200" dirty="0">
                <a:latin typeface="Times New Roman" panose="02020603050405020304" pitchFamily="18" charset="0"/>
                <a:cs typeface="Times New Roman" panose="02020603050405020304" pitchFamily="18" charset="0"/>
              </a:rPr>
            </a:br>
            <a:br>
              <a:rPr lang="en-US" sz="2200" dirty="0">
                <a:latin typeface="Times New Roman" panose="02020603050405020304" pitchFamily="18" charset="0"/>
                <a:cs typeface="Times New Roman" panose="02020603050405020304" pitchFamily="18" charset="0"/>
              </a:rPr>
            </a:br>
            <a:br>
              <a:rPr lang="en-US" sz="2200" dirty="0">
                <a:latin typeface="Times New Roman" panose="02020603050405020304" pitchFamily="18" charset="0"/>
                <a:cs typeface="Times New Roman" panose="02020603050405020304" pitchFamily="18" charset="0"/>
              </a:rPr>
            </a:br>
            <a:br>
              <a:rPr lang="en-US" sz="2200" dirty="0">
                <a:latin typeface="Times New Roman" panose="02020603050405020304" pitchFamily="18" charset="0"/>
                <a:cs typeface="Times New Roman" panose="02020603050405020304" pitchFamily="18" charset="0"/>
              </a:rPr>
            </a:br>
            <a:r>
              <a:rPr lang="en-US" sz="2200" b="1" dirty="0">
                <a:latin typeface="Times New Roman" panose="02020603050405020304" pitchFamily="18" charset="0"/>
                <a:cs typeface="Times New Roman" panose="02020603050405020304" pitchFamily="18" charset="0"/>
              </a:rPr>
              <a:t>a)</a:t>
            </a:r>
            <a:r>
              <a:rPr lang="en-US" sz="2200" dirty="0">
                <a:latin typeface="Times New Roman" panose="02020603050405020304" pitchFamily="18" charset="0"/>
                <a:cs typeface="Times New Roman" panose="02020603050405020304" pitchFamily="18" charset="0"/>
              </a:rPr>
              <a:t>A precise formulation of the thesis statement:</a:t>
            </a:r>
          </a:p>
          <a:p>
            <a:br>
              <a:rPr lang="en-US" sz="2200" b="1" dirty="0">
                <a:latin typeface="Times New Roman" panose="02020603050405020304" pitchFamily="18" charset="0"/>
                <a:cs typeface="Times New Roman" panose="02020603050405020304" pitchFamily="18" charset="0"/>
              </a:rPr>
            </a:br>
            <a:br>
              <a:rPr lang="en-US" sz="2200" b="1" dirty="0">
                <a:latin typeface="Times New Roman" panose="02020603050405020304" pitchFamily="18" charset="0"/>
                <a:cs typeface="Times New Roman" panose="02020603050405020304" pitchFamily="18" charset="0"/>
              </a:rPr>
            </a:br>
            <a:r>
              <a:rPr lang="en-US" sz="2200" b="1" dirty="0">
                <a:latin typeface="Times New Roman" panose="02020603050405020304" pitchFamily="18" charset="0"/>
                <a:cs typeface="Times New Roman" panose="02020603050405020304" pitchFamily="18" charset="0"/>
              </a:rPr>
              <a:t>b</a:t>
            </a:r>
            <a:r>
              <a:rPr lang="en-US" sz="2200" dirty="0">
                <a:latin typeface="Times New Roman" panose="02020603050405020304" pitchFamily="18" charset="0"/>
                <a:cs typeface="Times New Roman" panose="02020603050405020304" pitchFamily="18" charset="0"/>
              </a:rPr>
              <a:t>) </a:t>
            </a:r>
            <a:br>
              <a:rPr lang="en-US" sz="2200" dirty="0">
                <a:latin typeface="Times New Roman" panose="02020603050405020304" pitchFamily="18" charset="0"/>
                <a:cs typeface="Times New Roman" panose="02020603050405020304" pitchFamily="18" charset="0"/>
              </a:rPr>
            </a:br>
            <a:r>
              <a:rPr lang="en-US" sz="2200" dirty="0">
                <a:latin typeface="Times New Roman" panose="02020603050405020304" pitchFamily="18" charset="0"/>
                <a:cs typeface="Times New Roman" panose="02020603050405020304" pitchFamily="18" charset="0"/>
              </a:rPr>
              <a:t>vertical thinking and consistence: each headline contains the same key words as the thesis statement or its synonyms: government, (the government’s goal), massacre, atrocities,</a:t>
            </a:r>
          </a:p>
          <a:p>
            <a:br>
              <a:rPr lang="en-US" sz="2200" b="1" dirty="0">
                <a:latin typeface="Times New Roman" panose="02020603050405020304" pitchFamily="18" charset="0"/>
                <a:cs typeface="Times New Roman" panose="02020603050405020304" pitchFamily="18" charset="0"/>
              </a:rPr>
            </a:br>
            <a:br>
              <a:rPr lang="en-US" sz="2200" b="1" dirty="0">
                <a:latin typeface="Times New Roman" panose="02020603050405020304" pitchFamily="18" charset="0"/>
                <a:cs typeface="Times New Roman" panose="02020603050405020304" pitchFamily="18" charset="0"/>
              </a:rPr>
            </a:br>
            <a:r>
              <a:rPr lang="en-US" sz="2200" b="1" dirty="0">
                <a:latin typeface="Times New Roman" panose="02020603050405020304" pitchFamily="18" charset="0"/>
                <a:cs typeface="Times New Roman" panose="02020603050405020304" pitchFamily="18" charset="0"/>
              </a:rPr>
              <a:t>c) </a:t>
            </a:r>
            <a:r>
              <a:rPr lang="en-US" sz="2200" dirty="0">
                <a:latin typeface="Times New Roman" panose="02020603050405020304" pitchFamily="18" charset="0"/>
                <a:cs typeface="Times New Roman" panose="02020603050405020304" pitchFamily="18" charset="0"/>
              </a:rPr>
              <a:t>the specification of examples:</a:t>
            </a:r>
          </a:p>
          <a:p>
            <a:r>
              <a:rPr lang="en-US" sz="2200" dirty="0">
                <a:latin typeface="Times New Roman" panose="02020603050405020304" pitchFamily="18" charset="0"/>
                <a:cs typeface="Times New Roman" panose="02020603050405020304" pitchFamily="18" charset="0"/>
              </a:rPr>
              <a:t>at least three examples are needed: each example answers at least one which question (the example from the first headline to question where? Answers by stating: i0n the city of Van, and to the question: when?, it answers by the question: in the April 1915). Or who? The Young Turk leaders)</a:t>
            </a:r>
          </a:p>
          <a:p>
            <a:r>
              <a:rPr lang="en-US" sz="2200" dirty="0">
                <a:latin typeface="Times New Roman" panose="02020603050405020304" pitchFamily="18" charset="0"/>
                <a:cs typeface="Times New Roman" panose="02020603050405020304" pitchFamily="18" charset="0"/>
              </a:rPr>
              <a:t>I would not tolerate underspecified examples</a:t>
            </a:r>
          </a:p>
        </p:txBody>
      </p:sp>
    </p:spTree>
    <p:extLst>
      <p:ext uri="{BB962C8B-B14F-4D97-AF65-F5344CB8AC3E}">
        <p14:creationId xmlns:p14="http://schemas.microsoft.com/office/powerpoint/2010/main" val="3131914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5F504-B60A-42E6-B181-886B4057E070}"/>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third part:  Serbian English translation: basic vocabulary and phrases  </a:t>
            </a:r>
          </a:p>
        </p:txBody>
      </p:sp>
      <p:sp>
        <p:nvSpPr>
          <p:cNvPr id="3" name="Content Placeholder 2">
            <a:extLst>
              <a:ext uri="{FF2B5EF4-FFF2-40B4-BE49-F238E27FC236}">
                <a16:creationId xmlns:a16="http://schemas.microsoft.com/office/drawing/2014/main" id="{1460D2C8-5705-4321-B76A-30F0315B8021}"/>
              </a:ext>
            </a:extLst>
          </p:cNvPr>
          <p:cNvSpPr>
            <a:spLocks noGrp="1"/>
          </p:cNvSpPr>
          <p:nvPr>
            <p:ph idx="1"/>
          </p:nvPr>
        </p:nvSpPr>
        <p:spPr/>
        <p:txBody>
          <a:bodyPr>
            <a:normAutofit/>
          </a:bodyPr>
          <a:lstStyle/>
          <a:p>
            <a:endParaRPr lang="en-US" dirty="0"/>
          </a:p>
          <a:p>
            <a:r>
              <a:rPr lang="en-US" sz="2000" dirty="0">
                <a:latin typeface="Times New Roman" panose="02020603050405020304" pitchFamily="18" charset="0"/>
                <a:cs typeface="Times New Roman" panose="02020603050405020304" pitchFamily="18" charset="0"/>
              </a:rPr>
              <a:t>Notes on the homework 3. See the  pdf file posted.</a:t>
            </a:r>
          </a:p>
          <a:p>
            <a:r>
              <a:rPr lang="en-US" sz="2000" dirty="0">
                <a:latin typeface="Times New Roman" panose="02020603050405020304" pitchFamily="18" charset="0"/>
                <a:cs typeface="Times New Roman" panose="02020603050405020304" pitchFamily="18" charset="0"/>
              </a:rPr>
              <a:t>A</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1.	</a:t>
            </a:r>
            <a:r>
              <a:rPr lang="en-US" sz="2000" u="sng" dirty="0" err="1">
                <a:latin typeface="Times New Roman" panose="02020603050405020304" pitchFamily="18" charset="0"/>
                <a:cs typeface="Times New Roman" panose="02020603050405020304" pitchFamily="18" charset="0"/>
              </a:rPr>
              <a:t>Ako</a:t>
            </a:r>
            <a:r>
              <a:rPr lang="en-US" sz="2000" u="sng" dirty="0">
                <a:latin typeface="Times New Roman" panose="02020603050405020304" pitchFamily="18" charset="0"/>
                <a:cs typeface="Times New Roman" panose="02020603050405020304" pitchFamily="18" charset="0"/>
              </a:rPr>
              <a:t> je data </a:t>
            </a:r>
            <a:r>
              <a:rPr lang="en-US" sz="2000" u="sng" dirty="0" err="1">
                <a:latin typeface="Times New Roman" panose="02020603050405020304" pitchFamily="18" charset="0"/>
                <a:cs typeface="Times New Roman" panose="02020603050405020304" pitchFamily="18" charset="0"/>
              </a:rPr>
              <a:t>funcija</a:t>
            </a:r>
            <a:r>
              <a:rPr lang="en-US" sz="2000" u="sng" dirty="0">
                <a:latin typeface="Times New Roman" panose="02020603050405020304" pitchFamily="18" charset="0"/>
                <a:cs typeface="Times New Roman" panose="02020603050405020304" pitchFamily="18" charset="0"/>
              </a:rPr>
              <a:t> F(x)= 3x – </a:t>
            </a:r>
            <a:r>
              <a:rPr lang="en-US" sz="2000" dirty="0">
                <a:latin typeface="Times New Roman" panose="02020603050405020304" pitchFamily="18" charset="0"/>
                <a:cs typeface="Times New Roman" panose="02020603050405020304" pitchFamily="18" charset="0"/>
              </a:rPr>
              <a:t>Given a  function F(x)= 3x) ( use here the indefinite article. Do not miss  </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 </a:t>
            </a:r>
          </a:p>
          <a:p>
            <a:r>
              <a:rPr lang="en-US" sz="2000" dirty="0">
                <a:latin typeface="Times New Roman" panose="02020603050405020304" pitchFamily="18" charset="0"/>
                <a:cs typeface="Times New Roman" panose="02020603050405020304" pitchFamily="18" charset="0"/>
              </a:rPr>
              <a:t>2.	</a:t>
            </a:r>
            <a:r>
              <a:rPr lang="en-US" sz="2000" u="sng" dirty="0" err="1">
                <a:latin typeface="Times New Roman" panose="02020603050405020304" pitchFamily="18" charset="0"/>
                <a:cs typeface="Times New Roman" panose="02020603050405020304" pitchFamily="18" charset="0"/>
              </a:rPr>
              <a:t>Ako</a:t>
            </a:r>
            <a:r>
              <a:rPr lang="en-US" sz="2000" u="sng" dirty="0">
                <a:latin typeface="Times New Roman" panose="02020603050405020304" pitchFamily="18" charset="0"/>
                <a:cs typeface="Times New Roman" panose="02020603050405020304" pitchFamily="18" charset="0"/>
              </a:rPr>
              <a:t> se </a:t>
            </a:r>
            <a:r>
              <a:rPr lang="en-US" sz="2000" u="sng" dirty="0" err="1">
                <a:latin typeface="Times New Roman" panose="02020603050405020304" pitchFamily="18" charset="0"/>
                <a:cs typeface="Times New Roman" panose="02020603050405020304" pitchFamily="18" charset="0"/>
              </a:rPr>
              <a:t>uvedu</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oznake</a:t>
            </a:r>
            <a:r>
              <a:rPr lang="en-US" sz="2000" u="sng"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Let us introduce the  notation.  It is not necessary to translate it in a word-by-word manner: if we </a:t>
            </a:r>
          </a:p>
          <a:p>
            <a:r>
              <a:rPr lang="en-US" sz="2000" dirty="0">
                <a:latin typeface="Times New Roman" panose="02020603050405020304" pitchFamily="18" charset="0"/>
                <a:cs typeface="Times New Roman" panose="02020603050405020304" pitchFamily="18" charset="0"/>
              </a:rPr>
              <a:t>3.	</a:t>
            </a:r>
            <a:r>
              <a:rPr lang="en-US" sz="2000" u="sng" dirty="0" err="1">
                <a:latin typeface="Times New Roman" panose="02020603050405020304" pitchFamily="18" charset="0"/>
                <a:cs typeface="Times New Roman" panose="02020603050405020304" pitchFamily="18" charset="0"/>
              </a:rPr>
              <a:t>Ako</a:t>
            </a:r>
            <a:r>
              <a:rPr lang="en-US" sz="2000" u="sng" dirty="0">
                <a:latin typeface="Times New Roman" panose="02020603050405020304" pitchFamily="18" charset="0"/>
                <a:cs typeface="Times New Roman" panose="02020603050405020304" pitchFamily="18" charset="0"/>
              </a:rPr>
              <a:t> I </a:t>
            </a:r>
            <a:r>
              <a:rPr lang="en-US" sz="2000" u="sng" dirty="0" err="1">
                <a:latin typeface="Times New Roman" panose="02020603050405020304" pitchFamily="18" charset="0"/>
                <a:cs typeface="Times New Roman" panose="02020603050405020304" pitchFamily="18" charset="0"/>
              </a:rPr>
              <a:t>samo</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ako</a:t>
            </a:r>
            <a:r>
              <a:rPr lang="en-US" sz="2000" u="sng"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if and only if ( do not abbreviate to </a:t>
            </a: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if the Serbian text does not explicitly state: AKKO </a:t>
            </a:r>
          </a:p>
        </p:txBody>
      </p:sp>
    </p:spTree>
    <p:extLst>
      <p:ext uri="{BB962C8B-B14F-4D97-AF65-F5344CB8AC3E}">
        <p14:creationId xmlns:p14="http://schemas.microsoft.com/office/powerpoint/2010/main" val="26058490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88852-1B3C-493C-BDAA-21860F04EA0F}"/>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third part: D</a:t>
            </a:r>
            <a:r>
              <a:rPr lang="en-US" sz="2400" u="sng"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B6D76E3A-B2EC-4267-B0A2-54F2CD99B40D}"/>
              </a:ext>
            </a:extLst>
          </p:cNvPr>
          <p:cNvSpPr>
            <a:spLocks noGrp="1"/>
          </p:cNvSpPr>
          <p:nvPr>
            <p:ph idx="1"/>
          </p:nvPr>
        </p:nvSpPr>
        <p:spPr/>
        <p:txBody>
          <a:bodyPr>
            <a:normAutofit fontScale="70000" lnSpcReduction="20000"/>
          </a:bodyPr>
          <a:lstStyle/>
          <a:p>
            <a:r>
              <a:rPr lang="en-US" u="sng" dirty="0">
                <a:latin typeface="Times New Roman" panose="02020603050405020304" pitchFamily="18" charset="0"/>
                <a:cs typeface="Times New Roman" panose="02020603050405020304" pitchFamily="18" charset="0"/>
              </a:rPr>
              <a:t>Da bi se </a:t>
            </a:r>
            <a:r>
              <a:rPr lang="en-US" u="sng" dirty="0" err="1">
                <a:latin typeface="Times New Roman" panose="02020603050405020304" pitchFamily="18" charset="0"/>
                <a:cs typeface="Times New Roman" panose="02020603050405020304" pitchFamily="18" charset="0"/>
              </a:rPr>
              <a:t>ovaj</a:t>
            </a:r>
            <a:r>
              <a:rPr lang="en-US" u="sng" dirty="0">
                <a:latin typeface="Times New Roman" panose="02020603050405020304" pitchFamily="18" charset="0"/>
                <a:cs typeface="Times New Roman" panose="02020603050405020304" pitchFamily="18" charset="0"/>
              </a:rPr>
              <a:t> problem </a:t>
            </a:r>
            <a:r>
              <a:rPr lang="en-US" u="sng" dirty="0" err="1">
                <a:latin typeface="Times New Roman" panose="02020603050405020304" pitchFamily="18" charset="0"/>
                <a:cs typeface="Times New Roman" panose="02020603050405020304" pitchFamily="18" charset="0"/>
              </a:rPr>
              <a:t>prevazisao</a:t>
            </a:r>
            <a:r>
              <a:rPr lang="en-US" u="sng"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in order to overcome this problem (not that problem)! </a:t>
            </a:r>
          </a:p>
          <a:p>
            <a:endParaRPr lang="en-US" dirty="0">
              <a:latin typeface="Times New Roman" panose="02020603050405020304" pitchFamily="18" charset="0"/>
              <a:cs typeface="Times New Roman" panose="02020603050405020304" pitchFamily="18" charset="0"/>
            </a:endParaRPr>
          </a:p>
          <a:p>
            <a:r>
              <a:rPr lang="en-US" u="sng" dirty="0" err="1">
                <a:latin typeface="Times New Roman" panose="02020603050405020304" pitchFamily="18" charset="0"/>
                <a:cs typeface="Times New Roman" panose="02020603050405020304" pitchFamily="18" charset="0"/>
              </a:rPr>
              <a:t>Dovoljno</a:t>
            </a:r>
            <a:r>
              <a:rPr lang="en-US" u="sng" dirty="0">
                <a:latin typeface="Times New Roman" panose="02020603050405020304" pitchFamily="18" charset="0"/>
                <a:cs typeface="Times New Roman" panose="02020603050405020304" pitchFamily="18" charset="0"/>
              </a:rPr>
              <a:t> je </a:t>
            </a:r>
            <a:r>
              <a:rPr lang="en-US" dirty="0">
                <a:latin typeface="Times New Roman" panose="02020603050405020304" pitchFamily="18" charset="0"/>
                <a:cs typeface="Times New Roman" panose="02020603050405020304" pitchFamily="18" charset="0"/>
              </a:rPr>
              <a:t>– it suffices to (not: it is sufficient to) </a:t>
            </a:r>
          </a:p>
          <a:p>
            <a:endParaRPr lang="en-US" u="sng" dirty="0">
              <a:latin typeface="Times New Roman" panose="02020603050405020304" pitchFamily="18" charset="0"/>
              <a:cs typeface="Times New Roman" panose="02020603050405020304" pitchFamily="18" charset="0"/>
            </a:endParaRPr>
          </a:p>
          <a:p>
            <a:r>
              <a:rPr lang="en-US" u="sng" dirty="0" err="1">
                <a:latin typeface="Times New Roman" panose="02020603050405020304" pitchFamily="18" charset="0"/>
                <a:cs typeface="Times New Roman" panose="02020603050405020304" pitchFamily="18" charset="0"/>
              </a:rPr>
              <a:t>Dovesti</a:t>
            </a:r>
            <a:r>
              <a:rPr lang="en-US" u="sng" dirty="0">
                <a:latin typeface="Times New Roman" panose="02020603050405020304" pitchFamily="18" charset="0"/>
                <a:cs typeface="Times New Roman" panose="02020603050405020304" pitchFamily="18" charset="0"/>
              </a:rPr>
              <a:t> u </a:t>
            </a:r>
            <a:r>
              <a:rPr lang="en-US" u="sng" dirty="0" err="1">
                <a:latin typeface="Times New Roman" panose="02020603050405020304" pitchFamily="18" charset="0"/>
                <a:cs typeface="Times New Roman" panose="02020603050405020304" pitchFamily="18" charset="0"/>
              </a:rPr>
              <a:t>vezu</a:t>
            </a:r>
            <a:r>
              <a:rPr lang="en-US" u="sng"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bring into connection (not: to bring into a connection, or into the connection with).</a:t>
            </a:r>
          </a:p>
          <a:p>
            <a:endParaRPr lang="en-US" dirty="0"/>
          </a:p>
          <a:p>
            <a:endParaRPr lang="en-US" dirty="0"/>
          </a:p>
          <a:p>
            <a:endParaRPr lang="en-US" dirty="0"/>
          </a:p>
          <a:p>
            <a:endParaRPr lang="en-US" dirty="0"/>
          </a:p>
          <a:p>
            <a:endParaRPr lang="en-US" dirty="0"/>
          </a:p>
          <a:p>
            <a:endParaRPr lang="en-US" dirty="0"/>
          </a:p>
          <a:p>
            <a:r>
              <a:rPr lang="en-US" dirty="0"/>
              <a:t>     </a:t>
            </a:r>
          </a:p>
          <a:p>
            <a:endParaRPr lang="en-US" dirty="0"/>
          </a:p>
          <a:p>
            <a:endParaRPr lang="en-US" dirty="0"/>
          </a:p>
        </p:txBody>
      </p:sp>
    </p:spTree>
    <p:extLst>
      <p:ext uri="{BB962C8B-B14F-4D97-AF65-F5344CB8AC3E}">
        <p14:creationId xmlns:p14="http://schemas.microsoft.com/office/powerpoint/2010/main" val="10214152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6C891-9D1D-47E3-A83A-CFF01079760B}"/>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third part: K, I </a:t>
            </a:r>
          </a:p>
        </p:txBody>
      </p:sp>
      <p:sp>
        <p:nvSpPr>
          <p:cNvPr id="3" name="Content Placeholder 2">
            <a:extLst>
              <a:ext uri="{FF2B5EF4-FFF2-40B4-BE49-F238E27FC236}">
                <a16:creationId xmlns:a16="http://schemas.microsoft.com/office/drawing/2014/main" id="{0CF91204-60C5-4838-8A82-87A8A829E6CE}"/>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K</a:t>
            </a:r>
            <a:r>
              <a:rPr lang="en-US" sz="2000" dirty="0">
                <a:latin typeface="Times New Roman" panose="02020603050405020304" pitchFamily="18" charset="0"/>
                <a:cs typeface="Times New Roman" panose="02020603050405020304" pitchFamily="18" charset="0"/>
              </a:rPr>
              <a:t> </a:t>
            </a:r>
          </a:p>
          <a:p>
            <a:pPr marL="0" indent="0">
              <a:buNone/>
            </a:pPr>
            <a:r>
              <a:rPr lang="en-US" sz="2000" u="sng" dirty="0">
                <a:latin typeface="Times New Roman" panose="02020603050405020304" pitchFamily="18" charset="0"/>
                <a:cs typeface="Times New Roman" panose="02020603050405020304" pitchFamily="18" charset="0"/>
              </a:rPr>
              <a:t> Kao </a:t>
            </a:r>
            <a:r>
              <a:rPr lang="en-US" sz="2000" u="sng" dirty="0" err="1">
                <a:latin typeface="Times New Roman" panose="02020603050405020304" pitchFamily="18" charset="0"/>
                <a:cs typeface="Times New Roman" panose="02020603050405020304" pitchFamily="18" charset="0"/>
              </a:rPr>
              <a:t>sto</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ce</a:t>
            </a:r>
            <a:r>
              <a:rPr lang="en-US" sz="2000" u="sng" dirty="0">
                <a:latin typeface="Times New Roman" panose="02020603050405020304" pitchFamily="18" charset="0"/>
                <a:cs typeface="Times New Roman" panose="02020603050405020304" pitchFamily="18" charset="0"/>
              </a:rPr>
              <a:t> se </a:t>
            </a:r>
            <a:r>
              <a:rPr lang="en-US" sz="2000" u="sng" dirty="0" err="1">
                <a:latin typeface="Times New Roman" panose="02020603050405020304" pitchFamily="18" charset="0"/>
                <a:cs typeface="Times New Roman" panose="02020603050405020304" pitchFamily="18" charset="0"/>
              </a:rPr>
              <a:t>videti</a:t>
            </a:r>
            <a:r>
              <a:rPr lang="en-US" sz="2000" u="sng"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as we see in the following examples, as it is to be seen/observed/inferred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Kvadratna</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funkcija</a:t>
            </a:r>
            <a:r>
              <a:rPr lang="en-US" sz="2000" u="sng"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quadratic function (Not: quadric function!)</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I </a:t>
            </a:r>
          </a:p>
          <a:p>
            <a:endParaRPr lang="en-US" sz="2000"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Iz</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definicije</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sledi</a:t>
            </a:r>
            <a:r>
              <a:rPr lang="en-US" sz="2000" u="sng"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it follows from the definition, the definition implies </a:t>
            </a:r>
          </a:p>
          <a:p>
            <a:endParaRPr lang="en-US" dirty="0"/>
          </a:p>
          <a:p>
            <a:endParaRPr lang="en-US" dirty="0"/>
          </a:p>
        </p:txBody>
      </p:sp>
    </p:spTree>
    <p:extLst>
      <p:ext uri="{BB962C8B-B14F-4D97-AF65-F5344CB8AC3E}">
        <p14:creationId xmlns:p14="http://schemas.microsoft.com/office/powerpoint/2010/main" val="13400926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540F6-66EC-460D-8703-AB4E84DEA2FC}"/>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third part: J, N </a:t>
            </a:r>
          </a:p>
        </p:txBody>
      </p:sp>
      <p:sp>
        <p:nvSpPr>
          <p:cNvPr id="3" name="Content Placeholder 2">
            <a:extLst>
              <a:ext uri="{FF2B5EF4-FFF2-40B4-BE49-F238E27FC236}">
                <a16:creationId xmlns:a16="http://schemas.microsoft.com/office/drawing/2014/main" id="{823F227E-8592-46BD-93B3-B0FC75F572A0}"/>
              </a:ext>
            </a:extLst>
          </p:cNvPr>
          <p:cNvSpPr>
            <a:spLocks noGrp="1"/>
          </p:cNvSpPr>
          <p:nvPr>
            <p:ph idx="1"/>
          </p:nvPr>
        </p:nvSpPr>
        <p:spPr/>
        <p:txBody>
          <a:bodyPr>
            <a:normAutofit/>
          </a:bodyPr>
          <a:lstStyle/>
          <a:p>
            <a:endParaRPr lang="en-US" sz="22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u="sng" dirty="0" err="1">
                <a:latin typeface="Times New Roman" panose="02020603050405020304" pitchFamily="18" charset="0"/>
                <a:cs typeface="Times New Roman" panose="02020603050405020304" pitchFamily="18" charset="0"/>
              </a:rPr>
              <a:t>jednostavnosti</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radi</a:t>
            </a:r>
            <a:r>
              <a:rPr lang="en-US" sz="2000" u="sng"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or </a:t>
            </a:r>
            <a:r>
              <a:rPr lang="en-US" sz="2000" dirty="0" err="1">
                <a:latin typeface="Times New Roman" panose="02020603050405020304" pitchFamily="18" charset="0"/>
                <a:cs typeface="Times New Roman" panose="02020603050405020304" pitchFamily="18" charset="0"/>
              </a:rPr>
              <a:t>radi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jednostavnosti</a:t>
            </a:r>
            <a:r>
              <a:rPr lang="en-US" sz="2000" dirty="0">
                <a:latin typeface="Times New Roman" panose="02020603050405020304" pitchFamily="18" charset="0"/>
                <a:cs typeface="Times New Roman" panose="02020603050405020304" pitchFamily="18" charset="0"/>
              </a:rPr>
              <a:t>) -  for simplicity’ s sake,(or you can even write: for brevity’s sake). </a:t>
            </a:r>
          </a:p>
          <a:p>
            <a:endParaRPr lang="en-US" sz="2000" dirty="0">
              <a:latin typeface="Times New Roman" panose="02020603050405020304" pitchFamily="18" charset="0"/>
              <a:cs typeface="Times New Roman" panose="02020603050405020304" pitchFamily="18" charset="0"/>
            </a:endParaRPr>
          </a:p>
          <a:p>
            <a:r>
              <a:rPr lang="en-US" sz="2000" b="1" u="sng" dirty="0">
                <a:latin typeface="Times New Roman" panose="02020603050405020304" pitchFamily="18" charset="0"/>
                <a:cs typeface="Times New Roman" panose="02020603050405020304" pitchFamily="18" charset="0"/>
              </a:rPr>
              <a:t>N</a:t>
            </a:r>
          </a:p>
          <a:p>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Navedene</a:t>
            </a:r>
            <a:r>
              <a:rPr lang="en-US" sz="2000" u="sng"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mentioned (or above mentioned </a:t>
            </a:r>
          </a:p>
          <a:p>
            <a:r>
              <a:rPr lang="en-US" sz="2000" u="sng" dirty="0" err="1">
                <a:latin typeface="Times New Roman" panose="02020603050405020304" pitchFamily="18" charset="0"/>
                <a:cs typeface="Times New Roman" panose="02020603050405020304" pitchFamily="18" charset="0"/>
              </a:rPr>
              <a:t>Neprekidna</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sa</a:t>
            </a:r>
            <a:r>
              <a:rPr lang="en-US" sz="2000" u="sng" dirty="0">
                <a:latin typeface="Times New Roman" panose="02020603050405020304" pitchFamily="18" charset="0"/>
                <a:cs typeface="Times New Roman" panose="02020603050405020304" pitchFamily="18" charset="0"/>
              </a:rPr>
              <a:t> </a:t>
            </a:r>
            <a:r>
              <a:rPr lang="en-US" sz="2000" i="1" u="sng" dirty="0" err="1">
                <a:latin typeface="Times New Roman" panose="02020603050405020304" pitchFamily="18" charset="0"/>
                <a:cs typeface="Times New Roman" panose="02020603050405020304" pitchFamily="18" charset="0"/>
              </a:rPr>
              <a:t>desna</a:t>
            </a:r>
            <a:r>
              <a:rPr lang="en-US" sz="2000" i="1" u="sng" dirty="0">
                <a:latin typeface="Times New Roman" panose="02020603050405020304" pitchFamily="18" charset="0"/>
                <a:cs typeface="Times New Roman" panose="02020603050405020304" pitchFamily="18" charset="0"/>
              </a:rPr>
              <a:t> </a:t>
            </a:r>
            <a:r>
              <a:rPr lang="en-US" sz="2000" i="1" u="sng" dirty="0" err="1">
                <a:latin typeface="Times New Roman" panose="02020603050405020304" pitchFamily="18" charset="0"/>
                <a:cs typeface="Times New Roman" panose="02020603050405020304" pitchFamily="18" charset="0"/>
              </a:rPr>
              <a:t>strane</a:t>
            </a:r>
            <a:r>
              <a:rPr lang="en-US" sz="2000" i="1" u="sng"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continuous FROM  the right side  (take care: it is not: ON THE RIGHT SIDE, but: FROM  THE RIGHT SIDE).</a:t>
            </a:r>
          </a:p>
          <a:p>
            <a:endParaRPr lang="en-US" dirty="0"/>
          </a:p>
          <a:p>
            <a:endParaRPr lang="en-US" dirty="0"/>
          </a:p>
        </p:txBody>
      </p:sp>
    </p:spTree>
    <p:extLst>
      <p:ext uri="{BB962C8B-B14F-4D97-AF65-F5344CB8AC3E}">
        <p14:creationId xmlns:p14="http://schemas.microsoft.com/office/powerpoint/2010/main" val="4292657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8F210-81C3-426E-8A93-A6C7C6775D18}"/>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third part: O</a:t>
            </a:r>
            <a:r>
              <a:rPr lang="en-US" sz="240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75039077-4D21-4F1A-B732-6D6E20D549EB}"/>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u="sng" dirty="0" err="1">
                <a:latin typeface="Times New Roman" panose="02020603050405020304" pitchFamily="18" charset="0"/>
                <a:cs typeface="Times New Roman" panose="02020603050405020304" pitchFamily="18" charset="0"/>
              </a:rPr>
              <a:t>Odakle</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sledi</a:t>
            </a:r>
            <a:r>
              <a:rPr lang="en-US" sz="2000" u="sng" dirty="0">
                <a:latin typeface="Times New Roman" panose="02020603050405020304" pitchFamily="18" charset="0"/>
                <a:cs typeface="Times New Roman" panose="02020603050405020304" pitchFamily="18" charset="0"/>
              </a:rPr>
              <a:t> da </a:t>
            </a:r>
            <a:r>
              <a:rPr lang="en-US" sz="2000" dirty="0">
                <a:latin typeface="Times New Roman" panose="02020603050405020304" pitchFamily="18" charset="0"/>
                <a:cs typeface="Times New Roman" panose="02020603050405020304" pitchFamily="18" charset="0"/>
              </a:rPr>
              <a:t>– </a:t>
            </a:r>
            <a:r>
              <a:rPr lang="en-US" sz="2000" u="sng" dirty="0">
                <a:latin typeface="Times New Roman" panose="02020603050405020304" pitchFamily="18" charset="0"/>
                <a:cs typeface="Times New Roman" panose="02020603050405020304" pitchFamily="18" charset="0"/>
              </a:rPr>
              <a:t>whence</a:t>
            </a:r>
            <a:r>
              <a:rPr lang="en-US" sz="2000" dirty="0">
                <a:latin typeface="Times New Roman" panose="02020603050405020304" pitchFamily="18" charset="0"/>
                <a:cs typeface="Times New Roman" panose="02020603050405020304" pitchFamily="18" charset="0"/>
              </a:rPr>
              <a:t> it follows that (not whence follows: without ‘it’). We have discussed about the use of </a:t>
            </a:r>
            <a:r>
              <a:rPr lang="en-US" sz="2000" u="sng" dirty="0">
                <a:latin typeface="Times New Roman" panose="02020603050405020304" pitchFamily="18" charset="0"/>
                <a:cs typeface="Times New Roman" panose="02020603050405020304" pitchFamily="18" charset="0"/>
              </a:rPr>
              <a:t>‘hence’  </a:t>
            </a:r>
            <a:r>
              <a:rPr lang="en-US" sz="2000" dirty="0">
                <a:latin typeface="Times New Roman" panose="02020603050405020304" pitchFamily="18" charset="0"/>
                <a:cs typeface="Times New Roman" panose="02020603050405020304" pitchFamily="18" charset="0"/>
              </a:rPr>
              <a:t>to translate the phrase: </a:t>
            </a:r>
            <a:r>
              <a:rPr lang="en-US" sz="2000" dirty="0" err="1">
                <a:latin typeface="Times New Roman" panose="02020603050405020304" pitchFamily="18" charset="0"/>
                <a:cs typeface="Times New Roman" panose="02020603050405020304" pitchFamily="18" charset="0"/>
              </a:rPr>
              <a:t>odavde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odavde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sledi</a:t>
            </a:r>
            <a:r>
              <a:rPr lang="en-US" sz="2000" dirty="0">
                <a:latin typeface="Times New Roman" panose="02020603050405020304" pitchFamily="18" charset="0"/>
                <a:cs typeface="Times New Roman" panose="02020603050405020304" pitchFamily="18" charset="0"/>
              </a:rPr>
              <a:t>. Apply the same rule to phrase: </a:t>
            </a:r>
            <a:r>
              <a:rPr lang="en-US" sz="2000" dirty="0" err="1">
                <a:latin typeface="Times New Roman" panose="02020603050405020304" pitchFamily="18" charset="0"/>
                <a:cs typeface="Times New Roman" panose="02020603050405020304" pitchFamily="18" charset="0"/>
              </a:rPr>
              <a:t>odakle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sledi</a:t>
            </a:r>
            <a:r>
              <a:rPr lang="en-US" sz="2000" dirty="0">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Compare: </a:t>
            </a:r>
          </a:p>
          <a:p>
            <a:r>
              <a:rPr lang="en-US" sz="2000" dirty="0" err="1">
                <a:latin typeface="Times New Roman" panose="02020603050405020304" pitchFamily="18" charset="0"/>
                <a:cs typeface="Times New Roman" panose="02020603050405020304" pitchFamily="18" charset="0"/>
              </a:rPr>
              <a:t>Onda</a:t>
            </a:r>
            <a:r>
              <a:rPr lang="en-US" sz="2000" dirty="0">
                <a:latin typeface="Times New Roman" panose="02020603050405020304" pitchFamily="18" charset="0"/>
                <a:cs typeface="Times New Roman" panose="02020603050405020304" pitchFamily="18" charset="0"/>
              </a:rPr>
              <a:t> je F </a:t>
            </a:r>
            <a:r>
              <a:rPr lang="en-US" sz="2000" dirty="0" err="1">
                <a:latin typeface="Times New Roman" panose="02020603050405020304" pitchFamily="18" charset="0"/>
                <a:cs typeface="Times New Roman" panose="02020603050405020304" pitchFamily="18" charset="0"/>
              </a:rPr>
              <a:t>neprekidna</a:t>
            </a:r>
            <a:r>
              <a:rPr lang="en-US" sz="2000" dirty="0">
                <a:latin typeface="Times New Roman" panose="02020603050405020304" pitchFamily="18" charset="0"/>
                <a:cs typeface="Times New Roman" panose="02020603050405020304" pitchFamily="18" charset="0"/>
              </a:rPr>
              <a:t>, </a:t>
            </a:r>
            <a:r>
              <a:rPr lang="en-US" sz="2000" u="sng" dirty="0">
                <a:latin typeface="Times New Roman" panose="02020603050405020304" pitchFamily="18" charset="0"/>
                <a:cs typeface="Times New Roman" panose="02020603050405020304" pitchFamily="18" charset="0"/>
              </a:rPr>
              <a:t>a </a:t>
            </a:r>
            <a:r>
              <a:rPr lang="en-US" sz="2000" u="sng" dirty="0" err="1">
                <a:latin typeface="Times New Roman" panose="02020603050405020304" pitchFamily="18" charset="0"/>
                <a:cs typeface="Times New Roman" panose="02020603050405020304" pitchFamily="18" charset="0"/>
              </a:rPr>
              <a:t>odavde</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sledi</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na</a:t>
            </a:r>
            <a:r>
              <a:rPr lang="en-US" sz="2000" u="sng" dirty="0">
                <a:latin typeface="Times New Roman" panose="02020603050405020304" pitchFamily="18" charset="0"/>
                <a:cs typeface="Times New Roman" panose="02020603050405020304" pitchFamily="18" charset="0"/>
              </a:rPr>
              <a:t> je </a:t>
            </a:r>
            <a:r>
              <a:rPr lang="en-US" sz="2000" dirty="0" err="1">
                <a:latin typeface="Times New Roman" panose="02020603050405020304" pitchFamily="18" charset="0"/>
                <a:cs typeface="Times New Roman" panose="02020603050405020304" pitchFamily="18" charset="0"/>
              </a:rPr>
              <a:t>ogranicena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na</a:t>
            </a:r>
            <a:r>
              <a:rPr lang="en-US" sz="2000" dirty="0">
                <a:latin typeface="Times New Roman" panose="02020603050405020304" pitchFamily="18" charset="0"/>
                <a:cs typeface="Times New Roman" panose="02020603050405020304" pitchFamily="18" charset="0"/>
              </a:rPr>
              <a:t> D.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Then F is continuous, </a:t>
            </a:r>
            <a:r>
              <a:rPr lang="en-US" sz="2000" u="sng" dirty="0">
                <a:latin typeface="Times New Roman" panose="02020603050405020304" pitchFamily="18" charset="0"/>
                <a:cs typeface="Times New Roman" panose="02020603050405020304" pitchFamily="18" charset="0"/>
              </a:rPr>
              <a:t>hence bounded </a:t>
            </a:r>
            <a:r>
              <a:rPr lang="en-US" sz="2000" dirty="0">
                <a:latin typeface="Times New Roman" panose="02020603050405020304" pitchFamily="18" charset="0"/>
                <a:cs typeface="Times New Roman" panose="02020603050405020304" pitchFamily="18" charset="0"/>
              </a:rPr>
              <a:t>on D.</a:t>
            </a:r>
          </a:p>
          <a:p>
            <a:endParaRPr lang="en-US" dirty="0"/>
          </a:p>
        </p:txBody>
      </p:sp>
    </p:spTree>
    <p:extLst>
      <p:ext uri="{BB962C8B-B14F-4D97-AF65-F5344CB8AC3E}">
        <p14:creationId xmlns:p14="http://schemas.microsoft.com/office/powerpoint/2010/main" val="13216181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6D9DA-875E-4B83-AF9F-63A60512C45B}"/>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third part: P</a:t>
            </a:r>
            <a:r>
              <a:rPr lang="en-US" sz="2400"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720A9181-8F58-4751-8909-4BBC2044D428}"/>
              </a:ext>
            </a:extLst>
          </p:cNvPr>
          <p:cNvSpPr>
            <a:spLocks noGrp="1"/>
          </p:cNvSpPr>
          <p:nvPr>
            <p:ph idx="1"/>
          </p:nvPr>
        </p:nvSpPr>
        <p:spPr/>
        <p:txBody>
          <a:bodyPr/>
          <a:lstStyle/>
          <a:p>
            <a:r>
              <a:rPr lang="en-US" sz="2000" dirty="0" err="1">
                <a:latin typeface="Times New Roman" panose="02020603050405020304" pitchFamily="18" charset="0"/>
                <a:cs typeface="Times New Roman" panose="02020603050405020304" pitchFamily="18" charset="0"/>
              </a:rPr>
              <a:t>Prekidna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funkcija</a:t>
            </a:r>
            <a:r>
              <a:rPr lang="en-US" sz="2000" dirty="0">
                <a:latin typeface="Times New Roman" panose="02020603050405020304" pitchFamily="18" charset="0"/>
                <a:cs typeface="Times New Roman" panose="02020603050405020304" pitchFamily="18" charset="0"/>
              </a:rPr>
              <a:t> – discontinuous function</a:t>
            </a:r>
          </a:p>
          <a:p>
            <a:endParaRPr lang="en-US" dirty="0"/>
          </a:p>
        </p:txBody>
      </p:sp>
    </p:spTree>
    <p:extLst>
      <p:ext uri="{BB962C8B-B14F-4D97-AF65-F5344CB8AC3E}">
        <p14:creationId xmlns:p14="http://schemas.microsoft.com/office/powerpoint/2010/main" val="14537381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81597-D5C1-4229-835B-2875AE17CB1C}"/>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third part: P</a:t>
            </a:r>
            <a:r>
              <a:rPr lang="en-US" sz="240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E911441E-E854-49AC-A5FE-593D5095A01C}"/>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u="sng" dirty="0" err="1">
                <a:latin typeface="Times New Roman" panose="02020603050405020304" pitchFamily="18" charset="0"/>
                <a:cs typeface="Times New Roman" panose="02020603050405020304" pitchFamily="18" charset="0"/>
              </a:rPr>
              <a:t>Posmatra</a:t>
            </a:r>
            <a:r>
              <a:rPr lang="en-US" sz="2000" dirty="0">
                <a:latin typeface="Times New Roman" panose="02020603050405020304" pitchFamily="18" charset="0"/>
                <a:cs typeface="Times New Roman" panose="02020603050405020304" pitchFamily="18" charset="0"/>
              </a:rPr>
              <a:t>: example: </a:t>
            </a:r>
            <a:r>
              <a:rPr lang="en-US" sz="2000" dirty="0" err="1">
                <a:latin typeface="Times New Roman" panose="02020603050405020304" pitchFamily="18" charset="0"/>
                <a:cs typeface="Times New Roman" panose="02020603050405020304" pitchFamily="18" charset="0"/>
              </a:rPr>
              <a:t>sada</a:t>
            </a:r>
            <a:r>
              <a:rPr lang="en-US" sz="2000" dirty="0">
                <a:latin typeface="Times New Roman" panose="02020603050405020304" pitchFamily="18" charset="0"/>
                <a:cs typeface="Times New Roman" panose="02020603050405020304" pitchFamily="18" charset="0"/>
              </a:rPr>
              <a:t> se </a:t>
            </a:r>
            <a:r>
              <a:rPr lang="en-US" sz="2000" dirty="0" err="1">
                <a:latin typeface="Times New Roman" panose="02020603050405020304" pitchFamily="18" charset="0"/>
                <a:cs typeface="Times New Roman" panose="02020603050405020304" pitchFamily="18" charset="0"/>
              </a:rPr>
              <a:t>posmatra</a:t>
            </a:r>
            <a:r>
              <a:rPr lang="en-US" sz="2000" dirty="0">
                <a:latin typeface="Times New Roman" panose="02020603050405020304" pitchFamily="18" charset="0"/>
                <a:cs typeface="Times New Roman" panose="02020603050405020304" pitchFamily="18" charset="0"/>
              </a:rPr>
              <a:t> – Now one considers -  the phrase starting with ONE can be helpful in translating constructions containing a reflexive pronoun.</a:t>
            </a:r>
          </a:p>
          <a:p>
            <a:endParaRPr lang="en-US" sz="2000" dirty="0">
              <a:latin typeface="Times New Roman" panose="02020603050405020304" pitchFamily="18" charset="0"/>
              <a:cs typeface="Times New Roman" panose="02020603050405020304" pitchFamily="18" charset="0"/>
            </a:endParaRPr>
          </a:p>
          <a:p>
            <a:r>
              <a:rPr lang="en-US" sz="2000" u="sng" dirty="0" err="1">
                <a:latin typeface="Times New Roman" panose="02020603050405020304" pitchFamily="18" charset="0"/>
                <a:cs typeface="Times New Roman" panose="02020603050405020304" pitchFamily="18" charset="0"/>
              </a:rPr>
              <a:t>Polinom</a:t>
            </a:r>
            <a:r>
              <a:rPr lang="en-US" sz="2000" dirty="0">
                <a:latin typeface="Times New Roman" panose="02020603050405020304" pitchFamily="18" charset="0"/>
                <a:cs typeface="Times New Roman" panose="02020603050405020304" pitchFamily="18" charset="0"/>
              </a:rPr>
              <a:t> – polynomial (I will not accept: </a:t>
            </a:r>
            <a:r>
              <a:rPr lang="en-US" sz="2000" dirty="0" err="1">
                <a:latin typeface="Times New Roman" panose="02020603050405020304" pitchFamily="18" charset="0"/>
                <a:cs typeface="Times New Roman" panose="02020603050405020304" pitchFamily="18" charset="0"/>
              </a:rPr>
              <a:t>polynom</a:t>
            </a:r>
            <a:r>
              <a:rPr lang="en-US" sz="2000" dirty="0">
                <a:latin typeface="Times New Roman" panose="02020603050405020304" pitchFamily="18" charset="0"/>
                <a:cs typeface="Times New Roman" panose="02020603050405020304" pitchFamily="18" charset="0"/>
              </a:rPr>
              <a:t>). 1. Polynomials are continuous everywhere</a:t>
            </a:r>
          </a:p>
          <a:p>
            <a:r>
              <a:rPr lang="en-US" sz="2000" u="sng" dirty="0" err="1">
                <a:latin typeface="Times New Roman" panose="02020603050405020304" pitchFamily="18" charset="0"/>
                <a:cs typeface="Times New Roman" panose="02020603050405020304" pitchFamily="18" charset="0"/>
              </a:rPr>
              <a:t>Primedb</a:t>
            </a:r>
            <a:r>
              <a:rPr lang="en-US" sz="2000" dirty="0" err="1">
                <a:latin typeface="Times New Roman" panose="02020603050405020304" pitchFamily="18" charset="0"/>
                <a:cs typeface="Times New Roman" panose="02020603050405020304" pitchFamily="18" charset="0"/>
              </a:rPr>
              <a:t>e</a:t>
            </a:r>
            <a:r>
              <a:rPr lang="en-US" sz="2000" dirty="0">
                <a:latin typeface="Times New Roman" panose="02020603050405020304" pitchFamily="18" charset="0"/>
                <a:cs typeface="Times New Roman" panose="02020603050405020304" pitchFamily="18" charset="0"/>
              </a:rPr>
              <a:t> – remarks </a:t>
            </a:r>
          </a:p>
          <a:p>
            <a:r>
              <a:rPr lang="en-US" sz="2000" u="sng" dirty="0" err="1">
                <a:latin typeface="Times New Roman" panose="02020603050405020304" pitchFamily="18" charset="0"/>
                <a:cs typeface="Times New Roman" panose="02020603050405020304" pitchFamily="18" charset="0"/>
              </a:rPr>
              <a:t>Primedba</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ima</a:t>
            </a:r>
            <a:r>
              <a:rPr lang="en-US" sz="2000" u="sng" dirty="0">
                <a:latin typeface="Times New Roman" panose="02020603050405020304" pitchFamily="18" charset="0"/>
                <a:cs typeface="Times New Roman" panose="02020603050405020304" pitchFamily="18" charset="0"/>
              </a:rPr>
              <a:t> za </a:t>
            </a:r>
            <a:r>
              <a:rPr lang="en-US" sz="2000" u="sng" dirty="0" err="1">
                <a:latin typeface="Times New Roman" panose="02020603050405020304" pitchFamily="18" charset="0"/>
                <a:cs typeface="Times New Roman" panose="02020603050405020304" pitchFamily="18" charset="0"/>
              </a:rPr>
              <a:t>posledicu</a:t>
            </a:r>
            <a:r>
              <a:rPr lang="en-US" sz="2000" u="sng" dirty="0">
                <a:latin typeface="Times New Roman" panose="02020603050405020304" pitchFamily="18" charset="0"/>
                <a:cs typeface="Times New Roman" panose="02020603050405020304" pitchFamily="18" charset="0"/>
              </a:rPr>
              <a:t> </a:t>
            </a:r>
          </a:p>
          <a:p>
            <a:r>
              <a:rPr lang="en-US" sz="2000" dirty="0">
                <a:latin typeface="Times New Roman" panose="02020603050405020304" pitchFamily="18" charset="0"/>
                <a:cs typeface="Times New Roman" panose="02020603050405020304" pitchFamily="18" charset="0"/>
              </a:rPr>
              <a:t>The consequence of this remark is that </a:t>
            </a:r>
          </a:p>
          <a:p>
            <a:endParaRPr lang="en-US" dirty="0"/>
          </a:p>
        </p:txBody>
      </p:sp>
    </p:spTree>
    <p:extLst>
      <p:ext uri="{BB962C8B-B14F-4D97-AF65-F5344CB8AC3E}">
        <p14:creationId xmlns:p14="http://schemas.microsoft.com/office/powerpoint/2010/main" val="233621719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51DC8-667F-4BE9-888F-0FFBEC325C59}"/>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third part: T</a:t>
            </a:r>
            <a:r>
              <a:rPr lang="en-US" sz="2400"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C8E6936C-43F9-4359-BA33-0D533D9250BC}"/>
              </a:ext>
            </a:extLst>
          </p:cNvPr>
          <p:cNvSpPr>
            <a:spLocks noGrp="1"/>
          </p:cNvSpPr>
          <p:nvPr>
            <p:ph idx="1"/>
          </p:nvPr>
        </p:nvSpPr>
        <p:spPr/>
        <p:txBody>
          <a:bodyPr/>
          <a:lstStyle/>
          <a:p>
            <a:r>
              <a:rPr lang="en-US" sz="2000" u="sng" dirty="0" err="1">
                <a:latin typeface="Times New Roman" panose="02020603050405020304" pitchFamily="18" charset="0"/>
                <a:cs typeface="Times New Roman" panose="02020603050405020304" pitchFamily="18" charset="0"/>
              </a:rPr>
              <a:t>Tacka</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prekida</a:t>
            </a:r>
            <a:r>
              <a:rPr lang="en-US" sz="2000" u="sng"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discontinuity</a:t>
            </a:r>
          </a:p>
          <a:p>
            <a:r>
              <a:rPr lang="en-US" sz="2000" u="sng" dirty="0" err="1">
                <a:latin typeface="Times New Roman" panose="02020603050405020304" pitchFamily="18" charset="0"/>
                <a:cs typeface="Times New Roman" panose="02020603050405020304" pitchFamily="18" charset="0"/>
              </a:rPr>
              <a:t>Tacke</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nagomilavanja</a:t>
            </a:r>
            <a:r>
              <a:rPr lang="en-US" sz="2000" dirty="0">
                <a:latin typeface="Times New Roman" panose="02020603050405020304" pitchFamily="18" charset="0"/>
                <a:cs typeface="Times New Roman" panose="02020603050405020304" pitchFamily="18" charset="0"/>
              </a:rPr>
              <a:t> - Points of accumulation </a:t>
            </a:r>
          </a:p>
          <a:p>
            <a:r>
              <a:rPr lang="en-US" sz="2000" u="sng" dirty="0" err="1">
                <a:latin typeface="Times New Roman" panose="02020603050405020304" pitchFamily="18" charset="0"/>
                <a:cs typeface="Times New Roman" panose="02020603050405020304" pitchFamily="18" charset="0"/>
              </a:rPr>
              <a:t>Teorema</a:t>
            </a:r>
            <a:r>
              <a:rPr lang="en-US" sz="2000" dirty="0">
                <a:latin typeface="Times New Roman" panose="02020603050405020304" pitchFamily="18" charset="0"/>
                <a:cs typeface="Times New Roman" panose="02020603050405020304" pitchFamily="18" charset="0"/>
              </a:rPr>
              <a:t> – theorem</a:t>
            </a:r>
          </a:p>
          <a:p>
            <a:endParaRPr lang="en-US" dirty="0"/>
          </a:p>
          <a:p>
            <a:endParaRPr lang="en-US" dirty="0"/>
          </a:p>
        </p:txBody>
      </p:sp>
    </p:spTree>
    <p:extLst>
      <p:ext uri="{BB962C8B-B14F-4D97-AF65-F5344CB8AC3E}">
        <p14:creationId xmlns:p14="http://schemas.microsoft.com/office/powerpoint/2010/main" val="232213982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2B289-95D9-405A-B6D6-A4A6AB724C0D}"/>
              </a:ext>
            </a:extLst>
          </p:cNvPr>
          <p:cNvSpPr>
            <a:spLocks noGrp="1"/>
          </p:cNvSpPr>
          <p:nvPr>
            <p:ph type="title"/>
          </p:nvPr>
        </p:nvSpPr>
        <p:spPr/>
        <p:txBody>
          <a:bodyPr/>
          <a:lstStyle/>
          <a:p>
            <a:pPr marL="228600" lvl="0" indent="-228600">
              <a:spcBef>
                <a:spcPts val="1000"/>
              </a:spcBef>
            </a:pPr>
            <a:r>
              <a:rPr lang="en-US" sz="2800" b="1" u="sng" dirty="0">
                <a:solidFill>
                  <a:prstClr val="black"/>
                </a:solidFill>
                <a:latin typeface="Calibri" panose="020F0502020204030204"/>
                <a:ea typeface="+mn-ea"/>
                <a:cs typeface="+mn-cs"/>
              </a:rPr>
              <a:t>The third part: U</a:t>
            </a:r>
            <a:br>
              <a:rPr lang="en-US" sz="2800" dirty="0">
                <a:solidFill>
                  <a:prstClr val="black"/>
                </a:solidFill>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769C7D98-5FBB-4420-80E1-339AE4654998}"/>
              </a:ext>
            </a:extLst>
          </p:cNvPr>
          <p:cNvSpPr>
            <a:spLocks noGrp="1"/>
          </p:cNvSpPr>
          <p:nvPr>
            <p:ph idx="1"/>
          </p:nvPr>
        </p:nvSpPr>
        <p:spPr/>
        <p:txBody>
          <a:bodyPr/>
          <a:lstStyle/>
          <a:p>
            <a:endParaRPr lang="en-US" sz="2000"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Uociti</a:t>
            </a:r>
            <a:r>
              <a:rPr lang="en-US" sz="2000" dirty="0">
                <a:latin typeface="Times New Roman" panose="02020603050405020304" pitchFamily="18" charset="0"/>
                <a:cs typeface="Times New Roman" panose="02020603050405020304" pitchFamily="18" charset="0"/>
              </a:rPr>
              <a:t> –note, observe remark:</a:t>
            </a:r>
          </a:p>
          <a:p>
            <a:r>
              <a:rPr lang="en-US" sz="2000" dirty="0">
                <a:latin typeface="Times New Roman" panose="02020603050405020304" pitchFamily="18" charset="0"/>
                <a:cs typeface="Times New Roman" panose="02020603050405020304" pitchFamily="18" charset="0"/>
              </a:rPr>
              <a:t>I recommend using the phrase: Note that </a:t>
            </a:r>
          </a:p>
          <a:p>
            <a:endParaRPr lang="en-US" dirty="0"/>
          </a:p>
          <a:p>
            <a:endParaRPr lang="en-US" dirty="0"/>
          </a:p>
          <a:p>
            <a:endParaRPr lang="en-US" dirty="0"/>
          </a:p>
        </p:txBody>
      </p:sp>
    </p:spTree>
    <p:extLst>
      <p:ext uri="{BB962C8B-B14F-4D97-AF65-F5344CB8AC3E}">
        <p14:creationId xmlns:p14="http://schemas.microsoft.com/office/powerpoint/2010/main" val="3697306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C8735-3BFD-4EC3-8437-4CE1ED692361}"/>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part: Inverse (mathematical and mathematical context)</a:t>
            </a:r>
          </a:p>
        </p:txBody>
      </p:sp>
      <p:sp>
        <p:nvSpPr>
          <p:cNvPr id="3" name="Content Placeholder 2">
            <a:extLst>
              <a:ext uri="{FF2B5EF4-FFF2-40B4-BE49-F238E27FC236}">
                <a16:creationId xmlns:a16="http://schemas.microsoft.com/office/drawing/2014/main" id="{0D908C5D-00A2-423A-95D4-3B44E3AFC7D8}"/>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In mathematical contexts, the word ‘inverse’ is translated either as ‘</a:t>
            </a:r>
            <a:r>
              <a:rPr lang="en-US" sz="2000" dirty="0" err="1">
                <a:latin typeface="Times New Roman" panose="02020603050405020304" pitchFamily="18" charset="0"/>
                <a:cs typeface="Times New Roman" panose="02020603050405020304" pitchFamily="18" charset="0"/>
              </a:rPr>
              <a:t>inverzan</a:t>
            </a:r>
            <a:r>
              <a:rPr lang="en-US" sz="2000" dirty="0">
                <a:latin typeface="Times New Roman" panose="02020603050405020304" pitchFamily="18" charset="0"/>
                <a:cs typeface="Times New Roman" panose="02020603050405020304" pitchFamily="18" charset="0"/>
              </a:rPr>
              <a:t>’ or ‘</a:t>
            </a:r>
            <a:r>
              <a:rPr lang="en-US" sz="2000" dirty="0" err="1">
                <a:latin typeface="Times New Roman" panose="02020603050405020304" pitchFamily="18" charset="0"/>
                <a:cs typeface="Times New Roman" panose="02020603050405020304" pitchFamily="18" charset="0"/>
              </a:rPr>
              <a:t>suprotan</a:t>
            </a:r>
            <a:r>
              <a:rPr lang="en-US" sz="2000" dirty="0">
                <a:latin typeface="Times New Roman" panose="02020603050405020304" pitchFamily="18" charset="0"/>
                <a:cs typeface="Times New Roman" panose="02020603050405020304" pitchFamily="18" charset="0"/>
              </a:rPr>
              <a:t>’ </a:t>
            </a:r>
          </a:p>
          <a:p>
            <a:r>
              <a:rPr lang="en-US" sz="2000" dirty="0">
                <a:latin typeface="Times New Roman" panose="02020603050405020304" pitchFamily="18" charset="0"/>
                <a:cs typeface="Times New Roman" panose="02020603050405020304" pitchFamily="18" charset="0"/>
              </a:rPr>
              <a:t>(an inverse element, inverse function – </a:t>
            </a:r>
            <a:r>
              <a:rPr lang="en-US" sz="2000" dirty="0" err="1">
                <a:latin typeface="Times New Roman" panose="02020603050405020304" pitchFamily="18" charset="0"/>
                <a:cs typeface="Times New Roman" panose="02020603050405020304" pitchFamily="18" charset="0"/>
              </a:rPr>
              <a:t>inverzni</a:t>
            </a:r>
            <a:r>
              <a:rPr lang="en-US" sz="2000" dirty="0">
                <a:latin typeface="Times New Roman" panose="02020603050405020304" pitchFamily="18" charset="0"/>
                <a:cs typeface="Times New Roman" panose="02020603050405020304" pitchFamily="18" charset="0"/>
              </a:rPr>
              <a:t> element, </a:t>
            </a:r>
            <a:r>
              <a:rPr lang="en-US" sz="2000" dirty="0" err="1">
                <a:latin typeface="Times New Roman" panose="02020603050405020304" pitchFamily="18" charset="0"/>
                <a:cs typeface="Times New Roman" panose="02020603050405020304" pitchFamily="18" charset="0"/>
              </a:rPr>
              <a:t>inverzna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funkcija</a:t>
            </a:r>
            <a:r>
              <a:rPr lang="en-US" sz="2000" dirty="0">
                <a:latin typeface="Times New Roman" panose="02020603050405020304" pitchFamily="18" charset="0"/>
                <a:cs typeface="Times New Roman" panose="02020603050405020304" pitchFamily="18" charset="0"/>
              </a:rPr>
              <a:t>)</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In a physical context, we translate this as ‘</a:t>
            </a:r>
            <a:r>
              <a:rPr lang="en-US" sz="2000" dirty="0" err="1">
                <a:latin typeface="Times New Roman" panose="02020603050405020304" pitchFamily="18" charset="0"/>
                <a:cs typeface="Times New Roman" panose="02020603050405020304" pitchFamily="18" charset="0"/>
              </a:rPr>
              <a:t>inverzan</a:t>
            </a:r>
            <a:r>
              <a:rPr lang="en-US" sz="2000" dirty="0">
                <a:latin typeface="Times New Roman" panose="02020603050405020304" pitchFamily="18" charset="0"/>
                <a:cs typeface="Times New Roman" panose="02020603050405020304" pitchFamily="18" charset="0"/>
              </a:rPr>
              <a:t>’, inverse theory (</a:t>
            </a:r>
            <a:r>
              <a:rPr lang="en-US" sz="2000" dirty="0" err="1">
                <a:latin typeface="Times New Roman" panose="02020603050405020304" pitchFamily="18" charset="0"/>
                <a:cs typeface="Times New Roman" panose="02020603050405020304" pitchFamily="18" charset="0"/>
              </a:rPr>
              <a:t>inverzna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teorija</a:t>
            </a:r>
            <a:r>
              <a:rPr lang="en-US" sz="2000" dirty="0">
                <a:latin typeface="Times New Roman" panose="02020603050405020304" pitchFamily="18" charset="0"/>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Inverzni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Komptonov</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efekat</a:t>
            </a:r>
            <a:r>
              <a:rPr lang="en-US" sz="2000" dirty="0">
                <a:latin typeface="Times New Roman" panose="02020603050405020304" pitchFamily="18" charset="0"/>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See explanations below: </a:t>
            </a:r>
          </a:p>
        </p:txBody>
      </p:sp>
    </p:spTree>
    <p:extLst>
      <p:ext uri="{BB962C8B-B14F-4D97-AF65-F5344CB8AC3E}">
        <p14:creationId xmlns:p14="http://schemas.microsoft.com/office/powerpoint/2010/main" val="294869488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C6326-9250-4094-8813-B52E6BE9FE3D}"/>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The third part: U </a:t>
            </a:r>
          </a:p>
        </p:txBody>
      </p:sp>
      <p:sp>
        <p:nvSpPr>
          <p:cNvPr id="3" name="Content Placeholder 2">
            <a:extLst>
              <a:ext uri="{FF2B5EF4-FFF2-40B4-BE49-F238E27FC236}">
                <a16:creationId xmlns:a16="http://schemas.microsoft.com/office/drawing/2014/main" id="{4E1CE135-2098-4113-897F-DB25CBCFD471}"/>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 U </a:t>
            </a:r>
            <a:r>
              <a:rPr lang="en-US" sz="2000" dirty="0" err="1">
                <a:latin typeface="Times New Roman" panose="02020603050405020304" pitchFamily="18" charset="0"/>
                <a:cs typeface="Times New Roman" panose="02020603050405020304" pitchFamily="18" charset="0"/>
              </a:rPr>
              <a:t>ovom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predavanju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proucavaju</a:t>
            </a:r>
            <a:r>
              <a:rPr lang="en-US" sz="2000" dirty="0">
                <a:latin typeface="Times New Roman" panose="02020603050405020304" pitchFamily="18" charset="0"/>
                <a:cs typeface="Times New Roman" panose="02020603050405020304" pitchFamily="18" charset="0"/>
              </a:rPr>
              <a:t> se </a:t>
            </a:r>
            <a:r>
              <a:rPr lang="en-US" sz="2000" dirty="0" err="1">
                <a:latin typeface="Times New Roman" panose="02020603050405020304" pitchFamily="18" charset="0"/>
                <a:cs typeface="Times New Roman" panose="02020603050405020304" pitchFamily="18" charset="0"/>
              </a:rPr>
              <a:t>lokalna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svojstva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neprekidnih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funkcija</a:t>
            </a:r>
            <a:r>
              <a:rPr lang="en-US" sz="2000" dirty="0">
                <a:latin typeface="Times New Roman" panose="02020603050405020304" pitchFamily="18" charset="0"/>
                <a:cs typeface="Times New Roman" panose="02020603050405020304" pitchFamily="18" charset="0"/>
              </a:rPr>
              <a:t>  - this lecture studies local properties of continuous functions </a:t>
            </a:r>
          </a:p>
          <a:p>
            <a:r>
              <a:rPr lang="en-US" sz="2000" dirty="0" err="1">
                <a:latin typeface="Times New Roman" panose="02020603050405020304" pitchFamily="18" charset="0"/>
                <a:cs typeface="Times New Roman" panose="02020603050405020304" pitchFamily="18" charset="0"/>
              </a:rPr>
              <a:t>Uvodi</a:t>
            </a:r>
            <a:r>
              <a:rPr lang="en-US" sz="2000" dirty="0">
                <a:latin typeface="Times New Roman" panose="02020603050405020304" pitchFamily="18" charset="0"/>
                <a:cs typeface="Times New Roman" panose="02020603050405020304" pitchFamily="18" charset="0"/>
              </a:rPr>
              <a:t> se </a:t>
            </a:r>
            <a:r>
              <a:rPr lang="en-US" sz="2000" dirty="0" err="1">
                <a:latin typeface="Times New Roman" panose="02020603050405020304" pitchFamily="18" charset="0"/>
                <a:cs typeface="Times New Roman" panose="02020603050405020304" pitchFamily="18" charset="0"/>
              </a:rPr>
              <a:t>pojam</a:t>
            </a:r>
            <a:r>
              <a:rPr lang="en-US" sz="2000" dirty="0">
                <a:latin typeface="Times New Roman" panose="02020603050405020304" pitchFamily="18" charset="0"/>
                <a:cs typeface="Times New Roman" panose="02020603050405020304" pitchFamily="18" charset="0"/>
              </a:rPr>
              <a:t> </a:t>
            </a:r>
          </a:p>
          <a:p>
            <a:r>
              <a:rPr lang="en-US" sz="2000" dirty="0">
                <a:latin typeface="Times New Roman" panose="02020603050405020304" pitchFamily="18" charset="0"/>
                <a:cs typeface="Times New Roman" panose="02020603050405020304" pitchFamily="18" charset="0"/>
              </a:rPr>
              <a:t>This phrase is easily dealt with by using a passive construction:</a:t>
            </a:r>
          </a:p>
          <a:p>
            <a:r>
              <a:rPr lang="en-US" sz="2000" dirty="0">
                <a:latin typeface="Times New Roman" panose="02020603050405020304" pitchFamily="18" charset="0"/>
                <a:cs typeface="Times New Roman" panose="02020603050405020304" pitchFamily="18" charset="0"/>
              </a:rPr>
              <a:t>Instead of saying: In this chapter, the concept of continuity is introduced, </a:t>
            </a:r>
          </a:p>
          <a:p>
            <a:r>
              <a:rPr lang="en-US" sz="2000" dirty="0">
                <a:latin typeface="Times New Roman" panose="02020603050405020304" pitchFamily="18" charset="0"/>
                <a:cs typeface="Times New Roman" panose="02020603050405020304" pitchFamily="18" charset="0"/>
              </a:rPr>
              <a:t>This chapter  introduces the concept of continuity</a:t>
            </a:r>
          </a:p>
          <a:p>
            <a:endParaRPr lang="en-US" dirty="0"/>
          </a:p>
        </p:txBody>
      </p:sp>
    </p:spTree>
    <p:extLst>
      <p:ext uri="{BB962C8B-B14F-4D97-AF65-F5344CB8AC3E}">
        <p14:creationId xmlns:p14="http://schemas.microsoft.com/office/powerpoint/2010/main" val="15056067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FFC70-5687-4288-AA9D-158E3E27A7EC}"/>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third part:</a:t>
            </a:r>
            <a:endParaRPr lang="en-US"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135CE4D-D45E-48A2-821B-08C2E74289AC}"/>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O</a:t>
            </a:r>
          </a:p>
          <a:p>
            <a:endParaRPr lang="en-US" sz="2000" dirty="0">
              <a:latin typeface="Times New Roman" panose="02020603050405020304" pitchFamily="18" charset="0"/>
              <a:cs typeface="Times New Roman" panose="02020603050405020304" pitchFamily="18" charset="0"/>
            </a:endParaRPr>
          </a:p>
          <a:p>
            <a:r>
              <a:rPr lang="en-US" sz="2000" u="sng" dirty="0" err="1">
                <a:latin typeface="Times New Roman" panose="02020603050405020304" pitchFamily="18" charset="0"/>
                <a:cs typeface="Times New Roman" panose="02020603050405020304" pitchFamily="18" charset="0"/>
              </a:rPr>
              <a:t>Osim</a:t>
            </a:r>
            <a:r>
              <a:rPr lang="en-US" sz="2000" u="sng" dirty="0">
                <a:latin typeface="Times New Roman" panose="02020603050405020304" pitchFamily="18" charset="0"/>
                <a:cs typeface="Times New Roman" panose="02020603050405020304" pitchFamily="18" charset="0"/>
              </a:rPr>
              <a:t> toga</a:t>
            </a:r>
            <a:r>
              <a:rPr lang="en-US" sz="2000" dirty="0">
                <a:latin typeface="Times New Roman" panose="02020603050405020304" pitchFamily="18" charset="0"/>
                <a:cs typeface="Times New Roman" panose="02020603050405020304" pitchFamily="18" charset="0"/>
              </a:rPr>
              <a:t>: Moreover (Not: besides. Do not google translate ) </a:t>
            </a:r>
          </a:p>
          <a:p>
            <a:endParaRPr lang="en-US" sz="2000" dirty="0">
              <a:latin typeface="Times New Roman" panose="02020603050405020304" pitchFamily="18" charset="0"/>
              <a:cs typeface="Times New Roman" panose="02020603050405020304" pitchFamily="18" charset="0"/>
            </a:endParaRPr>
          </a:p>
          <a:p>
            <a:r>
              <a:rPr lang="en-US" sz="2000" u="sng" dirty="0" err="1">
                <a:latin typeface="Times New Roman" panose="02020603050405020304" pitchFamily="18" charset="0"/>
                <a:cs typeface="Times New Roman" panose="02020603050405020304" pitchFamily="18" charset="0"/>
              </a:rPr>
              <a:t>Otvoreni</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skup</a:t>
            </a:r>
            <a:r>
              <a:rPr lang="en-US" sz="2000" u="sng"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open set </a:t>
            </a:r>
          </a:p>
          <a:p>
            <a:endParaRPr lang="en-US" dirty="0"/>
          </a:p>
          <a:p>
            <a:endParaRPr lang="en-US" dirty="0"/>
          </a:p>
        </p:txBody>
      </p:sp>
    </p:spTree>
    <p:extLst>
      <p:ext uri="{BB962C8B-B14F-4D97-AF65-F5344CB8AC3E}">
        <p14:creationId xmlns:p14="http://schemas.microsoft.com/office/powerpoint/2010/main" val="31814189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D01BD-37AB-44B0-8FE5-208CCFF4EDDB}"/>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The third part: P</a:t>
            </a:r>
            <a:r>
              <a:rPr lang="en-US" sz="240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C72B1D1B-4958-499B-83D9-676092740861}"/>
              </a:ext>
            </a:extLst>
          </p:cNvPr>
          <p:cNvSpPr>
            <a:spLocks noGrp="1"/>
          </p:cNvSpPr>
          <p:nvPr>
            <p:ph idx="1"/>
          </p:nvPr>
        </p:nvSpPr>
        <p:spPr/>
        <p:txBody>
          <a:bodyPr>
            <a:normAutofit/>
          </a:bodyPr>
          <a:lstStyle/>
          <a:p>
            <a:pPr marR="0" indent="0">
              <a:lnSpc>
                <a:spcPct val="107000"/>
              </a:lnSpc>
              <a:spcBef>
                <a:spcPts val="0"/>
              </a:spcBef>
              <a:spcAft>
                <a:spcPts val="0"/>
              </a:spcAft>
              <a:buNone/>
            </a:pPr>
            <a:r>
              <a:rPr lang="en-US" sz="2000" b="1" u="sng" dirty="0">
                <a:latin typeface="Times New Roman" panose="02020603050405020304" pitchFamily="18" charset="0"/>
                <a:ea typeface="Calibri" panose="020F0502020204030204" pitchFamily="34" charset="0"/>
                <a:cs typeface="Times New Roman" panose="02020603050405020304" pitchFamily="18" charset="0"/>
              </a:rPr>
              <a:t> Po </a:t>
            </a:r>
            <a:r>
              <a:rPr lang="en-US" sz="2000" b="1" u="sng" dirty="0" err="1">
                <a:latin typeface="Times New Roman" panose="02020603050405020304" pitchFamily="18" charset="0"/>
                <a:ea typeface="Calibri" panose="020F0502020204030204" pitchFamily="34" charset="0"/>
                <a:cs typeface="Times New Roman" panose="02020603050405020304" pitchFamily="18" charset="0"/>
              </a:rPr>
              <a:t>definiciji</a:t>
            </a:r>
            <a:r>
              <a:rPr lang="en-US" sz="2000" u="sng"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a:latin typeface="Times New Roman" panose="02020603050405020304" pitchFamily="18" charset="0"/>
                <a:ea typeface="Calibri" panose="020F0502020204030204" pitchFamily="34" charset="0"/>
                <a:cs typeface="Times New Roman" panose="02020603050405020304" pitchFamily="18" charset="0"/>
              </a:rPr>
              <a:t>– by definition (not according to the definition)</a:t>
            </a:r>
          </a:p>
          <a:p>
            <a:pPr marR="0" indent="0">
              <a:lnSpc>
                <a:spcPct val="107000"/>
              </a:lnSpc>
              <a:spcBef>
                <a:spcPts val="0"/>
              </a:spcBef>
              <a:spcAft>
                <a:spcPts val="0"/>
              </a:spcAft>
              <a:buNone/>
            </a:pPr>
            <a:endParaRPr lang="en-US" sz="2000" b="1" dirty="0">
              <a:latin typeface="Times New Roman" panose="02020603050405020304" pitchFamily="18" charset="0"/>
              <a:ea typeface="Calibri" panose="020F0502020204030204" pitchFamily="34" charset="0"/>
              <a:cs typeface="Times New Roman" panose="02020603050405020304" pitchFamily="18" charset="0"/>
            </a:endParaRPr>
          </a:p>
          <a:p>
            <a:pPr marR="0" indent="0">
              <a:lnSpc>
                <a:spcPct val="107000"/>
              </a:lnSpc>
              <a:spcBef>
                <a:spcPts val="0"/>
              </a:spcBef>
              <a:spcAft>
                <a:spcPts val="0"/>
              </a:spcAft>
              <a:buNone/>
            </a:pPr>
            <a:r>
              <a:rPr lang="en-US" sz="2000" b="1" dirty="0">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000" b="1" u="sng" dirty="0" err="1">
                <a:latin typeface="Times New Roman" panose="02020603050405020304" pitchFamily="18" charset="0"/>
                <a:ea typeface="Calibri" panose="020F0502020204030204" pitchFamily="34" charset="0"/>
                <a:cs typeface="Times New Roman" panose="02020603050405020304" pitchFamily="18" charset="0"/>
              </a:rPr>
              <a:t>Prirastaj</a:t>
            </a:r>
            <a:r>
              <a:rPr lang="en-US" sz="2000" i="1" u="sng"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a:latin typeface="Times New Roman" panose="02020603050405020304" pitchFamily="18" charset="0"/>
                <a:ea typeface="Calibri" panose="020F0502020204030204" pitchFamily="34" charset="0"/>
                <a:cs typeface="Times New Roman" panose="02020603050405020304" pitchFamily="18" charset="0"/>
              </a:rPr>
              <a:t>increment </a:t>
            </a:r>
          </a:p>
          <a:p>
            <a:pPr marL="457200" marR="0">
              <a:lnSpc>
                <a:spcPct val="107000"/>
              </a:lnSpc>
              <a:spcBef>
                <a:spcPts val="0"/>
              </a:spcBef>
              <a:spcAft>
                <a:spcPts val="0"/>
              </a:spcAft>
            </a:pPr>
            <a:endParaRPr lang="en-US" sz="2200" dirty="0">
              <a:latin typeface="Times New Roman" panose="02020603050405020304" pitchFamily="18" charset="0"/>
              <a:ea typeface="Calibri" panose="020F0502020204030204" pitchFamily="34" charset="0"/>
              <a:cs typeface="Times New Roman" panose="02020603050405020304" pitchFamily="18" charset="0"/>
            </a:endParaRPr>
          </a:p>
          <a:p>
            <a:endParaRPr lang="en-US" dirty="0"/>
          </a:p>
          <a:p>
            <a:endParaRPr lang="en-US" dirty="0"/>
          </a:p>
        </p:txBody>
      </p:sp>
    </p:spTree>
    <p:extLst>
      <p:ext uri="{BB962C8B-B14F-4D97-AF65-F5344CB8AC3E}">
        <p14:creationId xmlns:p14="http://schemas.microsoft.com/office/powerpoint/2010/main" val="61053256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6CCA8-2479-4FBD-B0D8-E8D364D7A469}"/>
              </a:ext>
            </a:extLst>
          </p:cNvPr>
          <p:cNvSpPr>
            <a:spLocks noGrp="1"/>
          </p:cNvSpPr>
          <p:nvPr>
            <p:ph type="title"/>
          </p:nvPr>
        </p:nvSpPr>
        <p:spPr/>
        <p:txBody>
          <a:bodyPr/>
          <a:lstStyle/>
          <a:p>
            <a:r>
              <a:rPr lang="en-US" dirty="0"/>
              <a:t>T </a:t>
            </a:r>
          </a:p>
        </p:txBody>
      </p:sp>
      <p:sp>
        <p:nvSpPr>
          <p:cNvPr id="3" name="Content Placeholder 2">
            <a:extLst>
              <a:ext uri="{FF2B5EF4-FFF2-40B4-BE49-F238E27FC236}">
                <a16:creationId xmlns:a16="http://schemas.microsoft.com/office/drawing/2014/main" id="{BE5CB375-BA90-40A7-9310-172757833286}"/>
              </a:ext>
            </a:extLst>
          </p:cNvPr>
          <p:cNvSpPr>
            <a:spLocks noGrp="1"/>
          </p:cNvSpPr>
          <p:nvPr>
            <p:ph idx="1"/>
          </p:nvPr>
        </p:nvSpPr>
        <p:spPr/>
        <p:txBody>
          <a:bodyPr/>
          <a:lstStyle/>
          <a:p>
            <a:pPr marL="0" indent="0">
              <a:buNone/>
            </a:pPr>
            <a:endParaRPr lang="en-US" sz="2000" dirty="0">
              <a:latin typeface="Times New Roman" panose="02020603050405020304" pitchFamily="18" charset="0"/>
              <a:cs typeface="Times New Roman" panose="02020603050405020304" pitchFamily="18" charset="0"/>
            </a:endParaRPr>
          </a:p>
          <a:p>
            <a:r>
              <a:rPr lang="en-US" sz="2000" u="sng" dirty="0" err="1">
                <a:latin typeface="Times New Roman" panose="02020603050405020304" pitchFamily="18" charset="0"/>
                <a:cs typeface="Times New Roman" panose="02020603050405020304" pitchFamily="18" charset="0"/>
              </a:rPr>
              <a:t>Tezi</a:t>
            </a:r>
            <a:r>
              <a:rPr lang="en-US" sz="2000" u="sng" dirty="0">
                <a:latin typeface="Times New Roman" panose="02020603050405020304" pitchFamily="18" charset="0"/>
                <a:cs typeface="Times New Roman" panose="02020603050405020304" pitchFamily="18" charset="0"/>
              </a:rPr>
              <a:t> ka </a:t>
            </a:r>
            <a:r>
              <a:rPr lang="en-US" sz="2000" u="sng" dirty="0" err="1">
                <a:latin typeface="Times New Roman" panose="02020603050405020304" pitchFamily="18" charset="0"/>
                <a:cs typeface="Times New Roman" panose="02020603050405020304" pitchFamily="18" charset="0"/>
              </a:rPr>
              <a:t>nuli</a:t>
            </a:r>
            <a:r>
              <a:rPr lang="en-US" sz="2000" u="sng"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approaches zero ( not: tends to zero). Also, take care bout the use of the present tense. It is  approaches, not approaching (present continuous!)  Is approaching zero would be a mistake!) </a:t>
            </a:r>
          </a:p>
          <a:p>
            <a:pPr marL="0" indent="0">
              <a:buNone/>
            </a:pPr>
            <a:endParaRPr lang="en-US" dirty="0"/>
          </a:p>
          <a:p>
            <a:endParaRPr lang="en-US" dirty="0"/>
          </a:p>
        </p:txBody>
      </p:sp>
    </p:spTree>
    <p:extLst>
      <p:ext uri="{BB962C8B-B14F-4D97-AF65-F5344CB8AC3E}">
        <p14:creationId xmlns:p14="http://schemas.microsoft.com/office/powerpoint/2010/main" val="193682683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30106-A1E5-4D0C-86EB-26BD64DCB80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68AEE3B-370A-4825-A815-3E8246830CF6}"/>
              </a:ext>
            </a:extLst>
          </p:cNvPr>
          <p:cNvSpPr>
            <a:spLocks noGrp="1"/>
          </p:cNvSpPr>
          <p:nvPr>
            <p:ph idx="1"/>
          </p:nvPr>
        </p:nvSpPr>
        <p:spPr/>
        <p:txBody>
          <a:bodyPr/>
          <a:lstStyle/>
          <a:p>
            <a:endParaRPr lang="en-US" dirty="0"/>
          </a:p>
          <a:p>
            <a:r>
              <a:rPr lang="en-US" dirty="0"/>
              <a:t>G       </a:t>
            </a:r>
            <a:r>
              <a:rPr lang="en-US" dirty="0" err="1"/>
              <a:t>Globalna</a:t>
            </a:r>
            <a:r>
              <a:rPr lang="en-US" dirty="0"/>
              <a:t> </a:t>
            </a:r>
            <a:r>
              <a:rPr lang="en-US" dirty="0" err="1"/>
              <a:t>svojstva</a:t>
            </a:r>
            <a:r>
              <a:rPr lang="en-US" dirty="0"/>
              <a:t> – global properties </a:t>
            </a:r>
          </a:p>
          <a:p>
            <a:endParaRPr lang="en-US" dirty="0"/>
          </a:p>
          <a:p>
            <a:endParaRPr lang="en-US" dirty="0"/>
          </a:p>
          <a:p>
            <a:r>
              <a:rPr lang="en-US" dirty="0" err="1"/>
              <a:t>Izolovana</a:t>
            </a:r>
            <a:r>
              <a:rPr lang="en-US" dirty="0"/>
              <a:t> </a:t>
            </a:r>
            <a:r>
              <a:rPr lang="en-US" dirty="0" err="1"/>
              <a:t>tacka</a:t>
            </a:r>
            <a:r>
              <a:rPr lang="en-US" dirty="0"/>
              <a:t> </a:t>
            </a:r>
            <a:r>
              <a:rPr lang="en-US" dirty="0" err="1"/>
              <a:t>skupa</a:t>
            </a:r>
            <a:r>
              <a:rPr lang="en-US" dirty="0"/>
              <a:t> – the isolated points of a set (take care about the use of the indefinite article: It is ANY SET in the text I have submitted and posted on </a:t>
            </a:r>
            <a:r>
              <a:rPr lang="en-US" dirty="0" err="1"/>
              <a:t>Enastava</a:t>
            </a:r>
            <a:r>
              <a:rPr lang="en-US" dirty="0"/>
              <a:t>. ).</a:t>
            </a:r>
          </a:p>
          <a:p>
            <a:endParaRPr lang="en-US" dirty="0"/>
          </a:p>
        </p:txBody>
      </p:sp>
    </p:spTree>
    <p:extLst>
      <p:ext uri="{BB962C8B-B14F-4D97-AF65-F5344CB8AC3E}">
        <p14:creationId xmlns:p14="http://schemas.microsoft.com/office/powerpoint/2010/main" val="3290091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1B253-B972-46E7-AF5E-7CABC7AD768C}"/>
              </a:ext>
            </a:extLst>
          </p:cNvPr>
          <p:cNvSpPr>
            <a:spLocks noGrp="1"/>
          </p:cNvSpPr>
          <p:nvPr>
            <p:ph type="title"/>
          </p:nvPr>
        </p:nvSpPr>
        <p:spPr/>
        <p:txBody>
          <a:bodyPr/>
          <a:lstStyle/>
          <a:p>
            <a:pPr marL="228600" lvl="0" indent="-228600">
              <a:spcBef>
                <a:spcPts val="1000"/>
              </a:spcBef>
            </a:pPr>
            <a:r>
              <a:rPr lang="en-US" sz="2400" b="1" u="sng" dirty="0">
                <a:solidFill>
                  <a:prstClr val="black"/>
                </a:solidFill>
                <a:latin typeface="Times New Roman" panose="02020603050405020304" pitchFamily="18" charset="0"/>
                <a:ea typeface="+mn-ea"/>
                <a:cs typeface="Times New Roman" panose="02020603050405020304" pitchFamily="18" charset="0"/>
              </a:rPr>
              <a:t>The first part: Inverse (mathematical context): example: additive inverses</a:t>
            </a:r>
            <a:br>
              <a:rPr lang="en-US" sz="2800" b="1" dirty="0">
                <a:solidFill>
                  <a:prstClr val="black"/>
                </a:solidFill>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A72A04FC-1B17-41AA-97AA-FC64B1053B3A}"/>
              </a:ext>
            </a:extLst>
          </p:cNvPr>
          <p:cNvSpPr>
            <a:spLocks noGrp="1"/>
          </p:cNvSpPr>
          <p:nvPr>
            <p:ph idx="1"/>
          </p:nvPr>
        </p:nvSpPr>
        <p:spPr/>
        <p:txBody>
          <a:bodyPr>
            <a:normAutofit fontScale="92500" lnSpcReduction="20000"/>
          </a:bodyPr>
          <a:lstStyle/>
          <a:p>
            <a:endParaRPr lang="en-US" b="1" dirty="0"/>
          </a:p>
          <a:p>
            <a:r>
              <a:rPr lang="en-US" sz="2000" b="1" dirty="0">
                <a:latin typeface="Times New Roman" panose="02020603050405020304" pitchFamily="18" charset="0"/>
                <a:cs typeface="Times New Roman" panose="02020603050405020304" pitchFamily="18" charset="0"/>
              </a:rPr>
              <a:t>inverse 1. </a:t>
            </a:r>
            <a:r>
              <a:rPr lang="en-US" sz="2000" dirty="0">
                <a:latin typeface="Times New Roman" panose="02020603050405020304" pitchFamily="18" charset="0"/>
                <a:cs typeface="Times New Roman" panose="02020603050405020304" pitchFamily="18" charset="0"/>
              </a:rPr>
              <a:t>The additive inverse of a real or complex number </a:t>
            </a:r>
            <a:r>
              <a:rPr lang="en-US" sz="2000" i="1" dirty="0">
                <a:latin typeface="Times New Roman" panose="02020603050405020304" pitchFamily="18" charset="0"/>
                <a:cs typeface="Times New Roman" panose="02020603050405020304" pitchFamily="18" charset="0"/>
              </a:rPr>
              <a:t>a </a:t>
            </a:r>
            <a:r>
              <a:rPr lang="en-US" sz="2000" dirty="0">
                <a:latin typeface="Times New Roman" panose="02020603050405020304" pitchFamily="18" charset="0"/>
                <a:cs typeface="Times New Roman" panose="02020603050405020304" pitchFamily="18" charset="0"/>
              </a:rPr>
              <a:t>is the number which when added to </a:t>
            </a:r>
            <a:r>
              <a:rPr lang="en-US" sz="2000" i="1" dirty="0">
                <a:latin typeface="Times New Roman" panose="02020603050405020304" pitchFamily="18" charset="0"/>
                <a:cs typeface="Times New Roman" panose="02020603050405020304" pitchFamily="18" charset="0"/>
              </a:rPr>
              <a:t>a </a:t>
            </a:r>
            <a:r>
              <a:rPr lang="en-US" sz="2000" dirty="0">
                <a:latin typeface="Times New Roman" panose="02020603050405020304" pitchFamily="18" charset="0"/>
                <a:cs typeface="Times New Roman" panose="02020603050405020304" pitchFamily="18" charset="0"/>
              </a:rPr>
              <a:t>gives 0;the multiplicative inverse of </a:t>
            </a:r>
            <a:r>
              <a:rPr lang="en-US" sz="2000" i="1" dirty="0">
                <a:latin typeface="Times New Roman" panose="02020603050405020304" pitchFamily="18" charset="0"/>
                <a:cs typeface="Times New Roman" panose="02020603050405020304" pitchFamily="18" charset="0"/>
              </a:rPr>
              <a:t>a </a:t>
            </a:r>
            <a:r>
              <a:rPr lang="en-US" sz="2000" dirty="0">
                <a:latin typeface="Times New Roman" panose="02020603050405020304" pitchFamily="18" charset="0"/>
                <a:cs typeface="Times New Roman" panose="02020603050405020304" pitchFamily="18" charset="0"/>
              </a:rPr>
              <a:t>is the number which when multiplied with </a:t>
            </a:r>
            <a:r>
              <a:rPr lang="en-US" sz="2000" i="1" dirty="0">
                <a:latin typeface="Times New Roman" panose="02020603050405020304" pitchFamily="18" charset="0"/>
                <a:cs typeface="Times New Roman" panose="02020603050405020304" pitchFamily="18" charset="0"/>
              </a:rPr>
              <a:t>a </a:t>
            </a:r>
            <a:r>
              <a:rPr lang="en-US" sz="2000" dirty="0">
                <a:latin typeface="Times New Roman" panose="02020603050405020304" pitchFamily="18" charset="0"/>
                <a:cs typeface="Times New Roman" panose="02020603050405020304" pitchFamily="18" charset="0"/>
              </a:rPr>
              <a:t>gives 1.</a:t>
            </a:r>
          </a:p>
          <a:p>
            <a:endParaRPr lang="en-US" sz="2000" b="1"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Take inverse can act both as a noun and as an adjective.</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Correspondingly, we translate it as: </a:t>
            </a:r>
            <a:r>
              <a:rPr lang="en-US" sz="2000" dirty="0" err="1">
                <a:latin typeface="Times New Roman" panose="02020603050405020304" pitchFamily="18" charset="0"/>
                <a:cs typeface="Times New Roman" panose="02020603050405020304" pitchFamily="18" charset="0"/>
              </a:rPr>
              <a:t>inverz</a:t>
            </a:r>
            <a:r>
              <a:rPr lang="en-US" sz="2000" dirty="0">
                <a:latin typeface="Times New Roman" panose="02020603050405020304" pitchFamily="18" charset="0"/>
                <a:cs typeface="Times New Roman" panose="02020603050405020304" pitchFamily="18" charset="0"/>
              </a:rPr>
              <a:t>, and </a:t>
            </a:r>
            <a:r>
              <a:rPr lang="en-US" sz="2000" u="sng" dirty="0" err="1">
                <a:latin typeface="Times New Roman" panose="02020603050405020304" pitchFamily="18" charset="0"/>
                <a:cs typeface="Times New Roman" panose="02020603050405020304" pitchFamily="18" charset="0"/>
              </a:rPr>
              <a:t>i</a:t>
            </a:r>
            <a:r>
              <a:rPr lang="en-US" sz="2000" dirty="0" err="1">
                <a:latin typeface="Times New Roman" panose="02020603050405020304" pitchFamily="18" charset="0"/>
                <a:cs typeface="Times New Roman" panose="02020603050405020304" pitchFamily="18" charset="0"/>
              </a:rPr>
              <a:t>nverz</a:t>
            </a:r>
            <a:r>
              <a:rPr lang="en-US" sz="2000" u="sng" dirty="0" err="1">
                <a:latin typeface="Times New Roman" panose="02020603050405020304" pitchFamily="18" charset="0"/>
                <a:cs typeface="Times New Roman" panose="02020603050405020304" pitchFamily="18" charset="0"/>
              </a:rPr>
              <a:t>an</a:t>
            </a:r>
            <a:r>
              <a:rPr lang="en-US" sz="2000" dirty="0">
                <a:latin typeface="Times New Roman" panose="02020603050405020304" pitchFamily="18" charset="0"/>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Additive inverse – </a:t>
            </a:r>
            <a:r>
              <a:rPr lang="en-US" sz="2000" dirty="0" err="1">
                <a:latin typeface="Times New Roman" panose="02020603050405020304" pitchFamily="18" charset="0"/>
                <a:cs typeface="Times New Roman" panose="02020603050405020304" pitchFamily="18" charset="0"/>
              </a:rPr>
              <a:t>aditivni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inverz</a:t>
            </a:r>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However, there is a better </a:t>
            </a:r>
            <a:r>
              <a:rPr lang="en-US" sz="2000" dirty="0" err="1">
                <a:latin typeface="Times New Roman" panose="02020603050405020304" pitchFamily="18" charset="0"/>
                <a:cs typeface="Times New Roman" panose="02020603050405020304" pitchFamily="18" charset="0"/>
              </a:rPr>
              <a:t>wa</a:t>
            </a:r>
            <a:r>
              <a:rPr lang="en-US" sz="2000" dirty="0">
                <a:latin typeface="Times New Roman" panose="02020603050405020304" pitchFamily="18" charset="0"/>
                <a:cs typeface="Times New Roman" panose="02020603050405020304" pitchFamily="18" charset="0"/>
              </a:rPr>
              <a:t> to put it:</a:t>
            </a:r>
          </a:p>
          <a:p>
            <a:endParaRPr lang="en-US" sz="2000"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Inverz</a:t>
            </a:r>
            <a:r>
              <a:rPr lang="en-US" sz="2000" dirty="0">
                <a:latin typeface="Times New Roman" panose="02020603050405020304" pitchFamily="18" charset="0"/>
                <a:cs typeface="Times New Roman" panose="02020603050405020304" pitchFamily="18" charset="0"/>
              </a:rPr>
              <a:t> u </a:t>
            </a:r>
            <a:r>
              <a:rPr lang="en-US" sz="2000" dirty="0" err="1">
                <a:latin typeface="Times New Roman" panose="02020603050405020304" pitchFamily="18" charset="0"/>
                <a:cs typeface="Times New Roman" panose="02020603050405020304" pitchFamily="18" charset="0"/>
              </a:rPr>
              <a:t>odnosu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sabiranje</a:t>
            </a:r>
            <a:r>
              <a:rPr lang="en-US"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502658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FDE20-673D-422C-ADD7-A409CE939DE1}"/>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part: Inverse: mathematical context: some Serbians synonyms </a:t>
            </a:r>
          </a:p>
        </p:txBody>
      </p:sp>
      <p:sp>
        <p:nvSpPr>
          <p:cNvPr id="3" name="Content Placeholder 2">
            <a:extLst>
              <a:ext uri="{FF2B5EF4-FFF2-40B4-BE49-F238E27FC236}">
                <a16:creationId xmlns:a16="http://schemas.microsoft.com/office/drawing/2014/main" id="{51AE58D5-94B4-400F-B6FE-FFCF32A71B19}"/>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We can both say: </a:t>
            </a:r>
            <a:r>
              <a:rPr lang="en-US" sz="2000" dirty="0" err="1">
                <a:latin typeface="Times New Roman" panose="02020603050405020304" pitchFamily="18" charset="0"/>
                <a:cs typeface="Times New Roman" panose="02020603050405020304" pitchFamily="18" charset="0"/>
              </a:rPr>
              <a:t>inverzni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broj</a:t>
            </a:r>
            <a:r>
              <a:rPr lang="en-US" sz="2000" dirty="0">
                <a:latin typeface="Times New Roman" panose="02020603050405020304" pitchFamily="18" charset="0"/>
                <a:cs typeface="Times New Roman" panose="02020603050405020304" pitchFamily="18" charset="0"/>
              </a:rPr>
              <a:t> and also : </a:t>
            </a:r>
            <a:r>
              <a:rPr lang="en-US" sz="2000" dirty="0" err="1">
                <a:latin typeface="Times New Roman" panose="02020603050405020304" pitchFamily="18" charset="0"/>
                <a:cs typeface="Times New Roman" panose="02020603050405020304" pitchFamily="18" charset="0"/>
              </a:rPr>
              <a:t>suprotni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broj</a:t>
            </a:r>
            <a:r>
              <a:rPr lang="en-US"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422864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22581-DAE4-44CD-8048-2CDC2ED953E9}"/>
              </a:ext>
            </a:extLst>
          </p:cNvPr>
          <p:cNvSpPr>
            <a:spLocks noGrp="1"/>
          </p:cNvSpPr>
          <p:nvPr>
            <p:ph type="title"/>
          </p:nvPr>
        </p:nvSpPr>
        <p:spPr/>
        <p:txBody>
          <a:bodyPr>
            <a:normAutofit/>
          </a:bodyPr>
          <a:lstStyle/>
          <a:p>
            <a:r>
              <a:rPr lang="en-US" sz="2400" b="1" u="sng" dirty="0">
                <a:latin typeface="Times-Bold"/>
              </a:rPr>
              <a:t>The first part: Inverse: Nonmathematical context inverse</a:t>
            </a:r>
            <a:endParaRPr lang="en-US" sz="2400" u="sng" dirty="0"/>
          </a:p>
        </p:txBody>
      </p:sp>
      <p:sp>
        <p:nvSpPr>
          <p:cNvPr id="3" name="Content Placeholder 2">
            <a:extLst>
              <a:ext uri="{FF2B5EF4-FFF2-40B4-BE49-F238E27FC236}">
                <a16:creationId xmlns:a16="http://schemas.microsoft.com/office/drawing/2014/main" id="{9F91AC63-5136-4588-AD7B-B03EDE614E55}"/>
              </a:ext>
            </a:extLst>
          </p:cNvPr>
          <p:cNvSpPr>
            <a:spLocks noGrp="1"/>
          </p:cNvSpPr>
          <p:nvPr>
            <p:ph idx="1"/>
          </p:nvPr>
        </p:nvSpPr>
        <p:spPr/>
        <p:txBody>
          <a:bodyPr>
            <a:normAutofit/>
          </a:bodyPr>
          <a:lstStyle/>
          <a:p>
            <a:r>
              <a:rPr lang="en-US" sz="2400" b="1" u="sng" dirty="0">
                <a:solidFill>
                  <a:prstClr val="black"/>
                </a:solidFill>
                <a:latin typeface="Times-Bold"/>
                <a:ea typeface="+mj-ea"/>
                <a:cs typeface="+mj-cs"/>
              </a:rPr>
              <a:t>The inverse </a:t>
            </a:r>
            <a:r>
              <a:rPr lang="en-US" sz="2400" b="1" u="sng" dirty="0" err="1">
                <a:solidFill>
                  <a:prstClr val="black"/>
                </a:solidFill>
                <a:latin typeface="Times-Bold"/>
                <a:ea typeface="+mj-ea"/>
                <a:cs typeface="+mj-cs"/>
              </a:rPr>
              <a:t>compton</a:t>
            </a:r>
            <a:r>
              <a:rPr lang="en-US" sz="2400" b="1" u="sng" dirty="0">
                <a:solidFill>
                  <a:prstClr val="black"/>
                </a:solidFill>
                <a:latin typeface="Times-Bold"/>
                <a:ea typeface="+mj-ea"/>
                <a:cs typeface="+mj-cs"/>
              </a:rPr>
              <a:t> radiation </a:t>
            </a:r>
            <a:r>
              <a:rPr lang="en-US" sz="2000" dirty="0">
                <a:latin typeface="Times New Roman" panose="02020603050405020304" pitchFamily="18" charset="0"/>
                <a:cs typeface="Times New Roman" panose="02020603050405020304" pitchFamily="18" charset="0"/>
              </a:rPr>
              <a:t>The radiation produced when a high energy (relativistic) electron interacts with a much </a:t>
            </a:r>
            <a:r>
              <a:rPr lang="en-US" sz="2000" dirty="0" err="1">
                <a:latin typeface="Times New Roman" panose="02020603050405020304" pitchFamily="18" charset="0"/>
                <a:cs typeface="Times New Roman" panose="02020603050405020304" pitchFamily="18" charset="0"/>
              </a:rPr>
              <a:t>slowermoving</a:t>
            </a:r>
            <a:r>
              <a:rPr lang="en-US" sz="2000" dirty="0">
                <a:latin typeface="Times New Roman" panose="02020603050405020304" pitchFamily="18" charset="0"/>
                <a:cs typeface="Times New Roman" panose="02020603050405020304" pitchFamily="18" charset="0"/>
              </a:rPr>
              <a:t> photon thereby transferring energy from the electron to the photon.</a:t>
            </a:r>
          </a:p>
        </p:txBody>
      </p:sp>
    </p:spTree>
    <p:extLst>
      <p:ext uri="{BB962C8B-B14F-4D97-AF65-F5344CB8AC3E}">
        <p14:creationId xmlns:p14="http://schemas.microsoft.com/office/powerpoint/2010/main" val="673996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5A920-6D18-4D8E-AF4A-D41A33AFBC70}"/>
              </a:ext>
            </a:extLst>
          </p:cNvPr>
          <p:cNvSpPr>
            <a:spLocks noGrp="1"/>
          </p:cNvSpPr>
          <p:nvPr>
            <p:ph type="title"/>
          </p:nvPr>
        </p:nvSpPr>
        <p:spPr/>
        <p:txBody>
          <a:bodyPr/>
          <a:lstStyle/>
          <a:p>
            <a:pPr marL="228600" lvl="0" indent="-228600">
              <a:spcBef>
                <a:spcPts val="1000"/>
              </a:spcBef>
            </a:pPr>
            <a:r>
              <a:rPr lang="en-US" sz="2400" b="1" u="sng" dirty="0">
                <a:solidFill>
                  <a:prstClr val="black"/>
                </a:solidFill>
                <a:latin typeface="Times New Roman" panose="02020603050405020304" pitchFamily="18" charset="0"/>
                <a:ea typeface="+mn-ea"/>
                <a:cs typeface="Times New Roman" panose="02020603050405020304" pitchFamily="18" charset="0"/>
              </a:rPr>
              <a:t>The first part: countably infinite: mathematical context</a:t>
            </a:r>
            <a:br>
              <a:rPr lang="en-US" sz="2800" b="1" dirty="0">
                <a:solidFill>
                  <a:prstClr val="black"/>
                </a:solidFill>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90115809-E17C-4C31-B7B0-8CD4E4B22A88}"/>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Serbian synonym: </a:t>
            </a:r>
            <a:r>
              <a:rPr lang="en-US" sz="2000" dirty="0" err="1">
                <a:latin typeface="Times New Roman" panose="02020603050405020304" pitchFamily="18" charset="0"/>
                <a:cs typeface="Times New Roman" panose="02020603050405020304" pitchFamily="18" charset="0"/>
              </a:rPr>
              <a:t>prebrojivi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beskonacni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skup</a:t>
            </a:r>
            <a:r>
              <a:rPr lang="en-US" sz="2000" dirty="0">
                <a:latin typeface="Times New Roman" panose="02020603050405020304" pitchFamily="18" charset="0"/>
                <a:cs typeface="Times New Roman" panose="02020603050405020304" pitchFamily="18" charset="0"/>
              </a:rPr>
              <a:t> (not: </a:t>
            </a:r>
            <a:r>
              <a:rPr lang="en-US" sz="2000" dirty="0" err="1">
                <a:latin typeface="Times New Roman" panose="02020603050405020304" pitchFamily="18" charset="0"/>
                <a:cs typeface="Times New Roman" panose="02020603050405020304" pitchFamily="18" charset="0"/>
              </a:rPr>
              <a:t>beskonacn</a:t>
            </a:r>
            <a:r>
              <a:rPr lang="en-US" sz="2000" b="1" dirty="0" err="1">
                <a:latin typeface="Times New Roman" panose="02020603050405020304" pitchFamily="18" charset="0"/>
                <a:cs typeface="Times New Roman" panose="02020603050405020304" pitchFamily="18" charset="0"/>
              </a:rPr>
              <a:t>o</a:t>
            </a:r>
            <a:r>
              <a:rPr lang="en-US" sz="2000" b="1"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prebrojiv!i</a:t>
            </a:r>
            <a:r>
              <a:rPr lang="en-US" sz="2000" b="1" dirty="0">
                <a:latin typeface="Times New Roman" panose="02020603050405020304" pitchFamily="18" charset="0"/>
                <a:cs typeface="Times New Roman" panose="02020603050405020304" pitchFamily="18" charset="0"/>
              </a:rPr>
              <a:t>)</a:t>
            </a:r>
          </a:p>
          <a:p>
            <a:endParaRPr lang="en-US" sz="2000" b="1"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A synonym:  See </a:t>
            </a:r>
            <a:r>
              <a:rPr lang="en-US" sz="2000" u="sng" dirty="0">
                <a:latin typeface="Times New Roman" panose="02020603050405020304" pitchFamily="18" charset="0"/>
                <a:cs typeface="Times New Roman" panose="02020603050405020304" pitchFamily="18" charset="0"/>
              </a:rPr>
              <a:t>denumerable set</a:t>
            </a:r>
          </a:p>
          <a:p>
            <a:endParaRPr lang="en-US" sz="2000" b="1"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denumerable set </a:t>
            </a:r>
            <a:r>
              <a:rPr lang="en-US" sz="2000" dirty="0">
                <a:latin typeface="Times New Roman" panose="02020603050405020304" pitchFamily="18" charset="0"/>
                <a:cs typeface="Times New Roman" panose="02020603050405020304" pitchFamily="18" charset="0"/>
              </a:rPr>
              <a:t>A set which may be put in one-to-one correspondence with the positive integers. Also known as countably infinite set.</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Serbian equivalent: </a:t>
            </a:r>
            <a:r>
              <a:rPr lang="en-US" sz="2000" dirty="0" err="1">
                <a:latin typeface="Times New Roman" panose="02020603050405020304" pitchFamily="18" charset="0"/>
                <a:cs typeface="Times New Roman" panose="02020603050405020304" pitchFamily="18" charset="0"/>
              </a:rPr>
              <a:t>prebrojivi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skup</a:t>
            </a:r>
            <a:r>
              <a:rPr lang="en-US" sz="2000" dirty="0">
                <a:latin typeface="Times New Roman" panose="02020603050405020304" pitchFamily="18" charset="0"/>
                <a:cs typeface="Times New Roman" panose="02020603050405020304" pitchFamily="18" charset="0"/>
              </a:rPr>
              <a:t>, nondenumerable set: </a:t>
            </a:r>
            <a:r>
              <a:rPr lang="en-US" sz="2000" dirty="0" err="1">
                <a:latin typeface="Times New Roman" panose="02020603050405020304" pitchFamily="18" charset="0"/>
                <a:cs typeface="Times New Roman" panose="02020603050405020304" pitchFamily="18" charset="0"/>
              </a:rPr>
              <a:t>neprebrojivi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skup</a:t>
            </a:r>
            <a:r>
              <a:rPr lang="en-US" sz="2000" dirty="0">
                <a:latin typeface="Times New Roman" panose="02020603050405020304" pitchFamily="18" charset="0"/>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Examples of nondenumerable sets include the  real, complex, irrational, and transcendental numbers </a:t>
            </a:r>
          </a:p>
        </p:txBody>
      </p:sp>
    </p:spTree>
    <p:extLst>
      <p:ext uri="{BB962C8B-B14F-4D97-AF65-F5344CB8AC3E}">
        <p14:creationId xmlns:p14="http://schemas.microsoft.com/office/powerpoint/2010/main" val="10523670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294</TotalTime>
  <Words>2864</Words>
  <Application>Microsoft Office PowerPoint</Application>
  <PresentationFormat>Widescreen</PresentationFormat>
  <Paragraphs>275</Paragraphs>
  <Slides>54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54</vt:i4>
      </vt:variant>
    </vt:vector>
  </HeadingPairs>
  <TitlesOfParts>
    <vt:vector size="60" baseType="lpstr">
      <vt:lpstr>Arial</vt:lpstr>
      <vt:lpstr>Calibri</vt:lpstr>
      <vt:lpstr>Calibri Light</vt:lpstr>
      <vt:lpstr>Times New Roman</vt:lpstr>
      <vt:lpstr>Times-Bold</vt:lpstr>
      <vt:lpstr>Office Theme</vt:lpstr>
      <vt:lpstr>English language 2 </vt:lpstr>
      <vt:lpstr>Table of content </vt:lpstr>
      <vt:lpstr>PowerPoint Presentation</vt:lpstr>
      <vt:lpstr>The first part: Integer </vt:lpstr>
      <vt:lpstr>The first part: Inverse (mathematical and mathematical context)</vt:lpstr>
      <vt:lpstr>The first part: Inverse (mathematical context): example: additive inverses </vt:lpstr>
      <vt:lpstr>The first part: Inverse: mathematical context: some Serbians synonyms </vt:lpstr>
      <vt:lpstr>The first part: Inverse: Nonmathematical context inverse</vt:lpstr>
      <vt:lpstr>The first part: countably infinite: mathematical context </vt:lpstr>
      <vt:lpstr>The first part: ring: mathematical and nonmathematical context.  </vt:lpstr>
      <vt:lpstr>The first part: Ring (an algebraic context) </vt:lpstr>
      <vt:lpstr>The first part: A difference between ‘group’ and ‘ring’: a mathematical context  </vt:lpstr>
      <vt:lpstr>The first partl: Ring ( chemical context) </vt:lpstr>
      <vt:lpstr>The first part: Ring – a chemical context  (image) </vt:lpstr>
      <vt:lpstr>The first part: ring (astronomical context) </vt:lpstr>
      <vt:lpstr>The first part: ring- Saturn: astronomical context  </vt:lpstr>
      <vt:lpstr>The first part: unitary ring (a strictly mathematical context) </vt:lpstr>
      <vt:lpstr>The first part: A difference between ring, group and monoid: (exclusively mathematical context) </vt:lpstr>
      <vt:lpstr>The first part: A difference between ring, group and monoid </vt:lpstr>
      <vt:lpstr>The first part: Abelian group” mathematical context </vt:lpstr>
      <vt:lpstr>The first part: Cyclic group: mathematical and chemical context: mathematical context </vt:lpstr>
      <vt:lpstr>The first part: Cyclic group: an example  (mathematical context) </vt:lpstr>
      <vt:lpstr>The first part: Closure </vt:lpstr>
      <vt:lpstr>The first part part: Cyclic group – chemistry: non-mathematical context </vt:lpstr>
      <vt:lpstr>The first part: The following concepts are exclusive used in mathematical contexts </vt:lpstr>
      <vt:lpstr>The first part: Euclidean division</vt:lpstr>
      <vt:lpstr>The first part: Euclidean algorithm </vt:lpstr>
      <vt:lpstr>ordered ring </vt:lpstr>
      <vt:lpstr>Noetherian valuational ring </vt:lpstr>
      <vt:lpstr>The first part: A commutative ring with unity </vt:lpstr>
      <vt:lpstr>singleton set</vt:lpstr>
      <vt:lpstr>To  be embedded – embedding. </vt:lpstr>
      <vt:lpstr>ring homomorphism</vt:lpstr>
      <vt:lpstr>The second part: outline – introduction  </vt:lpstr>
      <vt:lpstr>The second part: the essay outline  </vt:lpstr>
      <vt:lpstr>The Second part: Outline – burdens of proof </vt:lpstr>
      <vt:lpstr>The second part: The following is the fully fledged outline </vt:lpstr>
      <vt:lpstr> The second part: outline- examples  The second headline: Massacres Were the Policy of at Least Segments of the Government </vt:lpstr>
      <vt:lpstr>The second part: The third headline:The Goal Was the Elimination of the Armenian </vt:lpstr>
      <vt:lpstr>                The second part: the essay outline: commentary        a)A precise formulation of the thesis statement:   b)  vertical thinking and consistence: each headline contains the same key words as the thesis statement or its synonyms: government, (the government’s goal), massacre, atrocities,   c) the specification of examples: at least three examples are needed: each example answers at least one which question (the example from the first headline to question where? Answers by stating: i0n the city of Van, and to the question: when?, it answers by the question: in the April 1915). Or who? The Young Turk leaders) I would not tolerate underspecified examples</vt:lpstr>
      <vt:lpstr>The third part:  Serbian English translation: basic vocabulary and phrases  </vt:lpstr>
      <vt:lpstr>The third part: D </vt:lpstr>
      <vt:lpstr>The third part: K, I </vt:lpstr>
      <vt:lpstr>The third part: J, N </vt:lpstr>
      <vt:lpstr>The third part: O </vt:lpstr>
      <vt:lpstr>The third part: P </vt:lpstr>
      <vt:lpstr>The third part: P </vt:lpstr>
      <vt:lpstr>The third part: T </vt:lpstr>
      <vt:lpstr>The third part: U </vt:lpstr>
      <vt:lpstr>The third part: U </vt:lpstr>
      <vt:lpstr>The third part:</vt:lpstr>
      <vt:lpstr>The third part: P </vt:lpstr>
      <vt:lpstr>T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language 2</dc:title>
  <dc:creator>User</dc:creator>
  <cp:lastModifiedBy>User</cp:lastModifiedBy>
  <cp:revision>29</cp:revision>
  <dcterms:created xsi:type="dcterms:W3CDTF">2022-03-30T20:43:34Z</dcterms:created>
  <dcterms:modified xsi:type="dcterms:W3CDTF">2022-04-02T17:08:18Z</dcterms:modified>
</cp:coreProperties>
</file>