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48" r:id="rId3"/>
    <p:sldId id="258" r:id="rId4"/>
    <p:sldId id="262" r:id="rId5"/>
    <p:sldId id="356" r:id="rId6"/>
    <p:sldId id="357" r:id="rId7"/>
    <p:sldId id="259" r:id="rId8"/>
    <p:sldId id="349" r:id="rId9"/>
    <p:sldId id="282" r:id="rId10"/>
    <p:sldId id="350" r:id="rId11"/>
    <p:sldId id="284" r:id="rId12"/>
    <p:sldId id="264" r:id="rId13"/>
    <p:sldId id="268" r:id="rId14"/>
    <p:sldId id="351" r:id="rId15"/>
    <p:sldId id="352" r:id="rId16"/>
    <p:sldId id="269" r:id="rId17"/>
    <p:sldId id="358" r:id="rId18"/>
    <p:sldId id="274" r:id="rId19"/>
    <p:sldId id="353" r:id="rId20"/>
    <p:sldId id="354" r:id="rId21"/>
    <p:sldId id="355" r:id="rId22"/>
    <p:sldId id="266" r:id="rId23"/>
    <p:sldId id="267" r:id="rId24"/>
    <p:sldId id="265" r:id="rId25"/>
    <p:sldId id="260" r:id="rId26"/>
    <p:sldId id="270" r:id="rId27"/>
    <p:sldId id="272" r:id="rId28"/>
    <p:sldId id="322" r:id="rId29"/>
    <p:sldId id="323" r:id="rId30"/>
    <p:sldId id="277" r:id="rId31"/>
    <p:sldId id="275" r:id="rId32"/>
    <p:sldId id="320" r:id="rId33"/>
    <p:sldId id="321" r:id="rId34"/>
    <p:sldId id="271" r:id="rId35"/>
    <p:sldId id="257" r:id="rId36"/>
    <p:sldId id="361" r:id="rId37"/>
    <p:sldId id="338" r:id="rId38"/>
    <p:sldId id="339" r:id="rId39"/>
    <p:sldId id="341" r:id="rId40"/>
    <p:sldId id="342" r:id="rId41"/>
    <p:sldId id="343" r:id="rId42"/>
    <p:sldId id="344" r:id="rId43"/>
    <p:sldId id="345" r:id="rId44"/>
    <p:sldId id="346" r:id="rId45"/>
    <p:sldId id="347" r:id="rId46"/>
    <p:sldId id="278" r:id="rId47"/>
    <p:sldId id="281" r:id="rId48"/>
    <p:sldId id="280" r:id="rId49"/>
    <p:sldId id="285" r:id="rId50"/>
    <p:sldId id="289" r:id="rId51"/>
    <p:sldId id="325" r:id="rId52"/>
    <p:sldId id="335" r:id="rId53"/>
    <p:sldId id="359" r:id="rId54"/>
    <p:sldId id="291" r:id="rId55"/>
    <p:sldId id="292" r:id="rId56"/>
    <p:sldId id="297" r:id="rId57"/>
    <p:sldId id="360" r:id="rId58"/>
    <p:sldId id="328" r:id="rId59"/>
    <p:sldId id="299" r:id="rId60"/>
    <p:sldId id="300" r:id="rId61"/>
    <p:sldId id="301" r:id="rId62"/>
    <p:sldId id="332" r:id="rId63"/>
    <p:sldId id="306" r:id="rId64"/>
    <p:sldId id="308" r:id="rId65"/>
    <p:sldId id="309" r:id="rId66"/>
    <p:sldId id="310" r:id="rId67"/>
    <p:sldId id="311" r:id="rId68"/>
    <p:sldId id="315" r:id="rId69"/>
    <p:sldId id="316" r:id="rId70"/>
    <p:sldId id="319" r:id="rId71"/>
    <p:sldId id="317" r:id="rId72"/>
    <p:sldId id="302" r:id="rId73"/>
    <p:sldId id="295" r:id="rId74"/>
    <p:sldId id="288" r:id="rId75"/>
    <p:sldId id="279" r:id="rId76"/>
    <p:sldId id="293" r:id="rId7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6" d="100"/>
          <a:sy n="96" d="100"/>
        </p:scale>
        <p:origin x="86" y="12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6DD89-A094-472F-98EE-7EAFFFDB565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1958DE6-E12A-401B-91F5-224C982F43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D9A6722-1521-4F41-8B7B-FB27C463BE69}"/>
              </a:ext>
            </a:extLst>
          </p:cNvPr>
          <p:cNvSpPr>
            <a:spLocks noGrp="1"/>
          </p:cNvSpPr>
          <p:nvPr>
            <p:ph type="dt" sz="half" idx="10"/>
          </p:nvPr>
        </p:nvSpPr>
        <p:spPr/>
        <p:txBody>
          <a:bodyPr/>
          <a:lstStyle/>
          <a:p>
            <a:fld id="{2094E105-8FC8-46AA-8B32-AB529D92368B}" type="datetimeFigureOut">
              <a:rPr lang="en-US" smtClean="0"/>
              <a:t>3/24/2022</a:t>
            </a:fld>
            <a:endParaRPr lang="en-US"/>
          </a:p>
        </p:txBody>
      </p:sp>
      <p:sp>
        <p:nvSpPr>
          <p:cNvPr id="5" name="Footer Placeholder 4">
            <a:extLst>
              <a:ext uri="{FF2B5EF4-FFF2-40B4-BE49-F238E27FC236}">
                <a16:creationId xmlns:a16="http://schemas.microsoft.com/office/drawing/2014/main" id="{4FDDF3FA-22CA-4DD7-A073-40AFBD5F47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7BAB23-2ED7-46C4-8B83-785609925D95}"/>
              </a:ext>
            </a:extLst>
          </p:cNvPr>
          <p:cNvSpPr>
            <a:spLocks noGrp="1"/>
          </p:cNvSpPr>
          <p:nvPr>
            <p:ph type="sldNum" sz="quarter" idx="12"/>
          </p:nvPr>
        </p:nvSpPr>
        <p:spPr/>
        <p:txBody>
          <a:bodyPr/>
          <a:lstStyle/>
          <a:p>
            <a:fld id="{14CB4E21-2F3E-498B-A2FE-4A5EC17A70CD}" type="slidenum">
              <a:rPr lang="en-US" smtClean="0"/>
              <a:t>‹#›</a:t>
            </a:fld>
            <a:endParaRPr lang="en-US"/>
          </a:p>
        </p:txBody>
      </p:sp>
    </p:spTree>
    <p:extLst>
      <p:ext uri="{BB962C8B-B14F-4D97-AF65-F5344CB8AC3E}">
        <p14:creationId xmlns:p14="http://schemas.microsoft.com/office/powerpoint/2010/main" val="950213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3FFEE-38FB-498E-BCD8-9C3A2AD427F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44EE43-6C0A-4347-ACE1-32BF31471F6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EE2F4D-B881-4FF9-A51E-FFA912857EC3}"/>
              </a:ext>
            </a:extLst>
          </p:cNvPr>
          <p:cNvSpPr>
            <a:spLocks noGrp="1"/>
          </p:cNvSpPr>
          <p:nvPr>
            <p:ph type="dt" sz="half" idx="10"/>
          </p:nvPr>
        </p:nvSpPr>
        <p:spPr/>
        <p:txBody>
          <a:bodyPr/>
          <a:lstStyle/>
          <a:p>
            <a:fld id="{2094E105-8FC8-46AA-8B32-AB529D92368B}" type="datetimeFigureOut">
              <a:rPr lang="en-US" smtClean="0"/>
              <a:t>3/24/2022</a:t>
            </a:fld>
            <a:endParaRPr lang="en-US"/>
          </a:p>
        </p:txBody>
      </p:sp>
      <p:sp>
        <p:nvSpPr>
          <p:cNvPr id="5" name="Footer Placeholder 4">
            <a:extLst>
              <a:ext uri="{FF2B5EF4-FFF2-40B4-BE49-F238E27FC236}">
                <a16:creationId xmlns:a16="http://schemas.microsoft.com/office/drawing/2014/main" id="{B5C160F8-1C05-41F7-A601-975C0072B1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89CE03-A77A-4E3D-BC97-95ADCD4D3392}"/>
              </a:ext>
            </a:extLst>
          </p:cNvPr>
          <p:cNvSpPr>
            <a:spLocks noGrp="1"/>
          </p:cNvSpPr>
          <p:nvPr>
            <p:ph type="sldNum" sz="quarter" idx="12"/>
          </p:nvPr>
        </p:nvSpPr>
        <p:spPr/>
        <p:txBody>
          <a:bodyPr/>
          <a:lstStyle/>
          <a:p>
            <a:fld id="{14CB4E21-2F3E-498B-A2FE-4A5EC17A70CD}" type="slidenum">
              <a:rPr lang="en-US" smtClean="0"/>
              <a:t>‹#›</a:t>
            </a:fld>
            <a:endParaRPr lang="en-US"/>
          </a:p>
        </p:txBody>
      </p:sp>
    </p:spTree>
    <p:extLst>
      <p:ext uri="{BB962C8B-B14F-4D97-AF65-F5344CB8AC3E}">
        <p14:creationId xmlns:p14="http://schemas.microsoft.com/office/powerpoint/2010/main" val="116498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001C99-4125-4FB2-B601-89A42D836AF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8A1C61F-F284-4C01-9BFE-2428EE8AD5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DCF123-3463-4E7F-A2D1-07659D4FB9D0}"/>
              </a:ext>
            </a:extLst>
          </p:cNvPr>
          <p:cNvSpPr>
            <a:spLocks noGrp="1"/>
          </p:cNvSpPr>
          <p:nvPr>
            <p:ph type="dt" sz="half" idx="10"/>
          </p:nvPr>
        </p:nvSpPr>
        <p:spPr/>
        <p:txBody>
          <a:bodyPr/>
          <a:lstStyle/>
          <a:p>
            <a:fld id="{2094E105-8FC8-46AA-8B32-AB529D92368B}" type="datetimeFigureOut">
              <a:rPr lang="en-US" smtClean="0"/>
              <a:t>3/24/2022</a:t>
            </a:fld>
            <a:endParaRPr lang="en-US"/>
          </a:p>
        </p:txBody>
      </p:sp>
      <p:sp>
        <p:nvSpPr>
          <p:cNvPr id="5" name="Footer Placeholder 4">
            <a:extLst>
              <a:ext uri="{FF2B5EF4-FFF2-40B4-BE49-F238E27FC236}">
                <a16:creationId xmlns:a16="http://schemas.microsoft.com/office/drawing/2014/main" id="{2B2BC432-F12C-4920-9486-CCACCD729F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FC5091-FA7C-4D49-8096-E7CC5B3FBB8F}"/>
              </a:ext>
            </a:extLst>
          </p:cNvPr>
          <p:cNvSpPr>
            <a:spLocks noGrp="1"/>
          </p:cNvSpPr>
          <p:nvPr>
            <p:ph type="sldNum" sz="quarter" idx="12"/>
          </p:nvPr>
        </p:nvSpPr>
        <p:spPr/>
        <p:txBody>
          <a:bodyPr/>
          <a:lstStyle/>
          <a:p>
            <a:fld id="{14CB4E21-2F3E-498B-A2FE-4A5EC17A70CD}" type="slidenum">
              <a:rPr lang="en-US" smtClean="0"/>
              <a:t>‹#›</a:t>
            </a:fld>
            <a:endParaRPr lang="en-US"/>
          </a:p>
        </p:txBody>
      </p:sp>
    </p:spTree>
    <p:extLst>
      <p:ext uri="{BB962C8B-B14F-4D97-AF65-F5344CB8AC3E}">
        <p14:creationId xmlns:p14="http://schemas.microsoft.com/office/powerpoint/2010/main" val="3655389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44E23-FA87-43DF-9B9E-919366A04CA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ABCD5A-4494-4BB2-8E86-78ECC81A8E4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34CE13-D9A9-403C-B19E-5B93FDFB3461}"/>
              </a:ext>
            </a:extLst>
          </p:cNvPr>
          <p:cNvSpPr>
            <a:spLocks noGrp="1"/>
          </p:cNvSpPr>
          <p:nvPr>
            <p:ph type="dt" sz="half" idx="10"/>
          </p:nvPr>
        </p:nvSpPr>
        <p:spPr/>
        <p:txBody>
          <a:bodyPr/>
          <a:lstStyle/>
          <a:p>
            <a:fld id="{2094E105-8FC8-46AA-8B32-AB529D92368B}" type="datetimeFigureOut">
              <a:rPr lang="en-US" smtClean="0"/>
              <a:t>3/24/2022</a:t>
            </a:fld>
            <a:endParaRPr lang="en-US"/>
          </a:p>
        </p:txBody>
      </p:sp>
      <p:sp>
        <p:nvSpPr>
          <p:cNvPr id="5" name="Footer Placeholder 4">
            <a:extLst>
              <a:ext uri="{FF2B5EF4-FFF2-40B4-BE49-F238E27FC236}">
                <a16:creationId xmlns:a16="http://schemas.microsoft.com/office/drawing/2014/main" id="{8B7B904F-7FD9-4883-B830-41EA5B70FB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FCB0D9-BC5A-4485-8D01-412C95FDFEC1}"/>
              </a:ext>
            </a:extLst>
          </p:cNvPr>
          <p:cNvSpPr>
            <a:spLocks noGrp="1"/>
          </p:cNvSpPr>
          <p:nvPr>
            <p:ph type="sldNum" sz="quarter" idx="12"/>
          </p:nvPr>
        </p:nvSpPr>
        <p:spPr/>
        <p:txBody>
          <a:bodyPr/>
          <a:lstStyle/>
          <a:p>
            <a:fld id="{14CB4E21-2F3E-498B-A2FE-4A5EC17A70CD}" type="slidenum">
              <a:rPr lang="en-US" smtClean="0"/>
              <a:t>‹#›</a:t>
            </a:fld>
            <a:endParaRPr lang="en-US"/>
          </a:p>
        </p:txBody>
      </p:sp>
    </p:spTree>
    <p:extLst>
      <p:ext uri="{BB962C8B-B14F-4D97-AF65-F5344CB8AC3E}">
        <p14:creationId xmlns:p14="http://schemas.microsoft.com/office/powerpoint/2010/main" val="3079576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FC87C-A198-459F-8A34-8302F59B59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89CD161-3C11-4DE7-B47C-72BCE34C55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7ED270F-CB10-4C29-9518-7B894AA8F2E9}"/>
              </a:ext>
            </a:extLst>
          </p:cNvPr>
          <p:cNvSpPr>
            <a:spLocks noGrp="1"/>
          </p:cNvSpPr>
          <p:nvPr>
            <p:ph type="dt" sz="half" idx="10"/>
          </p:nvPr>
        </p:nvSpPr>
        <p:spPr/>
        <p:txBody>
          <a:bodyPr/>
          <a:lstStyle/>
          <a:p>
            <a:fld id="{2094E105-8FC8-46AA-8B32-AB529D92368B}" type="datetimeFigureOut">
              <a:rPr lang="en-US" smtClean="0"/>
              <a:t>3/24/2022</a:t>
            </a:fld>
            <a:endParaRPr lang="en-US"/>
          </a:p>
        </p:txBody>
      </p:sp>
      <p:sp>
        <p:nvSpPr>
          <p:cNvPr id="5" name="Footer Placeholder 4">
            <a:extLst>
              <a:ext uri="{FF2B5EF4-FFF2-40B4-BE49-F238E27FC236}">
                <a16:creationId xmlns:a16="http://schemas.microsoft.com/office/drawing/2014/main" id="{D529323A-14AF-4219-82B3-498F19DC6B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BF2333-91BF-424A-83C8-D4DB62E91093}"/>
              </a:ext>
            </a:extLst>
          </p:cNvPr>
          <p:cNvSpPr>
            <a:spLocks noGrp="1"/>
          </p:cNvSpPr>
          <p:nvPr>
            <p:ph type="sldNum" sz="quarter" idx="12"/>
          </p:nvPr>
        </p:nvSpPr>
        <p:spPr/>
        <p:txBody>
          <a:bodyPr/>
          <a:lstStyle/>
          <a:p>
            <a:fld id="{14CB4E21-2F3E-498B-A2FE-4A5EC17A70CD}" type="slidenum">
              <a:rPr lang="en-US" smtClean="0"/>
              <a:t>‹#›</a:t>
            </a:fld>
            <a:endParaRPr lang="en-US"/>
          </a:p>
        </p:txBody>
      </p:sp>
    </p:spTree>
    <p:extLst>
      <p:ext uri="{BB962C8B-B14F-4D97-AF65-F5344CB8AC3E}">
        <p14:creationId xmlns:p14="http://schemas.microsoft.com/office/powerpoint/2010/main" val="3004985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73352-FEB1-4C16-84A1-C5E776DE38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A0C472-FADD-4793-9F85-7D920336802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3A4CB34-A40B-47AD-AAAC-91015E5246D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2FA095E-097D-44BF-AB6D-3BC8FF458075}"/>
              </a:ext>
            </a:extLst>
          </p:cNvPr>
          <p:cNvSpPr>
            <a:spLocks noGrp="1"/>
          </p:cNvSpPr>
          <p:nvPr>
            <p:ph type="dt" sz="half" idx="10"/>
          </p:nvPr>
        </p:nvSpPr>
        <p:spPr/>
        <p:txBody>
          <a:bodyPr/>
          <a:lstStyle/>
          <a:p>
            <a:fld id="{2094E105-8FC8-46AA-8B32-AB529D92368B}" type="datetimeFigureOut">
              <a:rPr lang="en-US" smtClean="0"/>
              <a:t>3/24/2022</a:t>
            </a:fld>
            <a:endParaRPr lang="en-US"/>
          </a:p>
        </p:txBody>
      </p:sp>
      <p:sp>
        <p:nvSpPr>
          <p:cNvPr id="6" name="Footer Placeholder 5">
            <a:extLst>
              <a:ext uri="{FF2B5EF4-FFF2-40B4-BE49-F238E27FC236}">
                <a16:creationId xmlns:a16="http://schemas.microsoft.com/office/drawing/2014/main" id="{92FB8D64-72B5-4CD9-B80D-3867787E819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EE2339-BBB1-4B8D-BC4B-D4827CE49D41}"/>
              </a:ext>
            </a:extLst>
          </p:cNvPr>
          <p:cNvSpPr>
            <a:spLocks noGrp="1"/>
          </p:cNvSpPr>
          <p:nvPr>
            <p:ph type="sldNum" sz="quarter" idx="12"/>
          </p:nvPr>
        </p:nvSpPr>
        <p:spPr/>
        <p:txBody>
          <a:bodyPr/>
          <a:lstStyle/>
          <a:p>
            <a:fld id="{14CB4E21-2F3E-498B-A2FE-4A5EC17A70CD}" type="slidenum">
              <a:rPr lang="en-US" smtClean="0"/>
              <a:t>‹#›</a:t>
            </a:fld>
            <a:endParaRPr lang="en-US"/>
          </a:p>
        </p:txBody>
      </p:sp>
    </p:spTree>
    <p:extLst>
      <p:ext uri="{BB962C8B-B14F-4D97-AF65-F5344CB8AC3E}">
        <p14:creationId xmlns:p14="http://schemas.microsoft.com/office/powerpoint/2010/main" val="486784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9A61B-CF6A-4469-B0E5-E218C54C820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9405E52-D0A7-47BE-8AA5-6A1B68B562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7515FF-7CC4-42E7-8181-4A749730B28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C43A8D0-7C51-4594-B08A-34D4F4D8914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D2C7A7-B98B-4BD4-876C-EBB6FEAA804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25C5623-C049-4856-A004-C132518BDCEB}"/>
              </a:ext>
            </a:extLst>
          </p:cNvPr>
          <p:cNvSpPr>
            <a:spLocks noGrp="1"/>
          </p:cNvSpPr>
          <p:nvPr>
            <p:ph type="dt" sz="half" idx="10"/>
          </p:nvPr>
        </p:nvSpPr>
        <p:spPr/>
        <p:txBody>
          <a:bodyPr/>
          <a:lstStyle/>
          <a:p>
            <a:fld id="{2094E105-8FC8-46AA-8B32-AB529D92368B}" type="datetimeFigureOut">
              <a:rPr lang="en-US" smtClean="0"/>
              <a:t>3/24/2022</a:t>
            </a:fld>
            <a:endParaRPr lang="en-US"/>
          </a:p>
        </p:txBody>
      </p:sp>
      <p:sp>
        <p:nvSpPr>
          <p:cNvPr id="8" name="Footer Placeholder 7">
            <a:extLst>
              <a:ext uri="{FF2B5EF4-FFF2-40B4-BE49-F238E27FC236}">
                <a16:creationId xmlns:a16="http://schemas.microsoft.com/office/drawing/2014/main" id="{D0AD04EC-5E3D-4F58-826D-8288A5E085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AA56C9B-4BA3-46CF-8679-EA07472174BD}"/>
              </a:ext>
            </a:extLst>
          </p:cNvPr>
          <p:cNvSpPr>
            <a:spLocks noGrp="1"/>
          </p:cNvSpPr>
          <p:nvPr>
            <p:ph type="sldNum" sz="quarter" idx="12"/>
          </p:nvPr>
        </p:nvSpPr>
        <p:spPr/>
        <p:txBody>
          <a:bodyPr/>
          <a:lstStyle/>
          <a:p>
            <a:fld id="{14CB4E21-2F3E-498B-A2FE-4A5EC17A70CD}" type="slidenum">
              <a:rPr lang="en-US" smtClean="0"/>
              <a:t>‹#›</a:t>
            </a:fld>
            <a:endParaRPr lang="en-US"/>
          </a:p>
        </p:txBody>
      </p:sp>
    </p:spTree>
    <p:extLst>
      <p:ext uri="{BB962C8B-B14F-4D97-AF65-F5344CB8AC3E}">
        <p14:creationId xmlns:p14="http://schemas.microsoft.com/office/powerpoint/2010/main" val="2507071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D55C0-C583-48A1-A50D-22307D0F593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8050EC6-8BF9-4143-A046-8D49D891D045}"/>
              </a:ext>
            </a:extLst>
          </p:cNvPr>
          <p:cNvSpPr>
            <a:spLocks noGrp="1"/>
          </p:cNvSpPr>
          <p:nvPr>
            <p:ph type="dt" sz="half" idx="10"/>
          </p:nvPr>
        </p:nvSpPr>
        <p:spPr/>
        <p:txBody>
          <a:bodyPr/>
          <a:lstStyle/>
          <a:p>
            <a:fld id="{2094E105-8FC8-46AA-8B32-AB529D92368B}" type="datetimeFigureOut">
              <a:rPr lang="en-US" smtClean="0"/>
              <a:t>3/24/2022</a:t>
            </a:fld>
            <a:endParaRPr lang="en-US"/>
          </a:p>
        </p:txBody>
      </p:sp>
      <p:sp>
        <p:nvSpPr>
          <p:cNvPr id="4" name="Footer Placeholder 3">
            <a:extLst>
              <a:ext uri="{FF2B5EF4-FFF2-40B4-BE49-F238E27FC236}">
                <a16:creationId xmlns:a16="http://schemas.microsoft.com/office/drawing/2014/main" id="{D3665691-4F03-4C8B-8BBA-26DF38CB088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8D9B485-E564-4C74-A2B6-7D11965F4E6C}"/>
              </a:ext>
            </a:extLst>
          </p:cNvPr>
          <p:cNvSpPr>
            <a:spLocks noGrp="1"/>
          </p:cNvSpPr>
          <p:nvPr>
            <p:ph type="sldNum" sz="quarter" idx="12"/>
          </p:nvPr>
        </p:nvSpPr>
        <p:spPr/>
        <p:txBody>
          <a:bodyPr/>
          <a:lstStyle/>
          <a:p>
            <a:fld id="{14CB4E21-2F3E-498B-A2FE-4A5EC17A70CD}" type="slidenum">
              <a:rPr lang="en-US" smtClean="0"/>
              <a:t>‹#›</a:t>
            </a:fld>
            <a:endParaRPr lang="en-US"/>
          </a:p>
        </p:txBody>
      </p:sp>
    </p:spTree>
    <p:extLst>
      <p:ext uri="{BB962C8B-B14F-4D97-AF65-F5344CB8AC3E}">
        <p14:creationId xmlns:p14="http://schemas.microsoft.com/office/powerpoint/2010/main" val="1492245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84C291-E6F6-4E02-B778-080AEFC8F7C5}"/>
              </a:ext>
            </a:extLst>
          </p:cNvPr>
          <p:cNvSpPr>
            <a:spLocks noGrp="1"/>
          </p:cNvSpPr>
          <p:nvPr>
            <p:ph type="dt" sz="half" idx="10"/>
          </p:nvPr>
        </p:nvSpPr>
        <p:spPr/>
        <p:txBody>
          <a:bodyPr/>
          <a:lstStyle/>
          <a:p>
            <a:fld id="{2094E105-8FC8-46AA-8B32-AB529D92368B}" type="datetimeFigureOut">
              <a:rPr lang="en-US" smtClean="0"/>
              <a:t>3/24/2022</a:t>
            </a:fld>
            <a:endParaRPr lang="en-US"/>
          </a:p>
        </p:txBody>
      </p:sp>
      <p:sp>
        <p:nvSpPr>
          <p:cNvPr id="3" name="Footer Placeholder 2">
            <a:extLst>
              <a:ext uri="{FF2B5EF4-FFF2-40B4-BE49-F238E27FC236}">
                <a16:creationId xmlns:a16="http://schemas.microsoft.com/office/drawing/2014/main" id="{4FF12849-8548-4831-970D-2B16A9641F2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F9B6AE-D304-4401-9C99-FBC900ADBBD2}"/>
              </a:ext>
            </a:extLst>
          </p:cNvPr>
          <p:cNvSpPr>
            <a:spLocks noGrp="1"/>
          </p:cNvSpPr>
          <p:nvPr>
            <p:ph type="sldNum" sz="quarter" idx="12"/>
          </p:nvPr>
        </p:nvSpPr>
        <p:spPr/>
        <p:txBody>
          <a:bodyPr/>
          <a:lstStyle/>
          <a:p>
            <a:fld id="{14CB4E21-2F3E-498B-A2FE-4A5EC17A70CD}" type="slidenum">
              <a:rPr lang="en-US" smtClean="0"/>
              <a:t>‹#›</a:t>
            </a:fld>
            <a:endParaRPr lang="en-US"/>
          </a:p>
        </p:txBody>
      </p:sp>
    </p:spTree>
    <p:extLst>
      <p:ext uri="{BB962C8B-B14F-4D97-AF65-F5344CB8AC3E}">
        <p14:creationId xmlns:p14="http://schemas.microsoft.com/office/powerpoint/2010/main" val="12771392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A75C6-2068-4829-B53A-B7896BBDA0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2FD57A9-0794-4D7E-AD9F-517FD0961E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A46521-CD5E-471B-9E2D-3AA5863CD6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B8740A-5A70-498E-B5B5-CAAA7845C19F}"/>
              </a:ext>
            </a:extLst>
          </p:cNvPr>
          <p:cNvSpPr>
            <a:spLocks noGrp="1"/>
          </p:cNvSpPr>
          <p:nvPr>
            <p:ph type="dt" sz="half" idx="10"/>
          </p:nvPr>
        </p:nvSpPr>
        <p:spPr/>
        <p:txBody>
          <a:bodyPr/>
          <a:lstStyle/>
          <a:p>
            <a:fld id="{2094E105-8FC8-46AA-8B32-AB529D92368B}" type="datetimeFigureOut">
              <a:rPr lang="en-US" smtClean="0"/>
              <a:t>3/24/2022</a:t>
            </a:fld>
            <a:endParaRPr lang="en-US"/>
          </a:p>
        </p:txBody>
      </p:sp>
      <p:sp>
        <p:nvSpPr>
          <p:cNvPr id="6" name="Footer Placeholder 5">
            <a:extLst>
              <a:ext uri="{FF2B5EF4-FFF2-40B4-BE49-F238E27FC236}">
                <a16:creationId xmlns:a16="http://schemas.microsoft.com/office/drawing/2014/main" id="{904A6732-4388-4B09-AD74-C212DDC88F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E3EB26-27D4-400B-8E9E-C5CAB8438EAF}"/>
              </a:ext>
            </a:extLst>
          </p:cNvPr>
          <p:cNvSpPr>
            <a:spLocks noGrp="1"/>
          </p:cNvSpPr>
          <p:nvPr>
            <p:ph type="sldNum" sz="quarter" idx="12"/>
          </p:nvPr>
        </p:nvSpPr>
        <p:spPr/>
        <p:txBody>
          <a:bodyPr/>
          <a:lstStyle/>
          <a:p>
            <a:fld id="{14CB4E21-2F3E-498B-A2FE-4A5EC17A70CD}" type="slidenum">
              <a:rPr lang="en-US" smtClean="0"/>
              <a:t>‹#›</a:t>
            </a:fld>
            <a:endParaRPr lang="en-US"/>
          </a:p>
        </p:txBody>
      </p:sp>
    </p:spTree>
    <p:extLst>
      <p:ext uri="{BB962C8B-B14F-4D97-AF65-F5344CB8AC3E}">
        <p14:creationId xmlns:p14="http://schemas.microsoft.com/office/powerpoint/2010/main" val="278371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1B08E-3E9C-4AB4-90CB-D0EE0FE67F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783E9B2-B99D-4245-B45A-EF4CA2B95A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7387A94-5319-4934-9DF2-DC3C5ECABA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4E6F59-AE81-4319-B4D4-5DA1ECA6C781}"/>
              </a:ext>
            </a:extLst>
          </p:cNvPr>
          <p:cNvSpPr>
            <a:spLocks noGrp="1"/>
          </p:cNvSpPr>
          <p:nvPr>
            <p:ph type="dt" sz="half" idx="10"/>
          </p:nvPr>
        </p:nvSpPr>
        <p:spPr/>
        <p:txBody>
          <a:bodyPr/>
          <a:lstStyle/>
          <a:p>
            <a:fld id="{2094E105-8FC8-46AA-8B32-AB529D92368B}" type="datetimeFigureOut">
              <a:rPr lang="en-US" smtClean="0"/>
              <a:t>3/24/2022</a:t>
            </a:fld>
            <a:endParaRPr lang="en-US"/>
          </a:p>
        </p:txBody>
      </p:sp>
      <p:sp>
        <p:nvSpPr>
          <p:cNvPr id="6" name="Footer Placeholder 5">
            <a:extLst>
              <a:ext uri="{FF2B5EF4-FFF2-40B4-BE49-F238E27FC236}">
                <a16:creationId xmlns:a16="http://schemas.microsoft.com/office/drawing/2014/main" id="{1C21FDD7-7688-43F2-8EC1-17E609E67A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4500DE-9B08-46BD-B713-B89EE616B582}"/>
              </a:ext>
            </a:extLst>
          </p:cNvPr>
          <p:cNvSpPr>
            <a:spLocks noGrp="1"/>
          </p:cNvSpPr>
          <p:nvPr>
            <p:ph type="sldNum" sz="quarter" idx="12"/>
          </p:nvPr>
        </p:nvSpPr>
        <p:spPr/>
        <p:txBody>
          <a:bodyPr/>
          <a:lstStyle/>
          <a:p>
            <a:fld id="{14CB4E21-2F3E-498B-A2FE-4A5EC17A70CD}" type="slidenum">
              <a:rPr lang="en-US" smtClean="0"/>
              <a:t>‹#›</a:t>
            </a:fld>
            <a:endParaRPr lang="en-US"/>
          </a:p>
        </p:txBody>
      </p:sp>
    </p:spTree>
    <p:extLst>
      <p:ext uri="{BB962C8B-B14F-4D97-AF65-F5344CB8AC3E}">
        <p14:creationId xmlns:p14="http://schemas.microsoft.com/office/powerpoint/2010/main" val="3537217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811D3C-0C31-48E1-A44B-7D7BD237750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86AEEBD-532B-4498-B097-216172372E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4C6F67-249B-4B67-B8F5-076EA552E4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94E105-8FC8-46AA-8B32-AB529D92368B}" type="datetimeFigureOut">
              <a:rPr lang="en-US" smtClean="0"/>
              <a:t>3/24/2022</a:t>
            </a:fld>
            <a:endParaRPr lang="en-US"/>
          </a:p>
        </p:txBody>
      </p:sp>
      <p:sp>
        <p:nvSpPr>
          <p:cNvPr id="5" name="Footer Placeholder 4">
            <a:extLst>
              <a:ext uri="{FF2B5EF4-FFF2-40B4-BE49-F238E27FC236}">
                <a16:creationId xmlns:a16="http://schemas.microsoft.com/office/drawing/2014/main" id="{2BEBEA03-6EF1-4BED-9C3E-A48CEB2007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9A61F94-65E5-4C63-A6C8-6DC2132B07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CB4E21-2F3E-498B-A2FE-4A5EC17A70CD}" type="slidenum">
              <a:rPr lang="en-US" smtClean="0"/>
              <a:t>‹#›</a:t>
            </a:fld>
            <a:endParaRPr lang="en-US"/>
          </a:p>
        </p:txBody>
      </p:sp>
    </p:spTree>
    <p:extLst>
      <p:ext uri="{BB962C8B-B14F-4D97-AF65-F5344CB8AC3E}">
        <p14:creationId xmlns:p14="http://schemas.microsoft.com/office/powerpoint/2010/main" val="1232730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en.wikipedia.org/wiki/Henri_Lebesgue"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E990E-94DA-48D4-AE58-6626C0CB3284}"/>
              </a:ext>
            </a:extLst>
          </p:cNvPr>
          <p:cNvSpPr>
            <a:spLocks noGrp="1"/>
          </p:cNvSpPr>
          <p:nvPr>
            <p:ph type="ctrTitle"/>
          </p:nvPr>
        </p:nvSpPr>
        <p:spPr/>
        <p:txBody>
          <a:bodyPr>
            <a:normAutofit/>
          </a:bodyPr>
          <a:lstStyle/>
          <a:p>
            <a:r>
              <a:rPr lang="en-US" sz="2400" b="1" dirty="0">
                <a:latin typeface="Times New Roman" panose="02020603050405020304" pitchFamily="18" charset="0"/>
                <a:cs typeface="Times New Roman" panose="02020603050405020304" pitchFamily="18" charset="0"/>
              </a:rPr>
              <a:t>Week4</a:t>
            </a:r>
          </a:p>
        </p:txBody>
      </p:sp>
      <p:sp>
        <p:nvSpPr>
          <p:cNvPr id="3" name="Subtitle 2">
            <a:extLst>
              <a:ext uri="{FF2B5EF4-FFF2-40B4-BE49-F238E27FC236}">
                <a16:creationId xmlns:a16="http://schemas.microsoft.com/office/drawing/2014/main" id="{C3BFC4D6-93DA-44E2-926D-89A3C8F0900D}"/>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704041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71746-3BB7-4F60-AE39-9FE4908AAA92}"/>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Classical mechanic</a:t>
            </a:r>
            <a:r>
              <a:rPr lang="en-US" sz="2400" b="1" u="sng" dirty="0">
                <a:solidFill>
                  <a:srgbClr val="FF0000"/>
                </a:solidFill>
                <a:latin typeface="Times New Roman" panose="02020603050405020304" pitchFamily="18" charset="0"/>
                <a:cs typeface="Times New Roman" panose="02020603050405020304" pitchFamily="18" charset="0"/>
              </a:rPr>
              <a:t>s </a:t>
            </a:r>
            <a:r>
              <a:rPr lang="en-US" sz="2400" b="1" u="sng" dirty="0">
                <a:latin typeface="Times New Roman" panose="02020603050405020304" pitchFamily="18" charset="0"/>
                <a:cs typeface="Times New Roman" panose="02020603050405020304" pitchFamily="18" charset="0"/>
              </a:rPr>
              <a:t>(II) </a:t>
            </a:r>
          </a:p>
        </p:txBody>
      </p:sp>
      <p:sp>
        <p:nvSpPr>
          <p:cNvPr id="3" name="Content Placeholder 2">
            <a:extLst>
              <a:ext uri="{FF2B5EF4-FFF2-40B4-BE49-F238E27FC236}">
                <a16:creationId xmlns:a16="http://schemas.microsoft.com/office/drawing/2014/main" id="{09C14312-12CA-42B5-954B-7C68DAA70619}"/>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Not: mechanic (without s), but </a:t>
            </a:r>
            <a:r>
              <a:rPr lang="en-US" sz="2000" dirty="0" err="1">
                <a:latin typeface="Times New Roman" panose="02020603050405020304" pitchFamily="18" charset="0"/>
                <a:cs typeface="Times New Roman" panose="02020603050405020304" pitchFamily="18" charset="0"/>
              </a:rPr>
              <a:t>mechanicS</a:t>
            </a:r>
            <a:r>
              <a:rPr lang="en-US" sz="2000" dirty="0">
                <a:latin typeface="Times New Roman" panose="02020603050405020304" pitchFamily="18" charset="0"/>
                <a:cs typeface="Times New Roman" panose="02020603050405020304" pitchFamily="18" charset="0"/>
              </a:rPr>
              <a:t> </a:t>
            </a:r>
          </a:p>
          <a:p>
            <a:r>
              <a:rPr lang="en-US" sz="2000" dirty="0" err="1">
                <a:latin typeface="Times New Roman" panose="02020603050405020304" pitchFamily="18" charset="0"/>
                <a:cs typeface="Times New Roman" panose="02020603050405020304" pitchFamily="18" charset="0"/>
              </a:rPr>
              <a:t>economic</a:t>
            </a:r>
            <a:r>
              <a:rPr lang="en-US" sz="2000" b="1" dirty="0" err="1">
                <a:latin typeface="Times New Roman" panose="02020603050405020304" pitchFamily="18" charset="0"/>
                <a:cs typeface="Times New Roman" panose="02020603050405020304" pitchFamily="18" charset="0"/>
              </a:rPr>
              <a:t>S</a:t>
            </a:r>
            <a:endParaRPr lang="en-US" sz="2000" b="1" dirty="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thermodynamic</a:t>
            </a:r>
            <a:r>
              <a:rPr lang="en-US" sz="2000" b="1" dirty="0" err="1">
                <a:latin typeface="Times New Roman" panose="02020603050405020304" pitchFamily="18" charset="0"/>
                <a:cs typeface="Times New Roman" panose="02020603050405020304" pitchFamily="18" charset="0"/>
              </a:rPr>
              <a:t>S</a:t>
            </a:r>
            <a:endParaRPr lang="en-US" sz="2000" b="1" dirty="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mathematic</a:t>
            </a:r>
            <a:r>
              <a:rPr lang="en-US" sz="2000" b="1" dirty="0" err="1">
                <a:latin typeface="Times New Roman" panose="02020603050405020304" pitchFamily="18" charset="0"/>
                <a:cs typeface="Times New Roman" panose="02020603050405020304" pitchFamily="18" charset="0"/>
              </a:rPr>
              <a:t>S</a:t>
            </a:r>
            <a:r>
              <a:rPr lang="en-US" sz="2000" dirty="0">
                <a:latin typeface="Times New Roman" panose="02020603050405020304" pitchFamily="18" charset="0"/>
                <a:cs typeface="Times New Roman" panose="02020603050405020304" pitchFamily="18" charset="0"/>
              </a:rPr>
              <a:t> </a:t>
            </a:r>
          </a:p>
          <a:p>
            <a:r>
              <a:rPr lang="en-US" sz="2000" dirty="0" err="1">
                <a:latin typeface="Times New Roman" panose="02020603050405020304" pitchFamily="18" charset="0"/>
                <a:cs typeface="Times New Roman" panose="02020603050405020304" pitchFamily="18" charset="0"/>
              </a:rPr>
              <a:t>physic</a:t>
            </a:r>
            <a:r>
              <a:rPr lang="en-US" sz="2000" b="1" dirty="0" err="1">
                <a:latin typeface="Times New Roman" panose="02020603050405020304" pitchFamily="18" charset="0"/>
                <a:cs typeface="Times New Roman" panose="02020603050405020304" pitchFamily="18" charset="0"/>
              </a:rPr>
              <a:t>S</a:t>
            </a:r>
            <a:r>
              <a:rPr lang="en-US" sz="2000" dirty="0">
                <a:latin typeface="Times New Roman" panose="02020603050405020304" pitchFamily="18" charset="0"/>
                <a:cs typeface="Times New Roman" panose="02020603050405020304" pitchFamily="18" charset="0"/>
              </a:rPr>
              <a:t> </a:t>
            </a:r>
          </a:p>
          <a:p>
            <a:r>
              <a:rPr lang="en-US" sz="2000" dirty="0" err="1">
                <a:latin typeface="Times New Roman" panose="02020603050405020304" pitchFamily="18" charset="0"/>
                <a:cs typeface="Times New Roman" panose="02020603050405020304" pitchFamily="18" charset="0"/>
              </a:rPr>
              <a:t>hydronynamic</a:t>
            </a:r>
            <a:r>
              <a:rPr lang="en-US" sz="2000" b="1" dirty="0" err="1">
                <a:latin typeface="Times New Roman" panose="02020603050405020304" pitchFamily="18" charset="0"/>
                <a:cs typeface="Times New Roman" panose="02020603050405020304" pitchFamily="18" charset="0"/>
              </a:rPr>
              <a:t>S</a:t>
            </a:r>
            <a:r>
              <a:rPr lang="en-US" sz="2000" dirty="0">
                <a:latin typeface="Times New Roman" panose="02020603050405020304" pitchFamily="18" charset="0"/>
                <a:cs typeface="Times New Roman" panose="02020603050405020304" pitchFamily="18" charset="0"/>
              </a:rPr>
              <a:t> </a:t>
            </a:r>
          </a:p>
          <a:p>
            <a:r>
              <a:rPr lang="en-US" sz="2000" b="1" dirty="0">
                <a:latin typeface="Times New Roman" panose="02020603050405020304" pitchFamily="18" charset="0"/>
                <a:cs typeface="Times New Roman" panose="02020603050405020304" pitchFamily="18" charset="0"/>
              </a:rPr>
              <a:t>An exception: </a:t>
            </a:r>
            <a:r>
              <a:rPr lang="en-US" sz="2000" dirty="0">
                <a:latin typeface="Times New Roman" panose="02020603050405020304" pitchFamily="18" charset="0"/>
                <a:cs typeface="Times New Roman" panose="02020603050405020304" pitchFamily="18" charset="0"/>
              </a:rPr>
              <a:t>However, we say </a:t>
            </a:r>
            <a:r>
              <a:rPr lang="en-US" sz="2000" dirty="0" err="1">
                <a:latin typeface="Times New Roman" panose="02020603050405020304" pitchFamily="18" charset="0"/>
                <a:cs typeface="Times New Roman" panose="02020603050405020304" pitchFamily="18" charset="0"/>
              </a:rPr>
              <a:t>rhetoriC</a:t>
            </a:r>
            <a:r>
              <a:rPr lang="en-US" sz="2000" dirty="0">
                <a:latin typeface="Times New Roman" panose="02020603050405020304" pitchFamily="18" charset="0"/>
                <a:cs typeface="Times New Roman" panose="02020603050405020304" pitchFamily="18" charset="0"/>
              </a:rPr>
              <a:t>, and not </a:t>
            </a:r>
            <a:r>
              <a:rPr lang="en-US" sz="2000" dirty="0" err="1">
                <a:latin typeface="Times New Roman" panose="02020603050405020304" pitchFamily="18" charset="0"/>
                <a:cs typeface="Times New Roman" panose="02020603050405020304" pitchFamily="18" charset="0"/>
              </a:rPr>
              <a:t>rhetori</a:t>
            </a:r>
            <a:r>
              <a:rPr lang="en-US" sz="2000" b="1" dirty="0" err="1">
                <a:latin typeface="Times New Roman" panose="02020603050405020304" pitchFamily="18" charset="0"/>
                <a:cs typeface="Times New Roman" panose="02020603050405020304" pitchFamily="18" charset="0"/>
              </a:rPr>
              <a:t>CS</a:t>
            </a:r>
            <a:endParaRPr lang="en-US" sz="2000" b="1"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Take care about this – I may take liberty to ask  you about </a:t>
            </a:r>
            <a:r>
              <a:rPr lang="en-US" sz="2000" dirty="0" err="1">
                <a:latin typeface="Times New Roman" panose="02020603050405020304" pitchFamily="18" charset="0"/>
                <a:cs typeface="Times New Roman" panose="02020603050405020304" pitchFamily="18" charset="0"/>
              </a:rPr>
              <a:t>thid</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9764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5DFE2-CE8D-4562-A660-207380AE6694}"/>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Difference between classic and </a:t>
            </a:r>
            <a:r>
              <a:rPr lang="en-US" sz="2400" b="1" dirty="0" err="1">
                <a:latin typeface="Times New Roman" panose="02020603050405020304" pitchFamily="18" charset="0"/>
                <a:cs typeface="Times New Roman" panose="02020603050405020304" pitchFamily="18" charset="0"/>
              </a:rPr>
              <a:t>classic</a:t>
            </a:r>
            <a:r>
              <a:rPr lang="en-US" sz="2400" b="1" dirty="0" err="1">
                <a:solidFill>
                  <a:srgbClr val="FF0000"/>
                </a:solidFill>
                <a:latin typeface="Times New Roman" panose="02020603050405020304" pitchFamily="18" charset="0"/>
                <a:cs typeface="Times New Roman" panose="02020603050405020304" pitchFamily="18" charset="0"/>
              </a:rPr>
              <a:t>al</a:t>
            </a:r>
            <a:r>
              <a:rPr lang="en-US" sz="2400" b="1" dirty="0" err="1">
                <a:latin typeface="Times New Roman" panose="02020603050405020304" pitchFamily="18" charset="0"/>
                <a:cs typeface="Times New Roman" panose="02020603050405020304" pitchFamily="18" charset="0"/>
              </a:rPr>
              <a:t>.</a:t>
            </a:r>
            <a:r>
              <a:rPr lang="en-US" sz="2400" b="1" u="sng" dirty="0" err="1">
                <a:latin typeface="Times New Roman" panose="02020603050405020304" pitchFamily="18" charset="0"/>
                <a:cs typeface="Times New Roman" panose="02020603050405020304" pitchFamily="18" charset="0"/>
              </a:rPr>
              <a:t>Classical</a:t>
            </a:r>
            <a:r>
              <a:rPr lang="en-US" sz="2400" b="1" u="sng" dirty="0">
                <a:latin typeface="Times New Roman" panose="02020603050405020304" pitchFamily="18" charset="0"/>
                <a:cs typeface="Times New Roman" panose="02020603050405020304" pitchFamily="18" charset="0"/>
              </a:rPr>
              <a:t> – examples </a:t>
            </a:r>
          </a:p>
        </p:txBody>
      </p:sp>
      <p:sp>
        <p:nvSpPr>
          <p:cNvPr id="3" name="Content Placeholder 2">
            <a:extLst>
              <a:ext uri="{FF2B5EF4-FFF2-40B4-BE49-F238E27FC236}">
                <a16:creationId xmlns:a16="http://schemas.microsoft.com/office/drawing/2014/main" id="{48418C7F-42E3-441E-8C4C-2EBD646633D9}"/>
              </a:ext>
            </a:extLst>
          </p:cNvPr>
          <p:cNvSpPr>
            <a:spLocks noGrp="1"/>
          </p:cNvSpPr>
          <p:nvPr>
            <p:ph idx="1"/>
          </p:nvPr>
        </p:nvSpPr>
        <p:spPr/>
        <p:txBody>
          <a:bodyPr/>
          <a:lstStyle/>
          <a:p>
            <a:r>
              <a:rPr lang="en-US" sz="2000" dirty="0">
                <a:solidFill>
                  <a:srgbClr val="0070C0"/>
                </a:solidFill>
                <a:latin typeface="Times New Roman" panose="02020603050405020304" pitchFamily="18" charset="0"/>
                <a:cs typeface="Times New Roman" panose="02020603050405020304" pitchFamily="18" charset="0"/>
              </a:rPr>
              <a:t>Example 1: </a:t>
            </a:r>
            <a:r>
              <a:rPr lang="en-US" sz="2000" dirty="0">
                <a:latin typeface="Times New Roman" panose="02020603050405020304" pitchFamily="18" charset="0"/>
                <a:cs typeface="Times New Roman" panose="02020603050405020304" pitchFamily="18" charset="0"/>
              </a:rPr>
              <a:t>Since most of the results presented are quite classical (the novelty lies in the arrangement, and some of the proofs are new), I have not attempted to document the source of every item.</a:t>
            </a:r>
          </a:p>
          <a:p>
            <a:pPr marL="0" indent="0">
              <a:buNone/>
            </a:pPr>
            <a:r>
              <a:rPr lang="en-US" sz="2000" dirty="0">
                <a:latin typeface="Times New Roman" panose="02020603050405020304" pitchFamily="18" charset="0"/>
                <a:cs typeface="Times New Roman" panose="02020603050405020304" pitchFamily="18" charset="0"/>
              </a:rPr>
              <a:t> • </a:t>
            </a:r>
            <a:r>
              <a:rPr lang="en-US" sz="2000" dirty="0">
                <a:solidFill>
                  <a:srgbClr val="0070C0"/>
                </a:solidFill>
                <a:latin typeface="Times New Roman" panose="02020603050405020304" pitchFamily="18" charset="0"/>
                <a:cs typeface="Times New Roman" panose="02020603050405020304" pitchFamily="18" charset="0"/>
              </a:rPr>
              <a:t>Example 2: </a:t>
            </a:r>
            <a:r>
              <a:rPr lang="en-US" sz="2000" dirty="0">
                <a:latin typeface="Times New Roman" panose="02020603050405020304" pitchFamily="18" charset="0"/>
                <a:cs typeface="Times New Roman" panose="02020603050405020304" pitchFamily="18" charset="0"/>
              </a:rPr>
              <a:t>The following theorem is clearly motivated by the </a:t>
            </a:r>
            <a:r>
              <a:rPr lang="en-US" sz="2000" i="1" dirty="0">
                <a:latin typeface="Times New Roman" panose="02020603050405020304" pitchFamily="18" charset="0"/>
                <a:cs typeface="Times New Roman" panose="02020603050405020304" pitchFamily="18" charset="0"/>
              </a:rPr>
              <a:t>classical</a:t>
            </a:r>
            <a:r>
              <a:rPr lang="en-US" sz="2000" dirty="0">
                <a:latin typeface="Times New Roman" panose="02020603050405020304" pitchFamily="18" charset="0"/>
                <a:cs typeface="Times New Roman" panose="02020603050405020304" pitchFamily="18" charset="0"/>
              </a:rPr>
              <a:t> LP-decomposition.</a:t>
            </a:r>
          </a:p>
          <a:p>
            <a:pPr marL="0" indent="0">
              <a:buNone/>
            </a:pPr>
            <a:r>
              <a:rPr lang="en-US" sz="2000" dirty="0">
                <a:latin typeface="Times New Roman" panose="02020603050405020304" pitchFamily="18" charset="0"/>
                <a:cs typeface="Times New Roman" panose="02020603050405020304" pitchFamily="18" charset="0"/>
              </a:rPr>
              <a:t> • </a:t>
            </a:r>
            <a:r>
              <a:rPr lang="en-US" sz="2000" dirty="0">
                <a:solidFill>
                  <a:srgbClr val="0070C0"/>
                </a:solidFill>
                <a:latin typeface="Times New Roman" panose="02020603050405020304" pitchFamily="18" charset="0"/>
                <a:cs typeface="Times New Roman" panose="02020603050405020304" pitchFamily="18" charset="0"/>
              </a:rPr>
              <a:t>Example 3</a:t>
            </a:r>
            <a:r>
              <a:rPr lang="en-US" sz="2000" dirty="0">
                <a:latin typeface="Times New Roman" panose="02020603050405020304" pitchFamily="18" charset="0"/>
                <a:cs typeface="Times New Roman" panose="02020603050405020304" pitchFamily="18" charset="0"/>
              </a:rPr>
              <a:t>: Our proofs make substantial use of </a:t>
            </a:r>
            <a:r>
              <a:rPr lang="en-US" sz="2000" i="1" u="sng" dirty="0">
                <a:latin typeface="Times New Roman" panose="02020603050405020304" pitchFamily="18" charset="0"/>
                <a:cs typeface="Times New Roman" panose="02020603050405020304" pitchFamily="18" charset="0"/>
              </a:rPr>
              <a:t>classical</a:t>
            </a:r>
            <a:r>
              <a:rPr lang="en-US" sz="2000" u="sng" dirty="0">
                <a:latin typeface="Times New Roman" panose="02020603050405020304" pitchFamily="18" charset="0"/>
                <a:cs typeface="Times New Roman" panose="02020603050405020304" pitchFamily="18" charset="0"/>
              </a:rPr>
              <a:t> topology </a:t>
            </a:r>
            <a:r>
              <a:rPr lang="en-US" sz="2000" dirty="0">
                <a:latin typeface="Times New Roman" panose="02020603050405020304" pitchFamily="18" charset="0"/>
                <a:cs typeface="Times New Roman" panose="02020603050405020304" pitchFamily="18" charset="0"/>
              </a:rPr>
              <a:t>of the plane</a:t>
            </a:r>
            <a:r>
              <a:rPr lang="en-US" dirty="0"/>
              <a:t>.</a:t>
            </a:r>
          </a:p>
        </p:txBody>
      </p:sp>
    </p:spTree>
    <p:extLst>
      <p:ext uri="{BB962C8B-B14F-4D97-AF65-F5344CB8AC3E}">
        <p14:creationId xmlns:p14="http://schemas.microsoft.com/office/powerpoint/2010/main" val="542596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6BB9E-C5E3-4163-BDD7-F70701F7F893}"/>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Imaginary number </a:t>
            </a:r>
          </a:p>
        </p:txBody>
      </p:sp>
      <p:sp>
        <p:nvSpPr>
          <p:cNvPr id="3" name="Content Placeholder 2">
            <a:extLst>
              <a:ext uri="{FF2B5EF4-FFF2-40B4-BE49-F238E27FC236}">
                <a16:creationId xmlns:a16="http://schemas.microsoft.com/office/drawing/2014/main" id="{2784B291-FDE4-4E20-AE4F-F54195BB3C7A}"/>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The mathematical context: </a:t>
            </a:r>
            <a:r>
              <a:rPr lang="en-US" sz="2000" dirty="0">
                <a:latin typeface="Times New Roman" panose="02020603050405020304" pitchFamily="18" charset="0"/>
                <a:cs typeface="Times New Roman" panose="02020603050405020304" pitchFamily="18" charset="0"/>
              </a:rPr>
              <a:t>An imaginary number is a real number multiplied </a:t>
            </a:r>
            <a:r>
              <a:rPr lang="en-US" sz="2000" u="sng" dirty="0">
                <a:latin typeface="Times New Roman" panose="02020603050405020304" pitchFamily="18" charset="0"/>
                <a:cs typeface="Times New Roman" panose="02020603050405020304" pitchFamily="18" charset="0"/>
              </a:rPr>
              <a:t>by the imaginary unit I </a:t>
            </a:r>
          </a:p>
          <a:p>
            <a:endParaRPr lang="en-US" sz="2000" u="sng"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Not to be confused with the everyday meaning: fictive, concocted </a:t>
            </a:r>
          </a:p>
          <a:p>
            <a:endParaRPr lang="en-US" sz="2000" u="sng"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Nonmathematical context: difference between imaginary and unreal.</a:t>
            </a:r>
          </a:p>
          <a:p>
            <a:endParaRPr lang="en-US" sz="2000" u="sng"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Unreal</a:t>
            </a:r>
            <a:r>
              <a:rPr lang="en-US" sz="2000" dirty="0">
                <a:latin typeface="Times New Roman" panose="02020603050405020304" pitchFamily="18" charset="0"/>
                <a:cs typeface="Times New Roman" panose="02020603050405020304" pitchFamily="18" charset="0"/>
              </a:rPr>
              <a:t> is fake, whereas</a:t>
            </a:r>
            <a:r>
              <a:rPr lang="en-US" sz="2000" u="sng" dirty="0">
                <a:latin typeface="Times New Roman" panose="02020603050405020304" pitchFamily="18" charset="0"/>
                <a:cs typeface="Times New Roman" panose="02020603050405020304" pitchFamily="18" charset="0"/>
              </a:rPr>
              <a:t> imaginary </a:t>
            </a:r>
            <a:r>
              <a:rPr lang="en-US" sz="2000" dirty="0">
                <a:latin typeface="Times New Roman" panose="02020603050405020304" pitchFamily="18" charset="0"/>
                <a:cs typeface="Times New Roman" panose="02020603050405020304" pitchFamily="18" charset="0"/>
              </a:rPr>
              <a:t>exists in imagination </a:t>
            </a:r>
          </a:p>
        </p:txBody>
      </p:sp>
    </p:spTree>
    <p:extLst>
      <p:ext uri="{BB962C8B-B14F-4D97-AF65-F5344CB8AC3E}">
        <p14:creationId xmlns:p14="http://schemas.microsoft.com/office/powerpoint/2010/main" val="16216766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CE384-AD76-48E8-B3CE-C57F6D4D505A}"/>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Two dimensional problem – </a:t>
            </a:r>
            <a:r>
              <a:rPr lang="en-US" sz="2400" u="sng" dirty="0">
                <a:latin typeface="Times New Roman" panose="02020603050405020304" pitchFamily="18" charset="0"/>
                <a:cs typeface="Times New Roman" panose="02020603050405020304" pitchFamily="18" charset="0"/>
              </a:rPr>
              <a:t>the translation: this refers  both to your first and the third assignment. </a:t>
            </a:r>
          </a:p>
        </p:txBody>
      </p:sp>
      <p:sp>
        <p:nvSpPr>
          <p:cNvPr id="3" name="Content Placeholder 2">
            <a:extLst>
              <a:ext uri="{FF2B5EF4-FFF2-40B4-BE49-F238E27FC236}">
                <a16:creationId xmlns:a16="http://schemas.microsoft.com/office/drawing/2014/main" id="{4E1B4385-921E-4BAC-A612-2EDD65D52778}"/>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The correct form: </a:t>
            </a:r>
            <a:r>
              <a:rPr lang="en-US" sz="2000" u="sng" dirty="0" err="1">
                <a:latin typeface="Times New Roman" panose="02020603050405020304" pitchFamily="18" charset="0"/>
                <a:cs typeface="Times New Roman" panose="02020603050405020304" pitchFamily="18" charset="0"/>
              </a:rPr>
              <a:t>Dvodimenzion</a:t>
            </a:r>
            <a:r>
              <a:rPr lang="en-US" sz="2000" b="1" u="sng" dirty="0" err="1">
                <a:latin typeface="Times New Roman" panose="02020603050405020304" pitchFamily="18" charset="0"/>
                <a:cs typeface="Times New Roman" panose="02020603050405020304" pitchFamily="18" charset="0"/>
              </a:rPr>
              <a:t>alni</a:t>
            </a:r>
            <a:r>
              <a:rPr lang="en-US" sz="2000" u="sng" dirty="0">
                <a:latin typeface="Times New Roman" panose="02020603050405020304" pitchFamily="18" charset="0"/>
                <a:cs typeface="Times New Roman" panose="02020603050405020304" pitchFamily="18" charset="0"/>
              </a:rPr>
              <a: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NOT:</a:t>
            </a:r>
            <a:br>
              <a:rPr lang="en-US" sz="2000" dirty="0">
                <a:latin typeface="Times New Roman" panose="02020603050405020304" pitchFamily="18" charset="0"/>
                <a:cs typeface="Times New Roman" panose="02020603050405020304" pitchFamily="18" charset="0"/>
              </a:rPr>
            </a:br>
            <a:br>
              <a:rPr lang="en-US" sz="2000" b="1"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the incorrect form</a:t>
            </a:r>
            <a:r>
              <a:rPr lang="en-US" sz="2000"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dvodimenzio</a:t>
            </a:r>
            <a:r>
              <a:rPr lang="en-US" sz="2000" b="1" u="sng" dirty="0" err="1">
                <a:latin typeface="Times New Roman" panose="02020603050405020304" pitchFamily="18" charset="0"/>
                <a:cs typeface="Times New Roman" panose="02020603050405020304" pitchFamily="18" charset="0"/>
              </a:rPr>
              <a:t>NI</a:t>
            </a:r>
            <a:r>
              <a:rPr lang="en-US" sz="2000" b="1" u="sng" dirty="0">
                <a:latin typeface="Times New Roman" panose="02020603050405020304" pitchFamily="18" charset="0"/>
                <a:cs typeface="Times New Roman" panose="02020603050405020304" pitchFamily="18" charset="0"/>
              </a:rPr>
              <a:t> </a:t>
            </a:r>
            <a:r>
              <a:rPr lang="en-US" sz="2000" u="sng" dirty="0">
                <a:latin typeface="Times New Roman" panose="02020603050405020304" pitchFamily="18" charset="0"/>
                <a:cs typeface="Times New Roman" panose="02020603050405020304" pitchFamily="18" charset="0"/>
              </a:rPr>
              <a:t>problem </a:t>
            </a:r>
          </a:p>
        </p:txBody>
      </p:sp>
    </p:spTree>
    <p:extLst>
      <p:ext uri="{BB962C8B-B14F-4D97-AF65-F5344CB8AC3E}">
        <p14:creationId xmlns:p14="http://schemas.microsoft.com/office/powerpoint/2010/main" val="3870248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0E080-CE2E-4066-87DA-E80210CD4566}"/>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Linear operator </a:t>
            </a:r>
          </a:p>
        </p:txBody>
      </p:sp>
      <p:sp>
        <p:nvSpPr>
          <p:cNvPr id="3" name="Content Placeholder 2">
            <a:extLst>
              <a:ext uri="{FF2B5EF4-FFF2-40B4-BE49-F238E27FC236}">
                <a16:creationId xmlns:a16="http://schemas.microsoft.com/office/drawing/2014/main" id="{579A8EB2-2D60-4816-8E3D-9FF049918398}"/>
              </a:ext>
            </a:extLst>
          </p:cNvPr>
          <p:cNvSpPr>
            <a:spLocks noGrp="1"/>
          </p:cNvSpPr>
          <p:nvPr>
            <p:ph idx="1"/>
          </p:nvPr>
        </p:nvSpPr>
        <p:spPr>
          <a:xfrm>
            <a:off x="935477" y="2141537"/>
            <a:ext cx="10515600" cy="4351338"/>
          </a:xfrm>
        </p:spPr>
        <p:txBody>
          <a:bodyPr>
            <a:normAutofit/>
          </a:bodyPr>
          <a:lstStyle/>
          <a:p>
            <a:r>
              <a:rPr lang="en-US" sz="2000" b="1" dirty="0">
                <a:latin typeface="Times New Roman" panose="02020603050405020304" pitchFamily="18" charset="0"/>
                <a:cs typeface="Times New Roman" panose="02020603050405020304" pitchFamily="18" charset="0"/>
              </a:rPr>
              <a:t>A function f </a:t>
            </a:r>
            <a:r>
              <a:rPr lang="en-US" sz="2000" dirty="0">
                <a:latin typeface="Times New Roman" panose="02020603050405020304" pitchFamily="18" charset="0"/>
                <a:cs typeface="Times New Roman" panose="02020603050405020304" pitchFamily="18" charset="0"/>
              </a:rPr>
              <a:t>is called a linear operator if it has the two properties: f(</a:t>
            </a:r>
            <a:r>
              <a:rPr lang="en-US" sz="2000" dirty="0" err="1">
                <a:latin typeface="Times New Roman" panose="02020603050405020304" pitchFamily="18" charset="0"/>
                <a:cs typeface="Times New Roman" panose="02020603050405020304" pitchFamily="18" charset="0"/>
              </a:rPr>
              <a:t>x+y</a:t>
            </a:r>
            <a:r>
              <a:rPr lang="en-US" sz="2000" dirty="0">
                <a:latin typeface="Times New Roman" panose="02020603050405020304" pitchFamily="18" charset="0"/>
                <a:cs typeface="Times New Roman" panose="02020603050405020304" pitchFamily="18" charset="0"/>
              </a:rPr>
              <a:t>)=f(x)+f(y) for all x and y; f(cx)=</a:t>
            </a:r>
            <a:r>
              <a:rPr lang="en-US" sz="2000" dirty="0" err="1">
                <a:latin typeface="Times New Roman" panose="02020603050405020304" pitchFamily="18" charset="0"/>
                <a:cs typeface="Times New Roman" panose="02020603050405020304" pitchFamily="18" charset="0"/>
              </a:rPr>
              <a:t>cf</a:t>
            </a:r>
            <a:r>
              <a:rPr lang="en-US" sz="2000" dirty="0">
                <a:latin typeface="Times New Roman" panose="02020603050405020304" pitchFamily="18" charset="0"/>
                <a:cs typeface="Times New Roman" panose="02020603050405020304" pitchFamily="18" charset="0"/>
              </a:rPr>
              <a:t>(x) for all x and all constants c.</a:t>
            </a:r>
          </a:p>
          <a:p>
            <a:r>
              <a:rPr lang="en-US" sz="2000" dirty="0">
                <a:latin typeface="Times New Roman" panose="02020603050405020304" pitchFamily="18" charset="0"/>
                <a:cs typeface="Times New Roman" panose="02020603050405020304" pitchFamily="18" charset="0"/>
              </a:rPr>
              <a:t>The simplest linear operator is the identity operator I.</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I|V&gt; = |V&gt;,  &lt;V|I = &lt;V|.</a:t>
            </a:r>
          </a:p>
          <a:p>
            <a:r>
              <a:rPr lang="en-US" sz="2000" b="1" dirty="0">
                <a:latin typeface="Times New Roman" panose="02020603050405020304" pitchFamily="18" charset="0"/>
                <a:cs typeface="Times New Roman" panose="02020603050405020304" pitchFamily="18" charset="0"/>
              </a:rPr>
              <a:t>The parity </a:t>
            </a:r>
            <a:r>
              <a:rPr lang="en-US" sz="2000" dirty="0">
                <a:latin typeface="Times New Roman" panose="02020603050405020304" pitchFamily="18" charset="0"/>
                <a:cs typeface="Times New Roman" panose="02020603050405020304" pitchFamily="18" charset="0"/>
              </a:rPr>
              <a:t>operator ∏, </a:t>
            </a:r>
            <a:r>
              <a:rPr lang="en-US" sz="2000" b="1" dirty="0">
                <a:latin typeface="Times New Roman" panose="02020603050405020304" pitchFamily="18" charset="0"/>
                <a:cs typeface="Times New Roman" panose="02020603050405020304" pitchFamily="18" charset="0"/>
              </a:rPr>
              <a:t>operating on </a:t>
            </a:r>
            <a:r>
              <a:rPr lang="en-US" sz="2000" dirty="0">
                <a:latin typeface="Times New Roman" panose="02020603050405020304" pitchFamily="18" charset="0"/>
                <a:cs typeface="Times New Roman" panose="02020603050405020304" pitchFamily="18" charset="0"/>
              </a:rPr>
              <a:t>elements </a:t>
            </a:r>
            <a:r>
              <a:rPr lang="el-GR" sz="2000" dirty="0">
                <a:latin typeface="Times New Roman" panose="02020603050405020304" pitchFamily="18" charset="0"/>
                <a:cs typeface="Times New Roman" panose="02020603050405020304" pitchFamily="18" charset="0"/>
              </a:rPr>
              <a:t>ψ(</a:t>
            </a:r>
            <a:r>
              <a:rPr lang="en-US" sz="2000" dirty="0" err="1">
                <a:latin typeface="Times New Roman" panose="02020603050405020304" pitchFamily="18" charset="0"/>
                <a:cs typeface="Times New Roman" panose="02020603050405020304" pitchFamily="18" charset="0"/>
              </a:rPr>
              <a:t>x,y,z</a:t>
            </a:r>
            <a:r>
              <a:rPr lang="en-US" sz="2000" dirty="0">
                <a:latin typeface="Times New Roman" panose="02020603050405020304" pitchFamily="18" charset="0"/>
                <a:cs typeface="Times New Roman" panose="02020603050405020304" pitchFamily="18" charset="0"/>
              </a:rPr>
              <a:t>) of L</a:t>
            </a:r>
            <a:r>
              <a:rPr lang="en-US" sz="2000" baseline="30000" dirty="0">
                <a:latin typeface="Times New Roman" panose="02020603050405020304" pitchFamily="18" charset="0"/>
                <a:cs typeface="Times New Roman" panose="02020603050405020304" pitchFamily="18" charset="0"/>
              </a:rPr>
              <a:t>2</a:t>
            </a:r>
            <a:r>
              <a:rPr lang="en-US" sz="2000" dirty="0">
                <a:latin typeface="Times New Roman" panose="02020603050405020304" pitchFamily="18" charset="0"/>
                <a:cs typeface="Times New Roman" panose="02020603050405020304" pitchFamily="18" charset="0"/>
              </a:rPr>
              <a:t>, is a linear operator.</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a:t>
            </a:r>
            <a:r>
              <a:rPr lang="el-GR" sz="2000" dirty="0">
                <a:latin typeface="Times New Roman" panose="02020603050405020304" pitchFamily="18" charset="0"/>
                <a:cs typeface="Times New Roman" panose="02020603050405020304" pitchFamily="18" charset="0"/>
              </a:rPr>
              <a:t>ψ(</a:t>
            </a:r>
            <a:r>
              <a:rPr lang="en-US" sz="2000" dirty="0" err="1">
                <a:latin typeface="Times New Roman" panose="02020603050405020304" pitchFamily="18" charset="0"/>
                <a:cs typeface="Times New Roman" panose="02020603050405020304" pitchFamily="18" charset="0"/>
              </a:rPr>
              <a:t>x,y,z</a:t>
            </a:r>
            <a:r>
              <a:rPr lang="en-US" sz="2000" dirty="0">
                <a:latin typeface="Times New Roman" panose="02020603050405020304" pitchFamily="18" charset="0"/>
                <a:cs typeface="Times New Roman" panose="02020603050405020304" pitchFamily="18" charset="0"/>
              </a:rPr>
              <a:t>) = </a:t>
            </a:r>
            <a:r>
              <a:rPr lang="el-GR" sz="2000" dirty="0">
                <a:latin typeface="Times New Roman" panose="02020603050405020304" pitchFamily="18" charset="0"/>
                <a:cs typeface="Times New Roman" panose="02020603050405020304" pitchFamily="18" charset="0"/>
              </a:rPr>
              <a:t>ψ(-</a:t>
            </a:r>
            <a:r>
              <a:rPr lang="en-US" sz="2000" dirty="0">
                <a:latin typeface="Times New Roman" panose="02020603050405020304" pitchFamily="18" charset="0"/>
                <a:cs typeface="Times New Roman" panose="02020603050405020304" pitchFamily="18" charset="0"/>
              </a:rPr>
              <a:t>x,-y,-z).</a:t>
            </a:r>
          </a:p>
          <a:p>
            <a:r>
              <a:rPr lang="en-US" sz="2000" b="1" dirty="0">
                <a:latin typeface="Times New Roman" panose="02020603050405020304" pitchFamily="18" charset="0"/>
                <a:cs typeface="Times New Roman" panose="02020603050405020304" pitchFamily="18" charset="0"/>
              </a:rPr>
              <a:t>The operator D</a:t>
            </a:r>
            <a:r>
              <a:rPr lang="en-US" sz="2000" b="1" baseline="-25000" dirty="0">
                <a:latin typeface="Times New Roman" panose="02020603050405020304" pitchFamily="18" charset="0"/>
                <a:cs typeface="Times New Roman" panose="02020603050405020304" pitchFamily="18" charset="0"/>
              </a:rPr>
              <a:t>x</a:t>
            </a:r>
            <a:r>
              <a:rPr lang="en-US" sz="2000" dirty="0">
                <a:latin typeface="Times New Roman" panose="02020603050405020304" pitchFamily="18" charset="0"/>
                <a:cs typeface="Times New Roman" panose="02020603050405020304" pitchFamily="18" charset="0"/>
              </a:rPr>
              <a:t> =  </a:t>
            </a:r>
            <a:r>
              <a:rPr lang="en-US" sz="2000" b="1" dirty="0">
                <a:latin typeface="Times New Roman" panose="02020603050405020304" pitchFamily="18" charset="0"/>
                <a:cs typeface="Times New Roman" panose="02020603050405020304" pitchFamily="18" charset="0"/>
              </a:rPr>
              <a:t>∂/∂x, </a:t>
            </a:r>
            <a:r>
              <a:rPr lang="en-US" sz="2000" dirty="0">
                <a:latin typeface="Times New Roman" panose="02020603050405020304" pitchFamily="18" charset="0"/>
                <a:cs typeface="Times New Roman" panose="02020603050405020304" pitchFamily="18" charset="0"/>
              </a:rPr>
              <a:t>which differentiates with respect to x, is a linear operator if it operates on elements of the subspace L</a:t>
            </a:r>
            <a:r>
              <a:rPr lang="en-US" sz="2000" baseline="30000" dirty="0">
                <a:latin typeface="Times New Roman" panose="02020603050405020304" pitchFamily="18" charset="0"/>
                <a:cs typeface="Times New Roman" panose="02020603050405020304" pitchFamily="18" charset="0"/>
              </a:rPr>
              <a:t>2</a:t>
            </a:r>
            <a:r>
              <a:rPr lang="en-US" sz="2000" dirty="0">
                <a:latin typeface="Times New Roman" panose="02020603050405020304" pitchFamily="18" charset="0"/>
                <a:cs typeface="Times New Roman" panose="02020603050405020304" pitchFamily="18" charset="0"/>
              </a:rPr>
              <a:t> for which ∂</a:t>
            </a:r>
            <a:r>
              <a:rPr lang="el-GR" sz="2000" dirty="0">
                <a:latin typeface="Times New Roman" panose="02020603050405020304" pitchFamily="18" charset="0"/>
                <a:cs typeface="Times New Roman" panose="02020603050405020304" pitchFamily="18" charset="0"/>
              </a:rPr>
              <a:t>ψ(</a:t>
            </a:r>
            <a:r>
              <a:rPr lang="en-US" sz="2000" dirty="0" err="1">
                <a:latin typeface="Times New Roman" panose="02020603050405020304" pitchFamily="18" charset="0"/>
                <a:cs typeface="Times New Roman" panose="02020603050405020304" pitchFamily="18" charset="0"/>
              </a:rPr>
              <a:t>x,y,z</a:t>
            </a:r>
            <a:r>
              <a:rPr lang="en-US" sz="2000" dirty="0">
                <a:latin typeface="Times New Roman" panose="02020603050405020304" pitchFamily="18" charset="0"/>
                <a:cs typeface="Times New Roman" panose="02020603050405020304" pitchFamily="18" charset="0"/>
              </a:rPr>
              <a:t>)/∂x is </a:t>
            </a:r>
            <a:r>
              <a:rPr lang="en-US" sz="2000" b="1" dirty="0">
                <a:latin typeface="Times New Roman" panose="02020603050405020304" pitchFamily="18" charset="0"/>
                <a:cs typeface="Times New Roman" panose="02020603050405020304" pitchFamily="18" charset="0"/>
              </a:rPr>
              <a:t>square integrable</a:t>
            </a:r>
            <a:r>
              <a:rPr lang="en-US" sz="2000" dirty="0">
                <a:latin typeface="Times New Roman" panose="02020603050405020304" pitchFamily="18" charset="0"/>
                <a:cs typeface="Times New Roman" panose="02020603050405020304" pitchFamily="18" charset="0"/>
              </a:rPr>
              <a:t>.</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D</a:t>
            </a:r>
            <a:r>
              <a:rPr lang="en-US" sz="2000" baseline="-25000" dirty="0">
                <a:latin typeface="Times New Roman" panose="02020603050405020304" pitchFamily="18" charset="0"/>
                <a:cs typeface="Times New Roman" panose="02020603050405020304" pitchFamily="18" charset="0"/>
              </a:rPr>
              <a:t>x</a:t>
            </a:r>
            <a:r>
              <a:rPr lang="el-GR" sz="2000" dirty="0">
                <a:latin typeface="Times New Roman" panose="02020603050405020304" pitchFamily="18" charset="0"/>
                <a:cs typeface="Times New Roman" panose="02020603050405020304" pitchFamily="18" charset="0"/>
              </a:rPr>
              <a:t>ψ(</a:t>
            </a:r>
            <a:r>
              <a:rPr lang="en-US" sz="2000" dirty="0" err="1">
                <a:latin typeface="Times New Roman" panose="02020603050405020304" pitchFamily="18" charset="0"/>
                <a:cs typeface="Times New Roman" panose="02020603050405020304" pitchFamily="18" charset="0"/>
              </a:rPr>
              <a:t>x,y,z</a:t>
            </a:r>
            <a:r>
              <a:rPr lang="en-US" sz="2000" dirty="0">
                <a:latin typeface="Times New Roman" panose="02020603050405020304" pitchFamily="18" charset="0"/>
                <a:cs typeface="Times New Roman" panose="02020603050405020304" pitchFamily="18" charset="0"/>
              </a:rPr>
              <a:t>) = ∂</a:t>
            </a:r>
            <a:r>
              <a:rPr lang="el-GR" sz="2000" dirty="0">
                <a:latin typeface="Times New Roman" panose="02020603050405020304" pitchFamily="18" charset="0"/>
                <a:cs typeface="Times New Roman" panose="02020603050405020304" pitchFamily="18" charset="0"/>
              </a:rPr>
              <a:t>ψ(</a:t>
            </a:r>
            <a:r>
              <a:rPr lang="en-US" sz="2000" dirty="0" err="1">
                <a:latin typeface="Times New Roman" panose="02020603050405020304" pitchFamily="18" charset="0"/>
                <a:cs typeface="Times New Roman" panose="02020603050405020304" pitchFamily="18" charset="0"/>
              </a:rPr>
              <a:t>x,y,z</a:t>
            </a:r>
            <a:r>
              <a:rPr lang="en-US" sz="2000" dirty="0">
                <a:latin typeface="Times New Roman" panose="02020603050405020304" pitchFamily="18" charset="0"/>
                <a:cs typeface="Times New Roman" panose="02020603050405020304" pitchFamily="18" charset="0"/>
              </a:rPr>
              <a:t>)/∂x.</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94177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8FA56-3D98-48BC-A7EC-75773BE7CBF8}"/>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Operator – a translation note</a:t>
            </a:r>
            <a:r>
              <a:rPr lang="en-US" sz="2400" u="sng"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EA2A2B5B-EBBD-4C0A-9209-453864FDAF90}"/>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In Serbian the word ‘operator’ can also denote :  a) </a:t>
            </a:r>
            <a:r>
              <a:rPr lang="en-US" sz="2000" dirty="0" err="1">
                <a:latin typeface="Times New Roman" panose="02020603050405020304" pitchFamily="18" charset="0"/>
                <a:cs typeface="Times New Roman" panose="02020603050405020304" pitchFamily="18" charset="0"/>
              </a:rPr>
              <a:t>hirurg</a:t>
            </a:r>
            <a:r>
              <a:rPr lang="en-US" sz="2000" dirty="0">
                <a:latin typeface="Times New Roman" panose="02020603050405020304" pitchFamily="18" charset="0"/>
                <a:cs typeface="Times New Roman" panose="02020603050405020304" pitchFamily="18" charset="0"/>
              </a:rPr>
              <a:t>, v) </a:t>
            </a:r>
            <a:r>
              <a:rPr lang="en-US" sz="2000" dirty="0" err="1">
                <a:latin typeface="Times New Roman" panose="02020603050405020304" pitchFamily="18" charset="0"/>
                <a:cs typeface="Times New Roman" panose="02020603050405020304" pitchFamily="18" charset="0"/>
              </a:rPr>
              <a:t>racunarski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korisnik</a:t>
            </a:r>
            <a:r>
              <a:rPr lang="en-US"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7211061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F684D-DD8B-4463-8814-3FF4491575E1}"/>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Henri </a:t>
            </a:r>
            <a:r>
              <a:rPr lang="en-US" sz="2400" b="1" u="sng" dirty="0" err="1">
                <a:latin typeface="Times New Roman" panose="02020603050405020304" pitchFamily="18" charset="0"/>
                <a:cs typeface="Times New Roman" panose="02020603050405020304" pitchFamily="18" charset="0"/>
              </a:rPr>
              <a:t>Lebesque</a:t>
            </a:r>
            <a:r>
              <a:rPr lang="en-US" sz="2400" b="1" u="sng" dirty="0">
                <a:latin typeface="Times New Roman" panose="02020603050405020304" pitchFamily="18" charset="0"/>
                <a:cs typeface="Times New Roman" panose="02020603050405020304" pitchFamily="18" charset="0"/>
              </a:rPr>
              <a:t>: learn how to pronounce well </a:t>
            </a:r>
          </a:p>
        </p:txBody>
      </p:sp>
      <p:sp>
        <p:nvSpPr>
          <p:cNvPr id="3" name="Content Placeholder 2">
            <a:extLst>
              <a:ext uri="{FF2B5EF4-FFF2-40B4-BE49-F238E27FC236}">
                <a16:creationId xmlns:a16="http://schemas.microsoft.com/office/drawing/2014/main" id="{FAF26C09-7714-49A9-AC66-ABCE0724D4A4}"/>
              </a:ext>
            </a:extLst>
          </p:cNvPr>
          <p:cNvSpPr>
            <a:spLocks noGrp="1"/>
          </p:cNvSpPr>
          <p:nvPr>
            <p:ph idx="1"/>
          </p:nvPr>
        </p:nvSpPr>
        <p:spPr/>
        <p:txBody>
          <a:bodyPr>
            <a:normAutofit/>
          </a:bodyPr>
          <a:lstStyle/>
          <a:p>
            <a:r>
              <a:rPr lang="en-US" sz="2000" u="sng" dirty="0">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Henri Lebesgue</a:t>
            </a:r>
            <a:r>
              <a:rPr lang="en-US" sz="2000" u="sng"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(LEBEG, not LEBE</a:t>
            </a:r>
            <a:r>
              <a:rPr lang="en-US" sz="2000" dirty="0">
                <a:solidFill>
                  <a:srgbClr val="FF0000"/>
                </a:solidFill>
                <a:latin typeface="Times New Roman" panose="02020603050405020304" pitchFamily="18" charset="0"/>
                <a:cs typeface="Times New Roman" panose="02020603050405020304" pitchFamily="18" charset="0"/>
              </a:rPr>
              <a:t>S</a:t>
            </a:r>
            <a:r>
              <a:rPr lang="en-US" sz="2000" dirty="0">
                <a:latin typeface="Times New Roman" panose="02020603050405020304" pitchFamily="18" charset="0"/>
                <a:cs typeface="Times New Roman" panose="02020603050405020304" pitchFamily="18" charset="0"/>
              </a:rPr>
              <a:t>G)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 translation’s note:  we translate </a:t>
            </a:r>
            <a:r>
              <a:rPr lang="en-US" sz="2000" dirty="0" err="1">
                <a:latin typeface="Times New Roman" panose="02020603050405020304" pitchFamily="18" charset="0"/>
                <a:cs typeface="Times New Roman" panose="02020603050405020304" pitchFamily="18" charset="0"/>
              </a:rPr>
              <a:t>Lebesque’s</a:t>
            </a:r>
            <a:r>
              <a:rPr lang="en-US" sz="2000" dirty="0">
                <a:latin typeface="Times New Roman" panose="02020603050405020304" pitchFamily="18" charset="0"/>
                <a:cs typeface="Times New Roman" panose="02020603050405020304" pitchFamily="18" charset="0"/>
              </a:rPr>
              <a:t> measure as </a:t>
            </a:r>
            <a:r>
              <a:rPr lang="en-US" sz="2000" dirty="0" err="1">
                <a:latin typeface="Times New Roman" panose="02020603050405020304" pitchFamily="18" charset="0"/>
                <a:cs typeface="Times New Roman" panose="02020603050405020304" pitchFamily="18" charset="0"/>
              </a:rPr>
              <a:t>Lebegova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mera</a:t>
            </a:r>
            <a:r>
              <a:rPr lang="en-US" sz="2000" dirty="0">
                <a:latin typeface="Times New Roman" panose="02020603050405020304" pitchFamily="18" charset="0"/>
                <a:cs typeface="Times New Roman" panose="02020603050405020304" pitchFamily="18" charset="0"/>
              </a:rPr>
              <a:t>, not: </a:t>
            </a:r>
            <a:r>
              <a:rPr lang="en-US" sz="2000" u="sng" dirty="0" err="1">
                <a:latin typeface="Times New Roman" panose="02020603050405020304" pitchFamily="18" charset="0"/>
                <a:cs typeface="Times New Roman" panose="02020603050405020304" pitchFamily="18" charset="0"/>
              </a:rPr>
              <a:t>mera</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Lebega</a:t>
            </a:r>
            <a:r>
              <a:rPr lang="en-US" sz="2000" u="sng"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8729747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21D55-3187-483F-9459-1E7447D89338}"/>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Laplace, Laplace’s equation: learn to pronounce names of famous mathematicians  </a:t>
            </a:r>
          </a:p>
        </p:txBody>
      </p:sp>
      <p:sp>
        <p:nvSpPr>
          <p:cNvPr id="3" name="Content Placeholder 2">
            <a:extLst>
              <a:ext uri="{FF2B5EF4-FFF2-40B4-BE49-F238E27FC236}">
                <a16:creationId xmlns:a16="http://schemas.microsoft.com/office/drawing/2014/main" id="{6E9F8CB0-3101-40A5-97A1-4761B5FEA57C}"/>
              </a:ext>
            </a:extLst>
          </p:cNvPr>
          <p:cNvSpPr>
            <a:spLocks noGrp="1"/>
          </p:cNvSpPr>
          <p:nvPr>
            <p:ph idx="1"/>
          </p:nvPr>
        </p:nvSpPr>
        <p:spPr/>
        <p:txBody>
          <a:bodyPr>
            <a:normAutofit/>
          </a:bodyPr>
          <a:lstStyle/>
          <a:p>
            <a:r>
              <a:rPr lang="en-US" sz="2000" dirty="0">
                <a:solidFill>
                  <a:srgbClr val="222222"/>
                </a:solidFill>
                <a:latin typeface="Times New Roman" panose="02020603050405020304" pitchFamily="18" charset="0"/>
                <a:cs typeface="Times New Roman" panose="02020603050405020304" pitchFamily="18" charset="0"/>
              </a:rPr>
              <a:t>The scalar form of Laplace's equation is the partial integration equation </a:t>
            </a:r>
            <a:endParaRPr lang="en-US" sz="2000" dirty="0">
              <a:solidFill>
                <a:srgbClr val="005174"/>
              </a:solidFill>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7B57C79E-8FA9-406E-AD01-70CBD46A595F}"/>
              </a:ext>
            </a:extLst>
          </p:cNvPr>
          <p:cNvPicPr>
            <a:picLocks noChangeAspect="1"/>
          </p:cNvPicPr>
          <p:nvPr/>
        </p:nvPicPr>
        <p:blipFill>
          <a:blip r:embed="rId2"/>
          <a:stretch>
            <a:fillRect/>
          </a:stretch>
        </p:blipFill>
        <p:spPr>
          <a:xfrm>
            <a:off x="4774254" y="2938462"/>
            <a:ext cx="2857500" cy="981075"/>
          </a:xfrm>
          <a:prstGeom prst="rect">
            <a:avLst/>
          </a:prstGeom>
        </p:spPr>
      </p:pic>
    </p:spTree>
    <p:extLst>
      <p:ext uri="{BB962C8B-B14F-4D97-AF65-F5344CB8AC3E}">
        <p14:creationId xmlns:p14="http://schemas.microsoft.com/office/powerpoint/2010/main" val="13819818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942C6-F117-4755-8580-231831A218CC}"/>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Smoothness </a:t>
            </a:r>
          </a:p>
        </p:txBody>
      </p:sp>
      <p:sp>
        <p:nvSpPr>
          <p:cNvPr id="3" name="Content Placeholder 2">
            <a:extLst>
              <a:ext uri="{FF2B5EF4-FFF2-40B4-BE49-F238E27FC236}">
                <a16:creationId xmlns:a16="http://schemas.microsoft.com/office/drawing/2014/main" id="{76004F18-0A14-4ACF-AD47-C5A451738733}"/>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In mathematical analysis, the smoothness of a function is a property measured by the </a:t>
            </a:r>
            <a:r>
              <a:rPr lang="en-US" sz="2000" b="1" dirty="0">
                <a:latin typeface="Times New Roman" panose="02020603050405020304" pitchFamily="18" charset="0"/>
                <a:cs typeface="Times New Roman" panose="02020603050405020304" pitchFamily="18" charset="0"/>
              </a:rPr>
              <a:t>number of continuous derivatives</a:t>
            </a:r>
            <a:r>
              <a:rPr lang="en-US" sz="2000" dirty="0">
                <a:latin typeface="Times New Roman" panose="02020603050405020304" pitchFamily="18" charset="0"/>
                <a:cs typeface="Times New Roman" panose="02020603050405020304" pitchFamily="18" charset="0"/>
              </a:rPr>
              <a:t> it has </a:t>
            </a:r>
            <a:r>
              <a:rPr lang="en-US" sz="2000" u="sng" dirty="0">
                <a:latin typeface="Times New Roman" panose="02020603050405020304" pitchFamily="18" charset="0"/>
                <a:cs typeface="Times New Roman" panose="02020603050405020304" pitchFamily="18" charset="0"/>
              </a:rPr>
              <a:t>over some </a:t>
            </a:r>
            <a:r>
              <a:rPr lang="en-US" sz="2000" dirty="0">
                <a:latin typeface="Times New Roman" panose="02020603050405020304" pitchFamily="18" charset="0"/>
                <a:cs typeface="Times New Roman" panose="02020603050405020304" pitchFamily="18" charset="0"/>
              </a:rPr>
              <a:t>domain.[1] At the very minimum, a function could be considered smooth if it is differentiable everywhere (hence continuous).[2] At the other end, it might also possess </a:t>
            </a:r>
            <a:r>
              <a:rPr lang="en-US" sz="2000" b="1" dirty="0">
                <a:latin typeface="Times New Roman" panose="02020603050405020304" pitchFamily="18" charset="0"/>
                <a:cs typeface="Times New Roman" panose="02020603050405020304" pitchFamily="18" charset="0"/>
              </a:rPr>
              <a:t>derivatives of all orders </a:t>
            </a:r>
            <a:r>
              <a:rPr lang="en-US" sz="2000" dirty="0">
                <a:latin typeface="Times New Roman" panose="02020603050405020304" pitchFamily="18" charset="0"/>
                <a:cs typeface="Times New Roman" panose="02020603050405020304" pitchFamily="18" charset="0"/>
              </a:rPr>
              <a:t>in its domain, in which case it is said to be infinitely differentiable and referred to as a C-infinity function</a:t>
            </a:r>
          </a:p>
        </p:txBody>
      </p:sp>
    </p:spTree>
    <p:extLst>
      <p:ext uri="{BB962C8B-B14F-4D97-AF65-F5344CB8AC3E}">
        <p14:creationId xmlns:p14="http://schemas.microsoft.com/office/powerpoint/2010/main" val="37543707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ED1D1-4B0C-4B8F-8F4C-69F2FF9290E2}"/>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Example of smooth functions </a:t>
            </a:r>
          </a:p>
        </p:txBody>
      </p:sp>
      <p:sp>
        <p:nvSpPr>
          <p:cNvPr id="3" name="Content Placeholder 2">
            <a:extLst>
              <a:ext uri="{FF2B5EF4-FFF2-40B4-BE49-F238E27FC236}">
                <a16:creationId xmlns:a16="http://schemas.microsoft.com/office/drawing/2014/main" id="{D515AA53-7D7D-45C7-962E-A504F1DC64F2}"/>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All polynomial functions are smooth.</a:t>
            </a:r>
          </a:p>
          <a:p>
            <a:r>
              <a:rPr lang="en-US" sz="2000" dirty="0">
                <a:latin typeface="Times New Roman" panose="02020603050405020304" pitchFamily="18" charset="0"/>
                <a:cs typeface="Times New Roman" panose="02020603050405020304" pitchFamily="18" charset="0"/>
              </a:rPr>
              <a:t>Many smooth functions are not polynomial. </a:t>
            </a:r>
          </a:p>
          <a:p>
            <a:r>
              <a:rPr lang="en-US" sz="2000" dirty="0">
                <a:latin typeface="Times New Roman" panose="02020603050405020304" pitchFamily="18" charset="0"/>
                <a:cs typeface="Times New Roman" panose="02020603050405020304" pitchFamily="18" charset="0"/>
              </a:rPr>
              <a:t>exp(x),, log(x) and  sin(x) are all smooth functions </a:t>
            </a:r>
          </a:p>
          <a:p>
            <a:r>
              <a:rPr lang="en-US" sz="2000" dirty="0">
                <a:solidFill>
                  <a:srgbClr val="282829"/>
                </a:solidFill>
                <a:latin typeface="Times New Roman" panose="02020603050405020304" pitchFamily="18" charset="0"/>
                <a:cs typeface="Times New Roman" panose="02020603050405020304" pitchFamily="18" charset="0"/>
              </a:rPr>
              <a:t>If a polynomial stays constant over an entire interval, it is constant everywhere. Smooth functions are exempt from this limitation (though analytic functions are not.)</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2878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90317-00DB-40DC-8534-E9170DADC441}"/>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Content of the today’s lecture </a:t>
            </a:r>
          </a:p>
        </p:txBody>
      </p:sp>
      <p:sp>
        <p:nvSpPr>
          <p:cNvPr id="3" name="Content Placeholder 2">
            <a:extLst>
              <a:ext uri="{FF2B5EF4-FFF2-40B4-BE49-F238E27FC236}">
                <a16:creationId xmlns:a16="http://schemas.microsoft.com/office/drawing/2014/main" id="{65E4E312-B99E-42E2-B5AC-0387CAFA8A45}"/>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The first part</a:t>
            </a:r>
            <a:r>
              <a:rPr lang="en-US" sz="2000" dirty="0">
                <a:latin typeface="Times New Roman" panose="02020603050405020304" pitchFamily="18" charset="0"/>
                <a:cs typeface="Times New Roman" panose="02020603050405020304" pitchFamily="18" charset="0"/>
              </a:rPr>
              <a:t>:  The second unity – the history of analysis </a:t>
            </a:r>
          </a:p>
          <a:p>
            <a:r>
              <a:rPr lang="en-US" sz="2000" dirty="0">
                <a:latin typeface="Times New Roman" panose="02020603050405020304" pitchFamily="18" charset="0"/>
                <a:cs typeface="Times New Roman" panose="02020603050405020304" pitchFamily="18" charset="0"/>
              </a:rPr>
              <a:t>(in the previous class, we skipped forward to the third unit) – this corresponds to the first assignment in your first midterm  (Pages 17-20) </a:t>
            </a:r>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The second  part: </a:t>
            </a:r>
            <a:r>
              <a:rPr lang="en-US" sz="2000" dirty="0">
                <a:latin typeface="Times New Roman" panose="02020603050405020304" pitchFamily="18" charset="0"/>
                <a:cs typeface="Times New Roman" panose="02020603050405020304" pitchFamily="18" charset="0"/>
              </a:rPr>
              <a:t>notes on the English-Serbian translation (based on mistakes most  </a:t>
            </a:r>
          </a:p>
          <a:p>
            <a:endParaRPr lang="en-US" sz="2000" dirty="0">
              <a:latin typeface="Times New Roman" panose="02020603050405020304" pitchFamily="18" charset="0"/>
              <a:cs typeface="Times New Roman" panose="02020603050405020304" pitchFamily="18" charset="0"/>
            </a:endParaRPr>
          </a:p>
          <a:p>
            <a:pPr lvl="0"/>
            <a:r>
              <a:rPr lang="en-US" sz="2000" b="1" dirty="0">
                <a:latin typeface="Times New Roman" panose="02020603050405020304" pitchFamily="18" charset="0"/>
                <a:cs typeface="Times New Roman" panose="02020603050405020304" pitchFamily="18" charset="0"/>
              </a:rPr>
              <a:t>The third </a:t>
            </a:r>
            <a:r>
              <a:rPr lang="en-US" sz="2000" b="1" dirty="0" err="1">
                <a:latin typeface="Times New Roman" panose="02020603050405020304" pitchFamily="18" charset="0"/>
                <a:cs typeface="Times New Roman" panose="02020603050405020304" pitchFamily="18" charset="0"/>
              </a:rPr>
              <a:t>part:</a:t>
            </a:r>
            <a:r>
              <a:rPr lang="en-US" sz="2000" dirty="0" err="1">
                <a:solidFill>
                  <a:prstClr val="black"/>
                </a:solidFill>
                <a:latin typeface="Times New Roman" panose="02020603050405020304" pitchFamily="18" charset="0"/>
                <a:cs typeface="Times New Roman" panose="02020603050405020304" pitchFamily="18" charset="0"/>
              </a:rPr>
              <a:t>notes</a:t>
            </a:r>
            <a:r>
              <a:rPr lang="en-US" sz="2000" dirty="0">
                <a:solidFill>
                  <a:prstClr val="black"/>
                </a:solidFill>
                <a:latin typeface="Times New Roman" panose="02020603050405020304" pitchFamily="18" charset="0"/>
                <a:cs typeface="Times New Roman" panose="02020603050405020304" pitchFamily="18" charset="0"/>
              </a:rPr>
              <a:t> on the Serbian-English  translation (common suggestions) </a:t>
            </a:r>
          </a:p>
          <a:p>
            <a:endParaRPr lang="en-US"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03802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E9F23-3FBC-444C-A7C3-A0F6F950F78C}"/>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Smooth  functions which are not continuous </a:t>
            </a:r>
          </a:p>
        </p:txBody>
      </p:sp>
      <p:sp>
        <p:nvSpPr>
          <p:cNvPr id="3" name="Content Placeholder 2">
            <a:extLst>
              <a:ext uri="{FF2B5EF4-FFF2-40B4-BE49-F238E27FC236}">
                <a16:creationId xmlns:a16="http://schemas.microsoft.com/office/drawing/2014/main" id="{A0C53720-DBF7-4069-9E03-2EAF097E0306}"/>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 An example of a continuous but not smooth function </a:t>
            </a:r>
            <a:r>
              <a:rPr lang="en-US" sz="2000" u="sng" dirty="0">
                <a:latin typeface="Times New Roman" panose="02020603050405020304" pitchFamily="18" charset="0"/>
                <a:cs typeface="Times New Roman" panose="02020603050405020304" pitchFamily="18" charset="0"/>
              </a:rPr>
              <a:t>is the absolute value</a:t>
            </a:r>
            <a:r>
              <a:rPr lang="en-US" sz="2000" dirty="0">
                <a:latin typeface="Times New Roman" panose="02020603050405020304" pitchFamily="18" charset="0"/>
                <a:cs typeface="Times New Roman" panose="02020603050405020304" pitchFamily="18" charset="0"/>
              </a:rPr>
              <a:t>, which is continuous everywhere but not differentiable everywhere.</a:t>
            </a:r>
          </a:p>
        </p:txBody>
      </p:sp>
    </p:spTree>
    <p:extLst>
      <p:ext uri="{BB962C8B-B14F-4D97-AF65-F5344CB8AC3E}">
        <p14:creationId xmlns:p14="http://schemas.microsoft.com/office/powerpoint/2010/main" val="35417908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1A281-00C8-4B88-8FBA-33B045F46044}"/>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Two dimensional problem  (</a:t>
            </a:r>
            <a:r>
              <a:rPr lang="en-US" sz="2400" b="1" u="sng" dirty="0" err="1">
                <a:latin typeface="Times New Roman" panose="02020603050405020304" pitchFamily="18" charset="0"/>
                <a:cs typeface="Times New Roman" panose="02020603050405020304" pitchFamily="18" charset="0"/>
              </a:rPr>
              <a:t>dvodimenzioNALNI</a:t>
            </a:r>
            <a:r>
              <a:rPr lang="en-US" sz="2400" b="1" u="sng" dirty="0">
                <a:latin typeface="Times New Roman" panose="02020603050405020304" pitchFamily="18" charset="0"/>
                <a:cs typeface="Times New Roman" panose="02020603050405020304" pitchFamily="18" charset="0"/>
              </a:rPr>
              <a:t>, not </a:t>
            </a:r>
            <a:r>
              <a:rPr lang="en-US" sz="2400" b="1" u="sng" dirty="0" err="1">
                <a:latin typeface="Times New Roman" panose="02020603050405020304" pitchFamily="18" charset="0"/>
                <a:cs typeface="Times New Roman" panose="02020603050405020304" pitchFamily="18" charset="0"/>
              </a:rPr>
              <a:t>dvodimenzioNI</a:t>
            </a:r>
            <a:r>
              <a:rPr lang="en-US" sz="2400" b="1" u="sng" dirty="0">
                <a:latin typeface="Times New Roman" panose="02020603050405020304" pitchFamily="18" charset="0"/>
                <a:cs typeface="Times New Roman" panose="02020603050405020304" pitchFamily="18" charset="0"/>
              </a:rPr>
              <a:t> problem) </a:t>
            </a:r>
          </a:p>
        </p:txBody>
      </p:sp>
      <p:sp>
        <p:nvSpPr>
          <p:cNvPr id="3" name="Content Placeholder 2">
            <a:extLst>
              <a:ext uri="{FF2B5EF4-FFF2-40B4-BE49-F238E27FC236}">
                <a16:creationId xmlns:a16="http://schemas.microsoft.com/office/drawing/2014/main" id="{54D7C094-5B88-47F8-B695-9FF14ECA7646}"/>
              </a:ext>
            </a:extLst>
          </p:cNvPr>
          <p:cNvSpPr>
            <a:spLocks noGrp="1"/>
          </p:cNvSpPr>
          <p:nvPr>
            <p:ph idx="1"/>
          </p:nvPr>
        </p:nvSpPr>
        <p:spPr/>
        <p:txBody>
          <a:bodyPr>
            <a:normAutofit/>
          </a:bodyPr>
          <a:lstStyle/>
          <a:p>
            <a:r>
              <a:rPr lang="en-US" sz="2000" dirty="0">
                <a:solidFill>
                  <a:srgbClr val="202124"/>
                </a:solidFill>
                <a:latin typeface="Times New Roman" panose="02020603050405020304" pitchFamily="18" charset="0"/>
                <a:cs typeface="Times New Roman" panose="02020603050405020304" pitchFamily="18" charset="0"/>
              </a:rPr>
              <a:t>Two-dimensional (2D) motion means motion that takes place in two different directions (or coordinates) at the same time. The simplest motion would be an object moving linearly in one dimension</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75004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480B5-9276-443C-9324-D9F61121DA61}"/>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Two dimensional problem: complex numbers  </a:t>
            </a:r>
          </a:p>
        </p:txBody>
      </p:sp>
      <p:sp>
        <p:nvSpPr>
          <p:cNvPr id="3" name="Content Placeholder 2">
            <a:extLst>
              <a:ext uri="{FF2B5EF4-FFF2-40B4-BE49-F238E27FC236}">
                <a16:creationId xmlns:a16="http://schemas.microsoft.com/office/drawing/2014/main" id="{5E14231F-34E4-40F2-AFB3-B21D46ABB457}"/>
              </a:ext>
            </a:extLst>
          </p:cNvPr>
          <p:cNvSpPr>
            <a:spLocks noGrp="1"/>
          </p:cNvSpPr>
          <p:nvPr>
            <p:ph idx="1"/>
          </p:nvPr>
        </p:nvSpPr>
        <p:spPr/>
        <p:txBody>
          <a:bodyPr/>
          <a:lstStyle/>
          <a:p>
            <a:endParaRPr lang="en-US" dirty="0"/>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We can always use a complex number z = x + </a:t>
            </a:r>
            <a:r>
              <a:rPr lang="en-US" sz="2000" dirty="0" err="1">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*y to represent a two-dimensional vector (</a:t>
            </a:r>
            <a:r>
              <a:rPr lang="en-US" sz="2000" dirty="0" err="1">
                <a:latin typeface="Times New Roman" panose="02020603050405020304" pitchFamily="18" charset="0"/>
                <a:cs typeface="Times New Roman" panose="02020603050405020304" pitchFamily="18" charset="0"/>
              </a:rPr>
              <a:t>x,y</a:t>
            </a:r>
            <a:r>
              <a:rPr lang="en-US" sz="2000" dirty="0">
                <a:latin typeface="Times New Roman" panose="02020603050405020304" pitchFamily="18" charset="0"/>
                <a:cs typeface="Times New Roman" panose="02020603050405020304" pitchFamily="18" charset="0"/>
              </a:rPr>
              <a:t>); they are totally interchangeable notations.</a:t>
            </a:r>
          </a:p>
          <a:p>
            <a:r>
              <a:rPr lang="en-US" sz="2000" dirty="0">
                <a:latin typeface="Times New Roman" panose="02020603050405020304" pitchFamily="18" charset="0"/>
                <a:cs typeface="Times New Roman" panose="02020603050405020304" pitchFamily="18" charset="0"/>
              </a:rPr>
              <a:t> So, instead of  dx/dt = u(</a:t>
            </a:r>
            <a:r>
              <a:rPr lang="en-US" sz="2000" dirty="0" err="1">
                <a:latin typeface="Times New Roman" panose="02020603050405020304" pitchFamily="18" charset="0"/>
                <a:cs typeface="Times New Roman" panose="02020603050405020304" pitchFamily="18" charset="0"/>
              </a:rPr>
              <a:t>x,y,t</a:t>
            </a:r>
            <a:r>
              <a:rPr lang="en-US" sz="2000" dirty="0">
                <a:latin typeface="Times New Roman" panose="02020603050405020304" pitchFamily="18" charset="0"/>
                <a:cs typeface="Times New Roman" panose="02020603050405020304" pitchFamily="18" charset="0"/>
              </a:rPr>
              <a:t>) and </a:t>
            </a:r>
            <a:r>
              <a:rPr lang="en-US" sz="2000" dirty="0" err="1">
                <a:latin typeface="Times New Roman" panose="02020603050405020304" pitchFamily="18" charset="0"/>
                <a:cs typeface="Times New Roman" panose="02020603050405020304" pitchFamily="18" charset="0"/>
              </a:rPr>
              <a:t>dy</a:t>
            </a:r>
            <a:r>
              <a:rPr lang="en-US" sz="2000" dirty="0">
                <a:latin typeface="Times New Roman" panose="02020603050405020304" pitchFamily="18" charset="0"/>
                <a:cs typeface="Times New Roman" panose="02020603050405020304" pitchFamily="18" charset="0"/>
              </a:rPr>
              <a:t>/dt = v(</a:t>
            </a:r>
            <a:r>
              <a:rPr lang="en-US" sz="2000" dirty="0" err="1">
                <a:latin typeface="Times New Roman" panose="02020603050405020304" pitchFamily="18" charset="0"/>
                <a:cs typeface="Times New Roman" panose="02020603050405020304" pitchFamily="18" charset="0"/>
              </a:rPr>
              <a:t>x,y,t</a:t>
            </a:r>
            <a:r>
              <a:rPr lang="en-US" sz="2000" dirty="0">
                <a:latin typeface="Times New Roman" panose="02020603050405020304" pitchFamily="18" charset="0"/>
                <a:cs typeface="Times New Roman" panose="02020603050405020304" pitchFamily="18" charset="0"/>
              </a:rPr>
              <a:t>),  we can use the (more compact) notation </a:t>
            </a:r>
            <a:r>
              <a:rPr lang="en-US" sz="2000" dirty="0" err="1">
                <a:latin typeface="Times New Roman" panose="02020603050405020304" pitchFamily="18" charset="0"/>
                <a:cs typeface="Times New Roman" panose="02020603050405020304" pitchFamily="18" charset="0"/>
              </a:rPr>
              <a:t>dz</a:t>
            </a:r>
            <a:r>
              <a:rPr lang="en-US" sz="2000" dirty="0">
                <a:latin typeface="Times New Roman" panose="02020603050405020304" pitchFamily="18" charset="0"/>
                <a:cs typeface="Times New Roman" panose="02020603050405020304" pitchFamily="18" charset="0"/>
              </a:rPr>
              <a:t>/dt = w(</a:t>
            </a:r>
            <a:r>
              <a:rPr lang="en-US" sz="2000" dirty="0" err="1">
                <a:latin typeface="Times New Roman" panose="02020603050405020304" pitchFamily="18" charset="0"/>
                <a:cs typeface="Times New Roman" panose="02020603050405020304" pitchFamily="18" charset="0"/>
              </a:rPr>
              <a:t>z,t</a:t>
            </a:r>
            <a:r>
              <a:rPr lang="en-US" sz="2000" dirty="0">
                <a:latin typeface="Times New Roman" panose="02020603050405020304" pitchFamily="18" charset="0"/>
                <a:cs typeface="Times New Roman" panose="02020603050405020304" pitchFamily="18" charset="0"/>
              </a:rPr>
              <a:t>) where w = u + </a:t>
            </a:r>
            <a:r>
              <a:rPr lang="en-US" sz="2000" dirty="0" err="1">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*v is a function of z and time t.</a:t>
            </a:r>
          </a:p>
          <a:p>
            <a:endParaRPr lang="en-US" dirty="0"/>
          </a:p>
        </p:txBody>
      </p:sp>
    </p:spTree>
    <p:extLst>
      <p:ext uri="{BB962C8B-B14F-4D97-AF65-F5344CB8AC3E}">
        <p14:creationId xmlns:p14="http://schemas.microsoft.com/office/powerpoint/2010/main" val="761450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96606-4491-478A-9501-A8165B20DF44}"/>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Differential calculus: literature </a:t>
            </a:r>
          </a:p>
        </p:txBody>
      </p:sp>
      <p:sp>
        <p:nvSpPr>
          <p:cNvPr id="3" name="Content Placeholder 2">
            <a:extLst>
              <a:ext uri="{FF2B5EF4-FFF2-40B4-BE49-F238E27FC236}">
                <a16:creationId xmlns:a16="http://schemas.microsoft.com/office/drawing/2014/main" id="{39AF993D-5CB5-4A5C-980B-F70E19B174B4}"/>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Mathematical Thought from Ancient to Modern </a:t>
            </a:r>
            <a:r>
              <a:rPr lang="en-US" sz="2000" dirty="0" err="1">
                <a:latin typeface="Times New Roman" panose="02020603050405020304" pitchFamily="18" charset="0"/>
                <a:cs typeface="Times New Roman" panose="02020603050405020304" pitchFamily="18" charset="0"/>
              </a:rPr>
              <a:t>Timesby</a:t>
            </a:r>
            <a:r>
              <a:rPr lang="en-US" sz="2000" dirty="0">
                <a:latin typeface="Times New Roman" panose="02020603050405020304" pitchFamily="18" charset="0"/>
                <a:cs typeface="Times New Roman" panose="02020603050405020304" pitchFamily="18" charset="0"/>
              </a:rPr>
              <a:t> Morris Kline (Oxford U. Press)</a:t>
            </a:r>
          </a:p>
          <a:p>
            <a:pPr marL="0" indent="0">
              <a:buNone/>
            </a:pPr>
            <a:r>
              <a:rPr lang="en-US" sz="2000" dirty="0">
                <a:latin typeface="Times New Roman" panose="02020603050405020304" pitchFamily="18" charset="0"/>
                <a:cs typeface="Times New Roman" panose="02020603050405020304" pitchFamily="18" charset="0"/>
              </a:rPr>
              <a:t>      He has a section on Newton’s Work (pp 356-370) which may provide       the answer to your question.</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2. A Source Book in Mathematics 1200-1800 edited by D.J. </a:t>
            </a:r>
            <a:r>
              <a:rPr lang="en-US" sz="2000" dirty="0" err="1">
                <a:latin typeface="Times New Roman" panose="02020603050405020304" pitchFamily="18" charset="0"/>
                <a:cs typeface="Times New Roman" panose="02020603050405020304" pitchFamily="18" charset="0"/>
              </a:rPr>
              <a:t>Struik</a:t>
            </a:r>
            <a:r>
              <a:rPr lang="en-US" sz="2000" dirty="0">
                <a:latin typeface="Times New Roman" panose="02020603050405020304" pitchFamily="18" charset="0"/>
                <a:cs typeface="Times New Roman" panose="02020603050405020304" pitchFamily="18" charset="0"/>
              </a:rPr>
              <a:t> (Harvard U. Press)</a:t>
            </a:r>
          </a:p>
          <a:p>
            <a:pPr marL="0" indent="0">
              <a:buNone/>
            </a:pPr>
            <a:r>
              <a:rPr lang="en-US" sz="2000" dirty="0">
                <a:latin typeface="Times New Roman" panose="02020603050405020304" pitchFamily="18" charset="0"/>
                <a:cs typeface="Times New Roman" panose="02020603050405020304" pitchFamily="18" charset="0"/>
              </a:rPr>
              <a:t>    </a:t>
            </a:r>
          </a:p>
          <a:p>
            <a:r>
              <a:rPr lang="en-US" sz="2000" dirty="0">
                <a:latin typeface="Times New Roman" panose="02020603050405020304" pitchFamily="18" charset="0"/>
                <a:cs typeface="Times New Roman" panose="02020603050405020304" pitchFamily="18" charset="0"/>
              </a:rPr>
              <a:t>3. A History of Analysis edited by Hans Niels Jahnke (American Mathematical Society)</a:t>
            </a:r>
          </a:p>
          <a:p>
            <a:endParaRPr lang="en-US" dirty="0"/>
          </a:p>
        </p:txBody>
      </p:sp>
    </p:spTree>
    <p:extLst>
      <p:ext uri="{BB962C8B-B14F-4D97-AF65-F5344CB8AC3E}">
        <p14:creationId xmlns:p14="http://schemas.microsoft.com/office/powerpoint/2010/main" val="5425306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15AF7-4CC9-4BD1-B114-6C7EED6B9C74}"/>
              </a:ext>
            </a:extLst>
          </p:cNvPr>
          <p:cNvSpPr>
            <a:spLocks noGrp="1"/>
          </p:cNvSpPr>
          <p:nvPr>
            <p:ph type="title"/>
          </p:nvPr>
        </p:nvSpPr>
        <p:spPr>
          <a:xfrm>
            <a:off x="838200" y="500062"/>
            <a:ext cx="10515600" cy="1325563"/>
          </a:xfrm>
        </p:spPr>
        <p:txBody>
          <a:bodyPr>
            <a:normAutofit/>
          </a:bodyPr>
          <a:lstStyle/>
          <a:p>
            <a:pPr marL="228600" lvl="0" indent="-228600">
              <a:spcBef>
                <a:spcPts val="1000"/>
              </a:spcBef>
            </a:pPr>
            <a:r>
              <a:rPr lang="en-US" sz="2400" b="1" u="sng" dirty="0">
                <a:solidFill>
                  <a:prstClr val="black"/>
                </a:solidFill>
                <a:latin typeface="Times New Roman" panose="02020603050405020304" pitchFamily="18" charset="0"/>
                <a:ea typeface="+mn-ea"/>
                <a:cs typeface="Times New Roman" panose="02020603050405020304" pitchFamily="18" charset="0"/>
              </a:rPr>
              <a:t>Hydrodynamics and Complex Analysis</a:t>
            </a:r>
            <a:br>
              <a:rPr lang="en-US" sz="2400" b="1" dirty="0">
                <a:solidFill>
                  <a:prstClr val="black"/>
                </a:solidFill>
                <a:latin typeface="Calibri" panose="020F0502020204030204"/>
                <a:ea typeface="+mn-ea"/>
                <a:cs typeface="+mn-cs"/>
              </a:rPr>
            </a:br>
            <a:endParaRPr lang="en-US" sz="2400" b="1" dirty="0"/>
          </a:p>
        </p:txBody>
      </p:sp>
      <p:sp>
        <p:nvSpPr>
          <p:cNvPr id="3" name="Content Placeholder 2">
            <a:extLst>
              <a:ext uri="{FF2B5EF4-FFF2-40B4-BE49-F238E27FC236}">
                <a16:creationId xmlns:a16="http://schemas.microsoft.com/office/drawing/2014/main" id="{F7833752-99D1-4410-BD88-CDE30DA6431B}"/>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Summary. </a:t>
            </a:r>
            <a:r>
              <a:rPr lang="en-US" sz="2000" dirty="0">
                <a:latin typeface="Times New Roman" panose="02020603050405020304" pitchFamily="18" charset="0"/>
                <a:cs typeface="Times New Roman" panose="02020603050405020304" pitchFamily="18" charset="0"/>
              </a:rPr>
              <a:t>Some classic and not so classic examples of incompressible, irrotational, planar flows are presented. Uniqueness and boundedness=questions related to the examples are discussed using beautiful complex variable methods. </a:t>
            </a:r>
          </a:p>
          <a:p>
            <a:r>
              <a:rPr lang="en-US" sz="2000" b="1" dirty="0">
                <a:latin typeface="Times New Roman" panose="02020603050405020304" pitchFamily="18" charset="0"/>
                <a:cs typeface="Times New Roman" panose="02020603050405020304" pitchFamily="18" charset="0"/>
              </a:rPr>
              <a:t>The latter are absent in traditional presentations.</a:t>
            </a:r>
          </a:p>
          <a:p>
            <a:r>
              <a:rPr lang="en-US" sz="2000" b="1" dirty="0">
                <a:latin typeface="Times New Roman" panose="02020603050405020304" pitchFamily="18" charset="0"/>
                <a:cs typeface="Times New Roman" panose="02020603050405020304" pitchFamily="18" charset="0"/>
              </a:rPr>
              <a:t>1. Simplest flows.</a:t>
            </a:r>
          </a:p>
          <a:p>
            <a:r>
              <a:rPr lang="en-US" sz="2000" dirty="0">
                <a:latin typeface="Times New Roman" panose="02020603050405020304" pitchFamily="18" charset="0"/>
                <a:cs typeface="Times New Roman" panose="02020603050405020304" pitchFamily="18" charset="0"/>
              </a:rPr>
              <a:t>For an incompressible irrotational velocity field (u(x, y), v(x, y)) the function f := u − iv is analytic. On a simply connected fluid domain there is an analytic antiderivative F = φ + </a:t>
            </a:r>
            <a:r>
              <a:rPr lang="en-US" sz="2000" dirty="0" err="1">
                <a:latin typeface="Times New Roman" panose="02020603050405020304" pitchFamily="18" charset="0"/>
                <a:cs typeface="Times New Roman" panose="02020603050405020304" pitchFamily="18" charset="0"/>
              </a:rPr>
              <a:t>iψ</a:t>
            </a:r>
            <a:r>
              <a:rPr lang="en-US" sz="2000" dirty="0">
                <a:latin typeface="Times New Roman" panose="02020603050405020304" pitchFamily="18" charset="0"/>
                <a:cs typeface="Times New Roman" panose="02020603050405020304" pitchFamily="18" charset="0"/>
              </a:rPr>
              <a:t> with F 0 = f . F is called a complex potential. The Cauchy-Riemann equations show that φ is a velocity potential in the sense t</a:t>
            </a:r>
          </a:p>
        </p:txBody>
      </p:sp>
    </p:spTree>
    <p:extLst>
      <p:ext uri="{BB962C8B-B14F-4D97-AF65-F5344CB8AC3E}">
        <p14:creationId xmlns:p14="http://schemas.microsoft.com/office/powerpoint/2010/main" val="35082042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82E52-F482-40A8-937B-E32E177D2F93}"/>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Complex potential </a:t>
            </a:r>
          </a:p>
        </p:txBody>
      </p:sp>
      <p:sp>
        <p:nvSpPr>
          <p:cNvPr id="3" name="Content Placeholder 2">
            <a:extLst>
              <a:ext uri="{FF2B5EF4-FFF2-40B4-BE49-F238E27FC236}">
                <a16:creationId xmlns:a16="http://schemas.microsoft.com/office/drawing/2014/main" id="{BBEBCF07-C6B4-4F1F-8F25-2C8E5979D725}"/>
              </a:ext>
            </a:extLst>
          </p:cNvPr>
          <p:cNvSpPr>
            <a:spLocks noGrp="1"/>
          </p:cNvSpPr>
          <p:nvPr>
            <p:ph idx="1"/>
          </p:nvPr>
        </p:nvSpPr>
        <p:spPr/>
        <p:txBody>
          <a:bodyPr/>
          <a:lstStyle/>
          <a:p>
            <a:r>
              <a:rPr lang="en-US" sz="2400" b="1" dirty="0">
                <a:solidFill>
                  <a:prstClr val="black"/>
                </a:solidFill>
                <a:latin typeface="Times New Roman" panose="02020603050405020304" pitchFamily="18" charset="0"/>
                <a:ea typeface="+mj-ea"/>
                <a:cs typeface="Times New Roman" panose="02020603050405020304" pitchFamily="18" charset="0"/>
              </a:rPr>
              <a:t>F = φ + </a:t>
            </a:r>
            <a:r>
              <a:rPr lang="en-US" sz="2400" b="1" dirty="0" err="1">
                <a:solidFill>
                  <a:prstClr val="black"/>
                </a:solidFill>
                <a:latin typeface="Times New Roman" panose="02020603050405020304" pitchFamily="18" charset="0"/>
                <a:ea typeface="+mj-ea"/>
                <a:cs typeface="Times New Roman" panose="02020603050405020304" pitchFamily="18" charset="0"/>
              </a:rPr>
              <a:t>iψ</a:t>
            </a:r>
            <a:r>
              <a:rPr lang="en-US" sz="2400" b="1" dirty="0">
                <a:solidFill>
                  <a:prstClr val="black"/>
                </a:solidFill>
                <a:latin typeface="Times New Roman" panose="02020603050405020304" pitchFamily="18" charset="0"/>
                <a:ea typeface="+mj-ea"/>
                <a:cs typeface="Times New Roman" panose="02020603050405020304" pitchFamily="18" charset="0"/>
              </a:rPr>
              <a:t> with F 0 = f</a:t>
            </a:r>
            <a:endParaRPr lang="en-US" dirty="0"/>
          </a:p>
        </p:txBody>
      </p:sp>
    </p:spTree>
    <p:extLst>
      <p:ext uri="{BB962C8B-B14F-4D97-AF65-F5344CB8AC3E}">
        <p14:creationId xmlns:p14="http://schemas.microsoft.com/office/powerpoint/2010/main" val="7365596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E10AF-AC83-4078-A2B2-B3BECC15E4BD}"/>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equation of motion </a:t>
            </a:r>
          </a:p>
        </p:txBody>
      </p:sp>
      <p:sp>
        <p:nvSpPr>
          <p:cNvPr id="3" name="Content Placeholder 2">
            <a:extLst>
              <a:ext uri="{FF2B5EF4-FFF2-40B4-BE49-F238E27FC236}">
                <a16:creationId xmlns:a16="http://schemas.microsoft.com/office/drawing/2014/main" id="{B92EE0B7-0831-4A75-A8A1-91DA21A4616F}"/>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Newton's second law, which states that the force F acting on a body is equal to the mass m of the body multiplied by the acceleration a of its </a:t>
            </a:r>
            <a:r>
              <a:rPr lang="en-US" sz="2000" dirty="0" err="1">
                <a:latin typeface="Times New Roman" panose="02020603050405020304" pitchFamily="18" charset="0"/>
                <a:cs typeface="Times New Roman" panose="02020603050405020304" pitchFamily="18" charset="0"/>
              </a:rPr>
              <a:t>centre</a:t>
            </a:r>
            <a:r>
              <a:rPr lang="en-US" sz="2000" dirty="0">
                <a:latin typeface="Times New Roman" panose="02020603050405020304" pitchFamily="18" charset="0"/>
                <a:cs typeface="Times New Roman" panose="02020603050405020304" pitchFamily="18" charset="0"/>
              </a:rPr>
              <a:t> of mass, F = ma, is the basic equation of motion in classical mechanics.</a:t>
            </a:r>
          </a:p>
        </p:txBody>
      </p:sp>
    </p:spTree>
    <p:extLst>
      <p:ext uri="{BB962C8B-B14F-4D97-AF65-F5344CB8AC3E}">
        <p14:creationId xmlns:p14="http://schemas.microsoft.com/office/powerpoint/2010/main" val="28848088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F6BB6A-D1DA-4AF9-AE43-2D3A5A14A70B}"/>
              </a:ext>
            </a:extLst>
          </p:cNvPr>
          <p:cNvSpPr>
            <a:spLocks noGrp="1"/>
          </p:cNvSpPr>
          <p:nvPr>
            <p:ph type="title"/>
          </p:nvPr>
        </p:nvSpPr>
        <p:spPr>
          <a:xfrm>
            <a:off x="486383" y="365125"/>
            <a:ext cx="10867417" cy="1325563"/>
          </a:xfrm>
        </p:spPr>
        <p:txBody>
          <a:bodyPr>
            <a:normAutofit/>
          </a:bodyPr>
          <a:lstStyle/>
          <a:p>
            <a:r>
              <a:rPr lang="en-US" sz="2400" b="1" u="sng" dirty="0">
                <a:latin typeface="Times New Roman" panose="02020603050405020304" pitchFamily="18" charset="0"/>
                <a:cs typeface="Times New Roman" panose="02020603050405020304" pitchFamily="18" charset="0"/>
              </a:rPr>
              <a:t>Newton’s laws: the first, the second and the third law  </a:t>
            </a:r>
          </a:p>
        </p:txBody>
      </p:sp>
      <p:sp>
        <p:nvSpPr>
          <p:cNvPr id="3" name="Content Placeholder 2">
            <a:extLst>
              <a:ext uri="{FF2B5EF4-FFF2-40B4-BE49-F238E27FC236}">
                <a16:creationId xmlns:a16="http://schemas.microsoft.com/office/drawing/2014/main" id="{B884A60A-D7BE-406D-BB92-29D81CE03FA5}"/>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In the first law, </a:t>
            </a:r>
            <a:r>
              <a:rPr lang="en-US" sz="2000" dirty="0">
                <a:latin typeface="Times New Roman" panose="02020603050405020304" pitchFamily="18" charset="0"/>
                <a:cs typeface="Times New Roman" panose="02020603050405020304" pitchFamily="18" charset="0"/>
              </a:rPr>
              <a:t>an object will not change its motion unless a force acts on it. </a:t>
            </a:r>
            <a:r>
              <a:rPr lang="en-US" sz="2000" b="1" dirty="0">
                <a:latin typeface="Times New Roman" panose="02020603050405020304" pitchFamily="18" charset="0"/>
                <a:cs typeface="Times New Roman" panose="02020603050405020304" pitchFamily="18" charset="0"/>
              </a:rPr>
              <a:t>In the second law, </a:t>
            </a:r>
            <a:r>
              <a:rPr lang="en-US" sz="2000" dirty="0">
                <a:latin typeface="Times New Roman" panose="02020603050405020304" pitchFamily="18" charset="0"/>
                <a:cs typeface="Times New Roman" panose="02020603050405020304" pitchFamily="18" charset="0"/>
              </a:rPr>
              <a:t>the force on an object is equal to its mass times its acceleration</a:t>
            </a:r>
            <a:r>
              <a:rPr lang="en-US" sz="2000" b="1" dirty="0">
                <a:latin typeface="Times New Roman" panose="02020603050405020304" pitchFamily="18" charset="0"/>
                <a:cs typeface="Times New Roman" panose="02020603050405020304" pitchFamily="18" charset="0"/>
              </a:rPr>
              <a:t>. In the third law</a:t>
            </a:r>
            <a:r>
              <a:rPr lang="en-US" sz="2000" dirty="0">
                <a:latin typeface="Times New Roman" panose="02020603050405020304" pitchFamily="18" charset="0"/>
                <a:cs typeface="Times New Roman" panose="02020603050405020304" pitchFamily="18" charset="0"/>
              </a:rPr>
              <a:t>, when two objects interact, they apply forces to each other of equal magnitude and opposite direction.</a:t>
            </a:r>
          </a:p>
        </p:txBody>
      </p:sp>
    </p:spTree>
    <p:extLst>
      <p:ext uri="{BB962C8B-B14F-4D97-AF65-F5344CB8AC3E}">
        <p14:creationId xmlns:p14="http://schemas.microsoft.com/office/powerpoint/2010/main" val="41104020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82063-B71E-4280-84D1-313B14744EF6}"/>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first Newton’s law </a:t>
            </a:r>
          </a:p>
        </p:txBody>
      </p:sp>
      <p:sp>
        <p:nvSpPr>
          <p:cNvPr id="3" name="Content Placeholder 2">
            <a:extLst>
              <a:ext uri="{FF2B5EF4-FFF2-40B4-BE49-F238E27FC236}">
                <a16:creationId xmlns:a16="http://schemas.microsoft.com/office/drawing/2014/main" id="{FFE06106-B85D-4F7A-92C4-0B22608A3B0E}"/>
              </a:ext>
            </a:extLst>
          </p:cNvPr>
          <p:cNvSpPr>
            <a:spLocks noGrp="1"/>
          </p:cNvSpPr>
          <p:nvPr>
            <p:ph idx="1"/>
          </p:nvPr>
        </p:nvSpPr>
        <p:spPr>
          <a:xfrm>
            <a:off x="1314855" y="1874264"/>
            <a:ext cx="10515600" cy="4351338"/>
          </a:xfrm>
        </p:spPr>
        <p:txBody>
          <a:bodyPr>
            <a:normAutofit/>
          </a:bodyPr>
          <a:lstStyle/>
          <a:p>
            <a:r>
              <a:rPr lang="en-US" sz="2000" b="1" dirty="0">
                <a:latin typeface="Times New Roman" panose="02020603050405020304" pitchFamily="18" charset="0"/>
                <a:cs typeface="Times New Roman" panose="02020603050405020304" pitchFamily="18" charset="0"/>
              </a:rPr>
              <a:t>Newton’s First Law: </a:t>
            </a:r>
            <a:r>
              <a:rPr lang="en-US" sz="2000" dirty="0">
                <a:latin typeface="Times New Roman" panose="02020603050405020304" pitchFamily="18" charset="0"/>
                <a:cs typeface="Times New Roman" panose="02020603050405020304" pitchFamily="18" charset="0"/>
              </a:rPr>
              <a:t>If all of the forces acting on an object balance out to zero, the object will either move in a straight line at a constant speed or remain at rest over time. Conversely, if an object is moving in a straight line at a constant speed or isn’t moving at all, the forces on the object must be balancing out to zero.</a:t>
            </a:r>
          </a:p>
        </p:txBody>
      </p:sp>
    </p:spTree>
    <p:extLst>
      <p:ext uri="{BB962C8B-B14F-4D97-AF65-F5344CB8AC3E}">
        <p14:creationId xmlns:p14="http://schemas.microsoft.com/office/powerpoint/2010/main" val="32222189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B9B70-B987-498D-BA0E-5AFFE10D92C0}"/>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second Newton’s law </a:t>
            </a:r>
          </a:p>
        </p:txBody>
      </p:sp>
      <p:sp>
        <p:nvSpPr>
          <p:cNvPr id="3" name="Content Placeholder 2">
            <a:extLst>
              <a:ext uri="{FF2B5EF4-FFF2-40B4-BE49-F238E27FC236}">
                <a16:creationId xmlns:a16="http://schemas.microsoft.com/office/drawing/2014/main" id="{E5DA699F-21AB-42D9-BF68-4F13654CB310}"/>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The acceleration of an object is one over the mass of the object times the net force acting on the object. The mass is in the denominator to ensure that a given applied force leads to an acceleration that is small when the mass of the target object is large</a:t>
            </a:r>
            <a:r>
              <a:rPr lang="en-US" dirty="0"/>
              <a:t>.</a:t>
            </a:r>
          </a:p>
        </p:txBody>
      </p:sp>
    </p:spTree>
    <p:extLst>
      <p:ext uri="{BB962C8B-B14F-4D97-AF65-F5344CB8AC3E}">
        <p14:creationId xmlns:p14="http://schemas.microsoft.com/office/powerpoint/2010/main" val="4121414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2B1F2-3D71-4844-A7B2-C36C7B4CDC1E}"/>
              </a:ext>
            </a:extLst>
          </p:cNvPr>
          <p:cNvSpPr>
            <a:spLocks noGrp="1"/>
          </p:cNvSpPr>
          <p:nvPr>
            <p:ph type="title"/>
          </p:nvPr>
        </p:nvSpPr>
        <p:spPr/>
        <p:txBody>
          <a:bodyPr>
            <a:normAutofit/>
          </a:bodyPr>
          <a:lstStyle/>
          <a:p>
            <a:r>
              <a:rPr lang="en-US" sz="2400" b="1" dirty="0">
                <a:solidFill>
                  <a:srgbClr val="C00000"/>
                </a:solidFill>
                <a:latin typeface="Times New Roman" panose="02020603050405020304" pitchFamily="18" charset="0"/>
                <a:cs typeface="Times New Roman" panose="02020603050405020304" pitchFamily="18" charset="0"/>
              </a:rPr>
              <a:t>The  first assignment: vocabulary – mathematical and nonmathematical context – pages 17 -20 </a:t>
            </a:r>
          </a:p>
        </p:txBody>
      </p:sp>
      <p:sp>
        <p:nvSpPr>
          <p:cNvPr id="3" name="Content Placeholder 2">
            <a:extLst>
              <a:ext uri="{FF2B5EF4-FFF2-40B4-BE49-F238E27FC236}">
                <a16:creationId xmlns:a16="http://schemas.microsoft.com/office/drawing/2014/main" id="{986BAD91-E60B-4260-AE28-4058B0BCD24D}"/>
              </a:ext>
            </a:extLst>
          </p:cNvPr>
          <p:cNvSpPr>
            <a:spLocks noGrp="1"/>
          </p:cNvSpPr>
          <p:nvPr>
            <p:ph idx="1"/>
          </p:nvPr>
        </p:nvSpPr>
        <p:spPr/>
        <p:txBody>
          <a:bodyPr>
            <a:normAutofit/>
          </a:bodyPr>
          <a:lstStyle/>
          <a:p>
            <a:endParaRPr lang="en-US" sz="2000" b="1"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Suggestion </a:t>
            </a:r>
          </a:p>
          <a:p>
            <a:endParaRPr lang="en-US" sz="2000" b="1"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Do read and learn only those words </a:t>
            </a:r>
            <a:r>
              <a:rPr lang="en-US" sz="2000" b="1" dirty="0">
                <a:solidFill>
                  <a:srgbClr val="FFC000"/>
                </a:solidFill>
                <a:latin typeface="Times New Roman" panose="02020603050405020304" pitchFamily="18" charset="0"/>
                <a:cs typeface="Times New Roman" panose="02020603050405020304" pitchFamily="18" charset="0"/>
              </a:rPr>
              <a:t>colored yellow</a:t>
            </a:r>
          </a:p>
          <a:p>
            <a:endParaRPr lang="en-US" sz="2000" b="1"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Or those words that are put in bold within the text </a:t>
            </a:r>
          </a:p>
        </p:txBody>
      </p:sp>
    </p:spTree>
    <p:extLst>
      <p:ext uri="{BB962C8B-B14F-4D97-AF65-F5344CB8AC3E}">
        <p14:creationId xmlns:p14="http://schemas.microsoft.com/office/powerpoint/2010/main" val="42841647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B51169-61C9-46ED-923E-8CE0B9AA362C}"/>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Interval</a:t>
            </a:r>
            <a:r>
              <a:rPr lang="en-US" sz="2400"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0D223032-22FB-4047-B087-9213106A5E7B}"/>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Mathematical context: </a:t>
            </a:r>
            <a:r>
              <a:rPr lang="en-US" sz="2000" dirty="0">
                <a:latin typeface="Times New Roman" panose="02020603050405020304" pitchFamily="18" charset="0"/>
                <a:cs typeface="Times New Roman" panose="02020603050405020304" pitchFamily="18" charset="0"/>
              </a:rPr>
              <a:t>Interval (mathematics) · (real) · interval is a set </a:t>
            </a:r>
            <a:r>
              <a:rPr lang="en-US" sz="2000" u="sng" dirty="0">
                <a:latin typeface="Times New Roman" panose="02020603050405020304" pitchFamily="18" charset="0"/>
                <a:cs typeface="Times New Roman" panose="02020603050405020304" pitchFamily="18" charset="0"/>
              </a:rPr>
              <a:t>of real numbers </a:t>
            </a:r>
            <a:r>
              <a:rPr lang="en-US" sz="2000" dirty="0">
                <a:latin typeface="Times New Roman" panose="02020603050405020304" pitchFamily="18" charset="0"/>
                <a:cs typeface="Times New Roman" panose="02020603050405020304" pitchFamily="18" charset="0"/>
              </a:rPr>
              <a:t>that contains all real numbers lying between any two numbers of the set</a:t>
            </a:r>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The non-mathematical context: </a:t>
            </a:r>
          </a:p>
        </p:txBody>
      </p:sp>
    </p:spTree>
    <p:extLst>
      <p:ext uri="{BB962C8B-B14F-4D97-AF65-F5344CB8AC3E}">
        <p14:creationId xmlns:p14="http://schemas.microsoft.com/office/powerpoint/2010/main" val="10788566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A6AAF-3400-453F-B7A7-C5FF270E18AD}"/>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Algorithm</a:t>
            </a:r>
            <a:r>
              <a:rPr lang="en-US" sz="2400"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8F72B47D-96BA-43F7-921F-7B869E4EC850}"/>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A strictly- mathematical context: “Algorithm” stands for a </a:t>
            </a:r>
            <a:r>
              <a:rPr lang="en-US" sz="2000" u="sng" dirty="0">
                <a:latin typeface="Times New Roman" panose="02020603050405020304" pitchFamily="18" charset="0"/>
                <a:cs typeface="Times New Roman" panose="02020603050405020304" pitchFamily="18" charset="0"/>
              </a:rPr>
              <a:t>finite</a:t>
            </a:r>
            <a:r>
              <a:rPr lang="en-US" sz="2000" dirty="0">
                <a:latin typeface="Times New Roman" panose="02020603050405020304" pitchFamily="18" charset="0"/>
                <a:cs typeface="Times New Roman" panose="02020603050405020304" pitchFamily="18" charset="0"/>
              </a:rPr>
              <a:t> and </a:t>
            </a:r>
            <a:r>
              <a:rPr lang="en-US" sz="2000" u="sng" dirty="0">
                <a:latin typeface="Times New Roman" panose="02020603050405020304" pitchFamily="18" charset="0"/>
                <a:cs typeface="Times New Roman" panose="02020603050405020304" pitchFamily="18" charset="0"/>
              </a:rPr>
              <a:t>non ambiguous </a:t>
            </a:r>
            <a:r>
              <a:rPr lang="en-US" sz="2000" dirty="0">
                <a:latin typeface="Times New Roman" panose="02020603050405020304" pitchFamily="18" charset="0"/>
                <a:cs typeface="Times New Roman" panose="02020603050405020304" pitchFamily="18" charset="0"/>
              </a:rPr>
              <a:t>sequence of </a:t>
            </a:r>
            <a:r>
              <a:rPr lang="en-US" sz="2000" i="1" u="sng" dirty="0">
                <a:latin typeface="Times New Roman" panose="02020603050405020304" pitchFamily="18" charset="0"/>
                <a:cs typeface="Times New Roman" panose="02020603050405020304" pitchFamily="18" charset="0"/>
              </a:rPr>
              <a:t>operations or instructions</a:t>
            </a:r>
          </a:p>
          <a:p>
            <a:pPr marL="0" indent="0">
              <a:buNone/>
            </a:pPr>
            <a:r>
              <a:rPr lang="en-US" sz="2000" dirty="0">
                <a:latin typeface="Times New Roman" panose="02020603050405020304" pitchFamily="18" charset="0"/>
                <a:cs typeface="Times New Roman" panose="02020603050405020304" pitchFamily="18" charset="0"/>
              </a:rPr>
              <a:t> allowing to get a result or to solve a p</a:t>
            </a:r>
            <a:r>
              <a:rPr lang="en-US" sz="2000" u="sng" dirty="0">
                <a:latin typeface="Times New Roman" panose="02020603050405020304" pitchFamily="18" charset="0"/>
                <a:cs typeface="Times New Roman" panose="02020603050405020304" pitchFamily="18" charset="0"/>
              </a:rPr>
              <a:t>roblem</a:t>
            </a:r>
            <a:r>
              <a:rPr lang="en-US" sz="2000" dirty="0">
                <a:latin typeface="Times New Roman" panose="02020603050405020304" pitchFamily="18" charset="0"/>
                <a:cs typeface="Times New Roman" panose="02020603050405020304" pitchFamily="18" charset="0"/>
              </a:rPr>
              <a:t>. An algorithm produces a desired outputs from a given inputs.</a:t>
            </a:r>
          </a:p>
          <a:p>
            <a:pPr marL="0" indent="0">
              <a:buNone/>
            </a:pPr>
            <a:endParaRPr lang="en-US" dirty="0"/>
          </a:p>
        </p:txBody>
      </p:sp>
    </p:spTree>
    <p:extLst>
      <p:ext uri="{BB962C8B-B14F-4D97-AF65-F5344CB8AC3E}">
        <p14:creationId xmlns:p14="http://schemas.microsoft.com/office/powerpoint/2010/main" val="31881854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D5AC2-7C94-4E0F-9ACB-52AF8B028DD2}"/>
              </a:ext>
            </a:extLst>
          </p:cNvPr>
          <p:cNvSpPr>
            <a:spLocks noGrp="1"/>
          </p:cNvSpPr>
          <p:nvPr>
            <p:ph type="title"/>
          </p:nvPr>
        </p:nvSpPr>
        <p:spPr/>
        <p:txBody>
          <a:bodyPr/>
          <a:lstStyle/>
          <a:p>
            <a:r>
              <a:rPr lang="en-US" sz="2400" b="1" u="sng" dirty="0">
                <a:latin typeface="Times New Roman" panose="02020603050405020304" pitchFamily="18" charset="0"/>
                <a:cs typeface="Times New Roman" panose="02020603050405020304" pitchFamily="18" charset="0"/>
              </a:rPr>
              <a:t>Algorithm ( strictly-mathematical context) an example</a:t>
            </a:r>
            <a:r>
              <a:rPr lang="en-US" dirty="0"/>
              <a:t>.</a:t>
            </a:r>
          </a:p>
        </p:txBody>
      </p:sp>
      <p:sp>
        <p:nvSpPr>
          <p:cNvPr id="3" name="Content Placeholder 2">
            <a:extLst>
              <a:ext uri="{FF2B5EF4-FFF2-40B4-BE49-F238E27FC236}">
                <a16:creationId xmlns:a16="http://schemas.microsoft.com/office/drawing/2014/main" id="{762C88DE-5BF4-49E1-86D2-B4EA55736E72}"/>
              </a:ext>
            </a:extLst>
          </p:cNvPr>
          <p:cNvSpPr>
            <a:spLocks noGrp="1"/>
          </p:cNvSpPr>
          <p:nvPr>
            <p:ph idx="1"/>
          </p:nvPr>
        </p:nvSpPr>
        <p:spPr/>
        <p:txBody>
          <a:bodyPr>
            <a:normAutofit/>
          </a:bodyPr>
          <a:lstStyle/>
          <a:p>
            <a:r>
              <a:rPr lang="en-US" sz="2000" dirty="0">
                <a:solidFill>
                  <a:srgbClr val="0070C0"/>
                </a:solidFill>
                <a:latin typeface="Times New Roman" panose="02020603050405020304" pitchFamily="18" charset="0"/>
                <a:cs typeface="Times New Roman" panose="02020603050405020304" pitchFamily="18" charset="0"/>
              </a:rPr>
              <a:t>Example: </a:t>
            </a:r>
            <a:r>
              <a:rPr lang="en-US" sz="2000" u="sng" dirty="0">
                <a:solidFill>
                  <a:srgbClr val="0070C0"/>
                </a:solidFill>
                <a:latin typeface="Times New Roman" panose="02020603050405020304" pitchFamily="18" charset="0"/>
                <a:cs typeface="Times New Roman" panose="02020603050405020304" pitchFamily="18" charset="0"/>
              </a:rPr>
              <a:t>as </a:t>
            </a:r>
            <a:r>
              <a:rPr lang="en-US" sz="2000" u="sng" dirty="0">
                <a:latin typeface="Times New Roman" panose="02020603050405020304" pitchFamily="18" charset="0"/>
                <a:cs typeface="Times New Roman" panose="02020603050405020304" pitchFamily="18" charset="0"/>
              </a:rPr>
              <a:t>an example </a:t>
            </a:r>
            <a:r>
              <a:rPr lang="en-US" sz="2000" dirty="0">
                <a:latin typeface="Times New Roman" panose="02020603050405020304" pitchFamily="18" charset="0"/>
                <a:cs typeface="Times New Roman" panose="02020603050405020304" pitchFamily="18" charset="0"/>
              </a:rPr>
              <a:t>of getting a result, using an algorithm let us consider the problem of obtaining the outcome of applying the above mentioned real –valued function of /R , f to the real value x. Here the input is x and the output is f(x). </a:t>
            </a:r>
          </a:p>
          <a:p>
            <a:r>
              <a:rPr lang="en-US" sz="2000" dirty="0">
                <a:latin typeface="Times New Roman" panose="02020603050405020304" pitchFamily="18" charset="0"/>
                <a:cs typeface="Times New Roman" panose="02020603050405020304" pitchFamily="18" charset="0"/>
              </a:rPr>
              <a:t>The transformation of the input x to the output f(x) is obtained by considering all operations used to describe the function f.</a:t>
            </a:r>
          </a:p>
          <a:p>
            <a:endParaRPr lang="en-US" sz="30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90169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B4CD4-66E3-40C9-B88F-41CA292ECC78}"/>
              </a:ext>
            </a:extLst>
          </p:cNvPr>
          <p:cNvSpPr>
            <a:spLocks noGrp="1"/>
          </p:cNvSpPr>
          <p:nvPr>
            <p:ph type="title"/>
          </p:nvPr>
        </p:nvSpPr>
        <p:spPr/>
        <p:txBody>
          <a:bodyPr/>
          <a:lstStyle/>
          <a:p>
            <a:r>
              <a:rPr lang="en-US" sz="2400" b="1" u="sng" dirty="0">
                <a:solidFill>
                  <a:prstClr val="black"/>
                </a:solidFill>
                <a:latin typeface="Times New Roman" panose="02020603050405020304" pitchFamily="18" charset="0"/>
                <a:cs typeface="Times New Roman" panose="02020603050405020304" pitchFamily="18" charset="0"/>
              </a:rPr>
              <a:t>Algorithm ( a strictly-mathematical context) an example  (II</a:t>
            </a:r>
            <a:r>
              <a:rPr lang="en-US" sz="2400" b="1" dirty="0">
                <a:solidFill>
                  <a:prstClr val="black"/>
                </a:solidFill>
                <a:latin typeface="Times New Roman" panose="02020603050405020304" pitchFamily="18" charset="0"/>
                <a:cs typeface="Times New Roman" panose="02020603050405020304" pitchFamily="18" charset="0"/>
              </a:rPr>
              <a:t>) </a:t>
            </a:r>
            <a:endParaRPr lang="en-US" dirty="0"/>
          </a:p>
        </p:txBody>
      </p:sp>
      <p:sp>
        <p:nvSpPr>
          <p:cNvPr id="3" name="Content Placeholder 2">
            <a:extLst>
              <a:ext uri="{FF2B5EF4-FFF2-40B4-BE49-F238E27FC236}">
                <a16:creationId xmlns:a16="http://schemas.microsoft.com/office/drawing/2014/main" id="{2DC58DEB-2070-444C-A38C-D32B277E5CD3}"/>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As an example of solving a problem, consider the simplex algorithm.</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This algorithm uses as input the triple (A, b, c) , where A is an </a:t>
            </a:r>
            <a:r>
              <a:rPr lang="en-US" sz="2000" dirty="0" err="1">
                <a:latin typeface="Times New Roman" panose="02020603050405020304" pitchFamily="18" charset="0"/>
                <a:cs typeface="Times New Roman" panose="02020603050405020304" pitchFamily="18" charset="0"/>
              </a:rPr>
              <a:t>mxn</a:t>
            </a:r>
            <a:r>
              <a:rPr lang="en-US" sz="2000" dirty="0">
                <a:latin typeface="Times New Roman" panose="02020603050405020304" pitchFamily="18" charset="0"/>
                <a:cs typeface="Times New Roman" panose="02020603050405020304" pitchFamily="18" charset="0"/>
              </a:rPr>
              <a:t> matrix of maximal rank, b an mx1 vector and c an nx1 vector and returns the solution of the optimization problem : min cx , x belonging to  X = { x belonging to /Rn / Ax &lt;= b, x &gt;= 0}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We have not to choose a value for an algorithm. We have to provide appropriate inputs to an algorithm so that it can produce appropriate outputs</a:t>
            </a:r>
          </a:p>
          <a:p>
            <a:endParaRPr lang="en-US" dirty="0"/>
          </a:p>
        </p:txBody>
      </p:sp>
    </p:spTree>
    <p:extLst>
      <p:ext uri="{BB962C8B-B14F-4D97-AF65-F5344CB8AC3E}">
        <p14:creationId xmlns:p14="http://schemas.microsoft.com/office/powerpoint/2010/main" val="21363347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A5615-6025-4309-B40B-1142C4DAFC5D}"/>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Deterministic relationship </a:t>
            </a:r>
          </a:p>
        </p:txBody>
      </p:sp>
      <p:sp>
        <p:nvSpPr>
          <p:cNvPr id="3" name="Content Placeholder 2">
            <a:extLst>
              <a:ext uri="{FF2B5EF4-FFF2-40B4-BE49-F238E27FC236}">
                <a16:creationId xmlns:a16="http://schemas.microsoft.com/office/drawing/2014/main" id="{134C158E-A7C8-4566-8871-93321C5EA2FD}"/>
              </a:ext>
            </a:extLst>
          </p:cNvPr>
          <p:cNvSpPr>
            <a:spLocks noGrp="1"/>
          </p:cNvSpPr>
          <p:nvPr>
            <p:ph idx="1"/>
          </p:nvPr>
        </p:nvSpPr>
        <p:spPr/>
        <p:txBody>
          <a:bodyPr>
            <a:normAutofit/>
          </a:bodyPr>
          <a:lstStyle/>
          <a:p>
            <a:r>
              <a:rPr lang="en-US" sz="2000" u="sng" dirty="0">
                <a:latin typeface="Times New Roman" panose="02020603050405020304" pitchFamily="18" charset="0"/>
                <a:cs typeface="Times New Roman" panose="02020603050405020304" pitchFamily="18" charset="0"/>
              </a:rPr>
              <a:t>A deterministic relationship </a:t>
            </a:r>
            <a:r>
              <a:rPr lang="en-US" sz="2000" dirty="0">
                <a:latin typeface="Times New Roman" panose="02020603050405020304" pitchFamily="18" charset="0"/>
                <a:cs typeface="Times New Roman" panose="02020603050405020304" pitchFamily="18" charset="0"/>
              </a:rPr>
              <a:t>refers to a relationship in which the dependent variable does not depend on other factors (variables) other than the independent variable classified in the relationship</a:t>
            </a:r>
          </a:p>
        </p:txBody>
      </p:sp>
    </p:spTree>
    <p:extLst>
      <p:ext uri="{BB962C8B-B14F-4D97-AF65-F5344CB8AC3E}">
        <p14:creationId xmlns:p14="http://schemas.microsoft.com/office/powerpoint/2010/main" val="9626480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D9F22-CC94-4E36-B627-760A8B1FD600}"/>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Fourier series </a:t>
            </a:r>
          </a:p>
        </p:txBody>
      </p:sp>
      <p:sp>
        <p:nvSpPr>
          <p:cNvPr id="3" name="Content Placeholder 2">
            <a:extLst>
              <a:ext uri="{FF2B5EF4-FFF2-40B4-BE49-F238E27FC236}">
                <a16:creationId xmlns:a16="http://schemas.microsoft.com/office/drawing/2014/main" id="{1244C9E0-8045-4835-B603-10E959CA36AA}"/>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A Fourier series is </a:t>
            </a:r>
            <a:r>
              <a:rPr lang="en-US" sz="2000" u="sng" dirty="0">
                <a:latin typeface="Times New Roman" panose="02020603050405020304" pitchFamily="18" charset="0"/>
                <a:cs typeface="Times New Roman" panose="02020603050405020304" pitchFamily="18" charset="0"/>
              </a:rPr>
              <a:t>an expansion of a periodic function</a:t>
            </a:r>
            <a:r>
              <a:rPr lang="en-US" sz="2000" dirty="0">
                <a:latin typeface="Times New Roman" panose="02020603050405020304" pitchFamily="18" charset="0"/>
                <a:cs typeface="Times New Roman" panose="02020603050405020304" pitchFamily="18" charset="0"/>
              </a:rPr>
              <a:t>. in terms of an infinite sum of sines and cosines.</a:t>
            </a:r>
            <a:r>
              <a:rPr lang="en-US" sz="2000" dirty="0">
                <a:solidFill>
                  <a:srgbClr val="202124"/>
                </a:solidFill>
                <a:latin typeface="Times New Roman" panose="02020603050405020304" pitchFamily="18" charset="0"/>
                <a:cs typeface="Times New Roman" panose="02020603050405020304" pitchFamily="18" charset="0"/>
              </a:rPr>
              <a:t> The Fourier Series </a:t>
            </a:r>
            <a:r>
              <a:rPr lang="en-US" sz="2000" b="1" dirty="0">
                <a:solidFill>
                  <a:srgbClr val="202124"/>
                </a:solidFill>
                <a:latin typeface="Times New Roman" panose="02020603050405020304" pitchFamily="18" charset="0"/>
                <a:cs typeface="Times New Roman" panose="02020603050405020304" pitchFamily="18" charset="0"/>
              </a:rPr>
              <a:t>allows us to model any arbitrary periodic signal with a combination of sines and cosines</a:t>
            </a:r>
            <a:r>
              <a:rPr lang="en-US" sz="2000" dirty="0">
                <a:solidFill>
                  <a:srgbClr val="202124"/>
                </a:solidFill>
                <a:latin typeface="arial" panose="020B0604020202020204" pitchFamily="34" charset="0"/>
              </a:rPr>
              <a:t>.</a:t>
            </a:r>
            <a:endParaRPr lang="en-US" sz="2000" dirty="0"/>
          </a:p>
        </p:txBody>
      </p:sp>
    </p:spTree>
    <p:extLst>
      <p:ext uri="{BB962C8B-B14F-4D97-AF65-F5344CB8AC3E}">
        <p14:creationId xmlns:p14="http://schemas.microsoft.com/office/powerpoint/2010/main" val="33671974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7FC17-6609-443C-8039-F12C1045212E}"/>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second part: the third assignment </a:t>
            </a:r>
          </a:p>
        </p:txBody>
      </p:sp>
      <p:sp>
        <p:nvSpPr>
          <p:cNvPr id="3" name="Content Placeholder 2">
            <a:extLst>
              <a:ext uri="{FF2B5EF4-FFF2-40B4-BE49-F238E27FC236}">
                <a16:creationId xmlns:a16="http://schemas.microsoft.com/office/drawing/2014/main" id="{C267099E-A5DC-49D0-9F09-B3393A8CB524}"/>
              </a:ext>
            </a:extLst>
          </p:cNvPr>
          <p:cNvSpPr>
            <a:spLocks noGrp="1"/>
          </p:cNvSpPr>
          <p:nvPr>
            <p:ph idx="1"/>
          </p:nvPr>
        </p:nvSpPr>
        <p:spPr/>
        <p:txBody>
          <a:bodyPr>
            <a:normAutofit/>
          </a:bodyPr>
          <a:lstStyle/>
          <a:p>
            <a:r>
              <a:rPr lang="en-US" sz="2000" u="sng" dirty="0">
                <a:latin typeface="Times New Roman" panose="02020603050405020304" pitchFamily="18" charset="0"/>
                <a:cs typeface="Times New Roman" panose="02020603050405020304" pitchFamily="18" charset="0"/>
              </a:rPr>
              <a:t>Most common problems with translation</a:t>
            </a:r>
            <a:r>
              <a:rPr lang="en-US" sz="2000" dirty="0">
                <a:latin typeface="Times New Roman" panose="02020603050405020304" pitchFamily="18" charset="0"/>
                <a:cs typeface="Times New Roman" panose="02020603050405020304" pitchFamily="18" charset="0"/>
              </a:rPr>
              <a:t>s </a:t>
            </a:r>
          </a:p>
          <a:p>
            <a:r>
              <a:rPr lang="en-US" sz="2000" dirty="0">
                <a:latin typeface="Times New Roman" panose="02020603050405020304" pitchFamily="18" charset="0"/>
                <a:cs typeface="Times New Roman" panose="02020603050405020304" pitchFamily="18" charset="0"/>
              </a:rPr>
              <a:t>Congruence </a:t>
            </a:r>
          </a:p>
          <a:p>
            <a:r>
              <a:rPr lang="en-US" sz="2000" dirty="0">
                <a:latin typeface="Times New Roman" panose="02020603050405020304" pitchFamily="18" charset="0"/>
                <a:cs typeface="Times New Roman" panose="02020603050405020304" pitchFamily="18" charset="0"/>
              </a:rPr>
              <a:t>Orthography </a:t>
            </a:r>
          </a:p>
          <a:p>
            <a:r>
              <a:rPr lang="en-US" sz="2000" dirty="0">
                <a:latin typeface="Times New Roman" panose="02020603050405020304" pitchFamily="18" charset="0"/>
                <a:cs typeface="Times New Roman" panose="02020603050405020304" pitchFamily="18" charset="0"/>
              </a:rPr>
              <a:t>The spirit of Serbian language </a:t>
            </a:r>
          </a:p>
          <a:p>
            <a:r>
              <a:rPr lang="en-US" sz="2000" dirty="0">
                <a:latin typeface="Times New Roman" panose="02020603050405020304" pitchFamily="18" charset="0"/>
                <a:cs typeface="Times New Roman" panose="02020603050405020304" pitchFamily="18" charset="0"/>
              </a:rPr>
              <a:t> Context </a:t>
            </a:r>
          </a:p>
          <a:p>
            <a:r>
              <a:rPr lang="en-US" sz="2000" dirty="0">
                <a:latin typeface="Times New Roman" panose="02020603050405020304" pitchFamily="18" charset="0"/>
                <a:cs typeface="Times New Roman" panose="02020603050405020304" pitchFamily="18" charset="0"/>
              </a:rPr>
              <a:t>The position of the auxiliary verb –je </a:t>
            </a:r>
          </a:p>
          <a:p>
            <a:r>
              <a:rPr lang="en-US" sz="2000" dirty="0">
                <a:latin typeface="Times New Roman" panose="02020603050405020304" pitchFamily="18" charset="0"/>
                <a:cs typeface="Times New Roman" panose="02020603050405020304" pitchFamily="18" charset="0"/>
              </a:rPr>
              <a:t>The combination of the noun and possessive pronoun</a:t>
            </a:r>
          </a:p>
          <a:p>
            <a:r>
              <a:rPr lang="en-US"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9070706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3815A-9FC7-4F3F-BB36-6F22078E028E}"/>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Congruence</a:t>
            </a:r>
            <a:r>
              <a:rPr lang="en-US" sz="2400"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7C3302C1-DBA5-429D-93EA-A937742A5220}"/>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Not: primer </a:t>
            </a:r>
            <a:r>
              <a:rPr lang="en-US" sz="2000" dirty="0" err="1">
                <a:latin typeface="Times New Roman" panose="02020603050405020304" pitchFamily="18" charset="0"/>
                <a:cs typeface="Times New Roman" panose="02020603050405020304" pitchFamily="18" charset="0"/>
              </a:rPr>
              <a:t>limesa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jedan</a:t>
            </a:r>
            <a:r>
              <a:rPr lang="en-US" sz="2000" dirty="0">
                <a:latin typeface="Times New Roman" panose="02020603050405020304" pitchFamily="18" charset="0"/>
                <a:cs typeface="Times New Roman" panose="02020603050405020304" pitchFamily="18" charset="0"/>
              </a:rPr>
              <a:t> od </a:t>
            </a:r>
            <a:r>
              <a:rPr lang="en-US" sz="2000" dirty="0" err="1">
                <a:latin typeface="Times New Roman" panose="02020603050405020304" pitchFamily="18" charset="0"/>
                <a:cs typeface="Times New Roman" panose="02020603050405020304" pitchFamily="18" charset="0"/>
              </a:rPr>
              <a:t>osnovnih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koncepata</a:t>
            </a:r>
            <a:r>
              <a:rPr lang="en-US" sz="2000" dirty="0">
                <a:latin typeface="Times New Roman" panose="02020603050405020304" pitchFamily="18" charset="0"/>
                <a:cs typeface="Times New Roman" panose="02020603050405020304" pitchFamily="18" charset="0"/>
              </a:rPr>
              <a:t> u </a:t>
            </a:r>
            <a:r>
              <a:rPr lang="en-US" sz="2000" dirty="0" err="1">
                <a:latin typeface="Times New Roman" panose="02020603050405020304" pitchFamily="18" charset="0"/>
                <a:cs typeface="Times New Roman" panose="02020603050405020304" pitchFamily="18" charset="0"/>
              </a:rPr>
              <a:t>matematickoj</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analizi</a:t>
            </a:r>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But: </a:t>
            </a:r>
            <a:r>
              <a:rPr lang="en-US" sz="2000" dirty="0" err="1">
                <a:latin typeface="Times New Roman" panose="02020603050405020304" pitchFamily="18" charset="0"/>
                <a:cs typeface="Times New Roman" panose="02020603050405020304" pitchFamily="18" charset="0"/>
              </a:rPr>
              <a:t>priemr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limesa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jednOG</a:t>
            </a:r>
            <a:r>
              <a:rPr lang="en-US" sz="2000" dirty="0">
                <a:latin typeface="Times New Roman" panose="02020603050405020304" pitchFamily="18" charset="0"/>
                <a:cs typeface="Times New Roman" panose="02020603050405020304" pitchFamily="18" charset="0"/>
              </a:rPr>
              <a:t> od </a:t>
            </a:r>
            <a:r>
              <a:rPr lang="en-US" sz="2000" dirty="0" err="1">
                <a:latin typeface="Times New Roman" panose="02020603050405020304" pitchFamily="18" charset="0"/>
                <a:cs typeface="Times New Roman" panose="02020603050405020304" pitchFamily="18" charset="0"/>
              </a:rPr>
              <a:t>osnovnih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koncepata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matematickoj</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analizi</a:t>
            </a:r>
            <a:r>
              <a:rPr lang="en-US"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7732937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540F1-FC2E-41C9-B540-FCFDBD04D076}"/>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Orthography:</a:t>
            </a:r>
          </a:p>
        </p:txBody>
      </p:sp>
      <p:sp>
        <p:nvSpPr>
          <p:cNvPr id="3" name="Content Placeholder 2">
            <a:extLst>
              <a:ext uri="{FF2B5EF4-FFF2-40B4-BE49-F238E27FC236}">
                <a16:creationId xmlns:a16="http://schemas.microsoft.com/office/drawing/2014/main" id="{C71E84B0-9285-4823-BF66-BA664057F114}"/>
              </a:ext>
            </a:extLst>
          </p:cNvPr>
          <p:cNvSpPr>
            <a:spLocks noGrp="1"/>
          </p:cNvSpPr>
          <p:nvPr>
            <p:ph idx="1"/>
          </p:nvPr>
        </p:nvSpPr>
        <p:spPr>
          <a:xfrm>
            <a:off x="1676400" y="1368425"/>
            <a:ext cx="10515600" cy="4351338"/>
          </a:xfrm>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Not: </a:t>
            </a:r>
            <a:r>
              <a:rPr lang="en-US" sz="2000" dirty="0" err="1">
                <a:latin typeface="Times New Roman" panose="02020603050405020304" pitchFamily="18" charset="0"/>
                <a:cs typeface="Times New Roman" panose="02020603050405020304" pitchFamily="18" charset="0"/>
              </a:rPr>
              <a:t>staro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Grcke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matematike</a:t>
            </a:r>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But</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starogrcka</a:t>
            </a:r>
            <a:r>
              <a:rPr lang="en-US" sz="2000" b="1"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matematika</a:t>
            </a:r>
            <a:r>
              <a:rPr lang="en-US" sz="2000" dirty="0">
                <a:latin typeface="Times New Roman" panose="02020603050405020304" pitchFamily="18" charset="0"/>
                <a:cs typeface="Times New Roman" panose="02020603050405020304" pitchFamily="18" charset="0"/>
              </a:rPr>
              <a: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Two mistakes:  not two words, but one single word;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Not Capital letters when using proper adjectives </a:t>
            </a:r>
          </a:p>
        </p:txBody>
      </p:sp>
    </p:spTree>
    <p:extLst>
      <p:ext uri="{BB962C8B-B14F-4D97-AF65-F5344CB8AC3E}">
        <p14:creationId xmlns:p14="http://schemas.microsoft.com/office/powerpoint/2010/main" val="29044844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BA9A0-8949-41C7-ABF7-24BEB12E6653}"/>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Take care about the spirit of Serbian language </a:t>
            </a:r>
          </a:p>
        </p:txBody>
      </p:sp>
      <p:sp>
        <p:nvSpPr>
          <p:cNvPr id="3" name="Content Placeholder 2">
            <a:extLst>
              <a:ext uri="{FF2B5EF4-FFF2-40B4-BE49-F238E27FC236}">
                <a16:creationId xmlns:a16="http://schemas.microsoft.com/office/drawing/2014/main" id="{00379366-18E3-46D0-BA6D-D0A3C3316269}"/>
              </a:ext>
            </a:extLst>
          </p:cNvPr>
          <p:cNvSpPr>
            <a:spLocks noGrp="1"/>
          </p:cNvSpPr>
          <p:nvPr>
            <p:ph idx="1"/>
          </p:nvPr>
        </p:nvSpPr>
        <p:spPr>
          <a:xfrm>
            <a:off x="536642" y="1611617"/>
            <a:ext cx="10515600" cy="4351338"/>
          </a:xfrm>
        </p:spPr>
        <p:txBody>
          <a:bodyPr>
            <a:normAutofit/>
          </a:bodyPr>
          <a:lstStyle/>
          <a:p>
            <a:r>
              <a:rPr lang="en-US" sz="1800" dirty="0" err="1">
                <a:latin typeface="Times New Roman" panose="02020603050405020304" pitchFamily="18" charset="0"/>
                <a:cs typeface="Times New Roman" panose="02020603050405020304" pitchFamily="18" charset="0"/>
              </a:rPr>
              <a:t>Kasnije</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grcki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matematicari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kao</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sto</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su</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Eoudokus</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Arhimed</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napravili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su</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eksplicitniju</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ali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neformalnu</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upotrbu</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koncepata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limesa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konvergencije</a:t>
            </a:r>
            <a:r>
              <a:rPr lang="en-US" sz="1800" dirty="0">
                <a:latin typeface="Times New Roman" panose="02020603050405020304" pitchFamily="18" charset="0"/>
                <a:cs typeface="Times New Roman" panose="02020603050405020304" pitchFamily="18" charset="0"/>
              </a:rPr>
              <a:t> </a:t>
            </a:r>
          </a:p>
          <a:p>
            <a:endParaRPr lang="en-US" sz="1800" dirty="0">
              <a:latin typeface="Times New Roman" panose="02020603050405020304" pitchFamily="18" charset="0"/>
              <a:cs typeface="Times New Roman" panose="02020603050405020304" pitchFamily="18" charset="0"/>
            </a:endParaRPr>
          </a:p>
          <a:p>
            <a:endParaRPr lang="en-US" sz="1800" dirty="0">
              <a:latin typeface="Times New Roman" panose="02020603050405020304" pitchFamily="18" charset="0"/>
              <a:cs typeface="Times New Roman" panose="02020603050405020304" pitchFamily="18" charset="0"/>
            </a:endParaRPr>
          </a:p>
          <a:p>
            <a:r>
              <a:rPr lang="en-US" sz="1800" dirty="0">
                <a:latin typeface="Times New Roman" panose="02020603050405020304" pitchFamily="18" charset="0"/>
                <a:cs typeface="Times New Roman" panose="02020603050405020304" pitchFamily="18" charset="0"/>
              </a:rPr>
              <a:t>Not: </a:t>
            </a:r>
            <a:r>
              <a:rPr lang="en-US" sz="1800" dirty="0" err="1">
                <a:latin typeface="Times New Roman" panose="02020603050405020304" pitchFamily="18" charset="0"/>
                <a:cs typeface="Times New Roman" panose="02020603050405020304" pitchFamily="18" charset="0"/>
              </a:rPr>
              <a:t>napravili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su</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upotrebu</a:t>
            </a:r>
            <a:r>
              <a:rPr lang="en-US" sz="1800" dirty="0">
                <a:latin typeface="Times New Roman" panose="02020603050405020304" pitchFamily="18" charset="0"/>
                <a:cs typeface="Times New Roman" panose="02020603050405020304" pitchFamily="18" charset="0"/>
              </a:rPr>
              <a:t>, but </a:t>
            </a:r>
            <a:r>
              <a:rPr lang="en-US" sz="1800" b="1" u="sng" dirty="0" err="1">
                <a:latin typeface="Times New Roman" panose="02020603050405020304" pitchFamily="18" charset="0"/>
                <a:cs typeface="Times New Roman" panose="02020603050405020304" pitchFamily="18" charset="0"/>
              </a:rPr>
              <a:t>osmislili</a:t>
            </a:r>
            <a:r>
              <a:rPr lang="en-US" sz="1800" b="1" u="sng" dirty="0">
                <a:latin typeface="Times New Roman" panose="02020603050405020304" pitchFamily="18" charset="0"/>
                <a:cs typeface="Times New Roman" panose="02020603050405020304" pitchFamily="18" charset="0"/>
              </a:rPr>
              <a:t> </a:t>
            </a:r>
            <a:r>
              <a:rPr lang="en-US" sz="1800" b="1" u="sng" dirty="0" err="1">
                <a:latin typeface="Times New Roman" panose="02020603050405020304" pitchFamily="18" charset="0"/>
                <a:cs typeface="Times New Roman" panose="02020603050405020304" pitchFamily="18" charset="0"/>
              </a:rPr>
              <a:t>su</a:t>
            </a:r>
            <a:r>
              <a:rPr lang="en-US" sz="1800" b="1" u="sng" dirty="0">
                <a:latin typeface="Times New Roman" panose="02020603050405020304" pitchFamily="18" charset="0"/>
                <a:cs typeface="Times New Roman" panose="02020603050405020304" pitchFamily="18" charset="0"/>
              </a:rPr>
              <a:t> </a:t>
            </a:r>
            <a:r>
              <a:rPr lang="en-US" sz="1800" u="sng" dirty="0" err="1">
                <a:latin typeface="Times New Roman" panose="02020603050405020304" pitchFamily="18" charset="0"/>
                <a:cs typeface="Times New Roman" panose="02020603050405020304" pitchFamily="18" charset="0"/>
              </a:rPr>
              <a:t>eksplicitniji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ali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neformalnu</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primenu</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limesa</a:t>
            </a:r>
            <a:r>
              <a:rPr lang="en-US" sz="1800" dirty="0">
                <a:latin typeface="Times New Roman" panose="02020603050405020304" pitchFamily="18" charset="0"/>
                <a:cs typeface="Times New Roman" panose="02020603050405020304" pitchFamily="18" charset="0"/>
              </a:rPr>
              <a:t> I </a:t>
            </a:r>
            <a:r>
              <a:rPr lang="en-US" sz="1800" dirty="0" err="1">
                <a:latin typeface="Times New Roman" panose="02020603050405020304" pitchFamily="18" charset="0"/>
                <a:cs typeface="Times New Roman" panose="02020603050405020304" pitchFamily="18" charset="0"/>
              </a:rPr>
              <a:t>konvergencije</a:t>
            </a:r>
            <a:r>
              <a:rPr lang="en-US" sz="1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822783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2F2790-3820-4808-AF5A-5389E6913D62}"/>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Mathematical and nonmathematical context of the word: COMPLEX </a:t>
            </a:r>
          </a:p>
        </p:txBody>
      </p:sp>
      <p:sp>
        <p:nvSpPr>
          <p:cNvPr id="3" name="Content Placeholder 2">
            <a:extLst>
              <a:ext uri="{FF2B5EF4-FFF2-40B4-BE49-F238E27FC236}">
                <a16:creationId xmlns:a16="http://schemas.microsoft.com/office/drawing/2014/main" id="{22AB2032-DD7C-48FE-AB0C-4CFA6D29136E}"/>
              </a:ext>
            </a:extLst>
          </p:cNvPr>
          <p:cNvSpPr>
            <a:spLocks noGrp="1"/>
          </p:cNvSpPr>
          <p:nvPr>
            <p:ph idx="1"/>
          </p:nvPr>
        </p:nvSpPr>
        <p:spPr/>
        <p:txBody>
          <a:bodyPr/>
          <a:lstStyle/>
          <a:p>
            <a:endParaRPr lang="en-US" b="1" dirty="0"/>
          </a:p>
          <a:p>
            <a:r>
              <a:rPr lang="en-US" sz="2000" b="1" dirty="0"/>
              <a:t>•http://lingvo.onu.edu.ua/wp-content/uploads/2015/11/English-for-mathematicians-O.A.-Rumyantseva1.pdf </a:t>
            </a:r>
          </a:p>
        </p:txBody>
      </p:sp>
    </p:spTree>
    <p:extLst>
      <p:ext uri="{BB962C8B-B14F-4D97-AF65-F5344CB8AC3E}">
        <p14:creationId xmlns:p14="http://schemas.microsoft.com/office/powerpoint/2010/main" val="363729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19834-98F5-4C5F-B9AE-3B776456E76D}"/>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Take care about the context</a:t>
            </a:r>
            <a:r>
              <a:rPr lang="en-US" sz="2000" b="1" u="sng"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41038CA3-7C99-43B1-9318-38E3690C8A6F}"/>
              </a:ext>
            </a:extLst>
          </p:cNvPr>
          <p:cNvSpPr>
            <a:spLocks noGrp="1"/>
          </p:cNvSpPr>
          <p:nvPr>
            <p:ph idx="1"/>
          </p:nvPr>
        </p:nvSpPr>
        <p:spPr/>
        <p:txBody>
          <a:bodyPr>
            <a:normAutofit/>
          </a:bodyPr>
          <a:lstStyle/>
          <a:p>
            <a:r>
              <a:rPr lang="en-US" sz="1800" b="1" dirty="0">
                <a:latin typeface="Times New Roman" panose="02020603050405020304" pitchFamily="18" charset="0"/>
                <a:ea typeface="Calibri" panose="020F0502020204030204" pitchFamily="34" charset="0"/>
                <a:cs typeface="Times New Roman" panose="02020603050405020304" pitchFamily="18" charset="0"/>
              </a:rPr>
              <a:t>Not</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Arhimed</a:t>
            </a:r>
            <a:r>
              <a:rPr lang="en-US" sz="1800" dirty="0">
                <a:latin typeface="Times New Roman" panose="02020603050405020304" pitchFamily="18" charset="0"/>
                <a:ea typeface="Calibri" panose="020F0502020204030204" pitchFamily="34" charset="0"/>
                <a:cs typeface="Times New Roman" panose="02020603050405020304" pitchFamily="18" charset="0"/>
              </a:rPr>
              <a:t> je </a:t>
            </a:r>
            <a:r>
              <a:rPr lang="en-US" sz="1800" dirty="0" err="1">
                <a:latin typeface="Times New Roman" panose="02020603050405020304" pitchFamily="18" charset="0"/>
                <a:ea typeface="Calibri" panose="020F0502020204030204" pitchFamily="34" charset="0"/>
                <a:cs typeface="Times New Roman" panose="02020603050405020304" pitchFamily="18" charset="0"/>
              </a:rPr>
              <a:t>koristio</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metodu</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iscrpljivanja</a:t>
            </a:r>
            <a:r>
              <a:rPr lang="en-US" sz="1800" dirty="0">
                <a:latin typeface="Times New Roman" panose="02020603050405020304" pitchFamily="18" charset="0"/>
                <a:ea typeface="Calibri" panose="020F0502020204030204" pitchFamily="34" charset="0"/>
                <a:cs typeface="Times New Roman" panose="02020603050405020304" pitchFamily="18" charset="0"/>
              </a:rPr>
              <a:t> da bi </a:t>
            </a:r>
            <a:r>
              <a:rPr lang="en-US" sz="1800" dirty="0" err="1">
                <a:latin typeface="Times New Roman" panose="02020603050405020304" pitchFamily="18" charset="0"/>
                <a:ea typeface="Calibri" panose="020F0502020204030204" pitchFamily="34" charset="0"/>
                <a:cs typeface="Times New Roman" panose="02020603050405020304" pitchFamily="18" charset="0"/>
              </a:rPr>
              <a:t>izracunao</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povrsinu</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unutar</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kruga</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tako</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sto</a:t>
            </a:r>
            <a:r>
              <a:rPr lang="en-US" sz="1800" dirty="0">
                <a:latin typeface="Times New Roman" panose="02020603050405020304" pitchFamily="18" charset="0"/>
                <a:ea typeface="Calibri" panose="020F0502020204030204" pitchFamily="34" charset="0"/>
                <a:cs typeface="Times New Roman" panose="02020603050405020304" pitchFamily="18" charset="0"/>
              </a:rPr>
              <a:t> bi </a:t>
            </a:r>
            <a:r>
              <a:rPr lang="en-US" sz="1800" dirty="0" err="1">
                <a:latin typeface="Times New Roman" panose="02020603050405020304" pitchFamily="18" charset="0"/>
                <a:ea typeface="Calibri" panose="020F0502020204030204" pitchFamily="34" charset="0"/>
                <a:cs typeface="Times New Roman" panose="02020603050405020304" pitchFamily="18" charset="0"/>
              </a:rPr>
              <a:t>pronasao</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povrsinu</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pravilnih</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mnogouglova</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u="sng" dirty="0" err="1">
                <a:latin typeface="Times New Roman" panose="02020603050405020304" pitchFamily="18" charset="0"/>
                <a:ea typeface="Calibri" panose="020F0502020204030204" pitchFamily="34" charset="0"/>
                <a:cs typeface="Times New Roman" panose="02020603050405020304" pitchFamily="18" charset="0"/>
              </a:rPr>
              <a:t>sa</a:t>
            </a:r>
            <a:r>
              <a:rPr lang="en-US" sz="1800" u="sng" dirty="0">
                <a:latin typeface="Times New Roman" panose="02020603050405020304" pitchFamily="18" charset="0"/>
                <a:ea typeface="Calibri" panose="020F0502020204030204" pitchFamily="34" charset="0"/>
                <a:cs typeface="Times New Roman" panose="02020603050405020304" pitchFamily="18" charset="0"/>
              </a:rPr>
              <a:t> vise </a:t>
            </a:r>
            <a:r>
              <a:rPr lang="en-US" sz="1800" u="sng" dirty="0" err="1">
                <a:latin typeface="Times New Roman" panose="02020603050405020304" pitchFamily="18" charset="0"/>
                <a:ea typeface="Calibri" panose="020F0502020204030204" pitchFamily="34" charset="0"/>
                <a:cs typeface="Times New Roman" panose="02020603050405020304" pitchFamily="18" charset="0"/>
              </a:rPr>
              <a:t>i</a:t>
            </a:r>
            <a:r>
              <a:rPr lang="en-US" sz="1800" u="sng" dirty="0">
                <a:latin typeface="Times New Roman" panose="02020603050405020304" pitchFamily="18" charset="0"/>
                <a:ea typeface="Calibri" panose="020F0502020204030204" pitchFamily="34" charset="0"/>
                <a:cs typeface="Times New Roman" panose="02020603050405020304" pitchFamily="18" charset="0"/>
              </a:rPr>
              <a:t> vise </a:t>
            </a:r>
            <a:r>
              <a:rPr lang="en-US" sz="1800" u="sng" dirty="0" err="1">
                <a:latin typeface="Times New Roman" panose="02020603050405020304" pitchFamily="18" charset="0"/>
                <a:ea typeface="Calibri" panose="020F0502020204030204" pitchFamily="34" charset="0"/>
                <a:cs typeface="Times New Roman" panose="02020603050405020304" pitchFamily="18" charset="0"/>
              </a:rPr>
              <a:t>strana</a:t>
            </a:r>
            <a:r>
              <a:rPr lang="en-US" sz="1800" u="sng" dirty="0">
                <a:latin typeface="Times New Roman" panose="02020603050405020304" pitchFamily="18" charset="0"/>
                <a:ea typeface="Calibri" panose="020F0502020204030204" pitchFamily="34" charset="0"/>
                <a:cs typeface="Times New Roman" panose="02020603050405020304" pitchFamily="18" charset="0"/>
              </a:rPr>
              <a:t>. </a:t>
            </a:r>
          </a:p>
          <a:p>
            <a:endParaRPr lang="en-US" sz="1800" u="sng" dirty="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But: </a:t>
            </a:r>
            <a:r>
              <a:rPr lang="en-US" sz="1800" dirty="0" err="1">
                <a:latin typeface="Times New Roman" panose="02020603050405020304" pitchFamily="18" charset="0"/>
                <a:cs typeface="Times New Roman" panose="02020603050405020304" pitchFamily="18" charset="0"/>
              </a:rPr>
              <a:t>Arhimed</a:t>
            </a:r>
            <a:r>
              <a:rPr lang="en-US" sz="1800" dirty="0">
                <a:latin typeface="Times New Roman" panose="02020603050405020304" pitchFamily="18" charset="0"/>
                <a:cs typeface="Times New Roman" panose="02020603050405020304" pitchFamily="18" charset="0"/>
              </a:rPr>
              <a:t> se </a:t>
            </a:r>
            <a:r>
              <a:rPr lang="en-US" sz="1800" dirty="0" err="1">
                <a:latin typeface="Times New Roman" panose="02020603050405020304" pitchFamily="18" charset="0"/>
                <a:cs typeface="Times New Roman" panose="02020603050405020304" pitchFamily="18" charset="0"/>
              </a:rPr>
              <a:t>koristio</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metodom</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iscrpljivanja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kako</a:t>
            </a:r>
            <a:r>
              <a:rPr lang="en-US" sz="1800" dirty="0">
                <a:latin typeface="Times New Roman" panose="02020603050405020304" pitchFamily="18" charset="0"/>
                <a:cs typeface="Times New Roman" panose="02020603050405020304" pitchFamily="18" charset="0"/>
              </a:rPr>
              <a:t> bi </a:t>
            </a:r>
            <a:r>
              <a:rPr lang="en-US" sz="1800" dirty="0" err="1">
                <a:latin typeface="Times New Roman" panose="02020603050405020304" pitchFamily="18" charset="0"/>
                <a:cs typeface="Times New Roman" panose="02020603050405020304" pitchFamily="18" charset="0"/>
              </a:rPr>
              <a:t>izracunao</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povrsinu</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unutar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kruga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tako</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sto</a:t>
            </a:r>
            <a:r>
              <a:rPr lang="en-US" sz="1800" dirty="0">
                <a:latin typeface="Times New Roman" panose="02020603050405020304" pitchFamily="18" charset="0"/>
                <a:cs typeface="Times New Roman" panose="02020603050405020304" pitchFamily="18" charset="0"/>
              </a:rPr>
              <a:t> je </a:t>
            </a:r>
            <a:r>
              <a:rPr lang="en-US" sz="1800" dirty="0" err="1">
                <a:latin typeface="Times New Roman" panose="02020603050405020304" pitchFamily="18" charset="0"/>
                <a:cs typeface="Times New Roman" panose="02020603050405020304" pitchFamily="18" charset="0"/>
              </a:rPr>
              <a:t>trazio</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povrsinu</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sve</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veceb</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broja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mnogouglova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koje</a:t>
            </a:r>
            <a:r>
              <a:rPr lang="en-US" sz="1800" dirty="0">
                <a:latin typeface="Times New Roman" panose="02020603050405020304" pitchFamily="18" charset="0"/>
                <a:cs typeface="Times New Roman" panose="02020603050405020304" pitchFamily="18" charset="0"/>
              </a:rPr>
              <a:t> je </a:t>
            </a:r>
            <a:r>
              <a:rPr lang="en-US" sz="1800" dirty="0" err="1">
                <a:latin typeface="Times New Roman" panose="02020603050405020304" pitchFamily="18" charset="0"/>
                <a:cs typeface="Times New Roman" panose="02020603050405020304" pitchFamily="18" charset="0"/>
              </a:rPr>
              <a:t>upisivao</a:t>
            </a:r>
            <a:r>
              <a:rPr lang="en-US" sz="1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1825444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905008-C515-41CE-B5D4-A972191FA8F4}"/>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For clarity’s sake, translate </a:t>
            </a:r>
            <a:r>
              <a:rPr lang="en-US" sz="2400" b="1" u="sng" dirty="0" err="1">
                <a:latin typeface="Times New Roman" panose="02020603050405020304" pitchFamily="18" charset="0"/>
                <a:cs typeface="Times New Roman" panose="02020603050405020304" pitchFamily="18" charset="0"/>
              </a:rPr>
              <a:t>infinitisemal</a:t>
            </a:r>
            <a:r>
              <a:rPr lang="en-US" sz="2400" b="1" u="sng" dirty="0">
                <a:latin typeface="Times New Roman" panose="02020603050405020304" pitchFamily="18" charset="0"/>
                <a:cs typeface="Times New Roman" panose="02020603050405020304" pitchFamily="18" charset="0"/>
              </a:rPr>
              <a:t> as ‘ </a:t>
            </a:r>
            <a:r>
              <a:rPr lang="en-US" sz="2400" b="1" u="sng" dirty="0" err="1">
                <a:latin typeface="Times New Roman" panose="02020603050405020304" pitchFamily="18" charset="0"/>
                <a:cs typeface="Times New Roman" panose="02020603050405020304" pitchFamily="18" charset="0"/>
              </a:rPr>
              <a:t>beskonacno</a:t>
            </a:r>
            <a:r>
              <a:rPr lang="en-US" sz="2400" b="1" u="sng" dirty="0">
                <a:latin typeface="Times New Roman" panose="02020603050405020304" pitchFamily="18" charset="0"/>
                <a:cs typeface="Times New Roman" panose="02020603050405020304" pitchFamily="18" charset="0"/>
              </a:rPr>
              <a:t> mala </a:t>
            </a:r>
            <a:r>
              <a:rPr lang="en-US" sz="2400" b="1" u="sng" dirty="0" err="1">
                <a:latin typeface="Times New Roman" panose="02020603050405020304" pitchFamily="18" charset="0"/>
                <a:cs typeface="Times New Roman" panose="02020603050405020304" pitchFamily="18" charset="0"/>
              </a:rPr>
              <a:t>velicina</a:t>
            </a:r>
            <a:r>
              <a:rPr lang="en-US" sz="2400"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3C91E627-7DD8-4FAF-80BA-81EA5B8B790F}"/>
              </a:ext>
            </a:extLst>
          </p:cNvPr>
          <p:cNvSpPr>
            <a:spLocks noGrp="1"/>
          </p:cNvSpPr>
          <p:nvPr>
            <p:ph idx="1"/>
          </p:nvPr>
        </p:nvSpPr>
        <p:spPr/>
        <p:txBody>
          <a:bodyPr>
            <a:normAutofit/>
          </a:bodyPr>
          <a:lstStyle/>
          <a:p>
            <a:endParaRPr lang="en-US" sz="1800" dirty="0">
              <a:latin typeface="Times New Roman" panose="02020603050405020304" pitchFamily="18" charset="0"/>
              <a:ea typeface="Calibri" panose="020F0502020204030204" pitchFamily="34" charset="0"/>
              <a:cs typeface="Times New Roman" panose="02020603050405020304" pitchFamily="18" charset="0"/>
            </a:endParaRPr>
          </a:p>
          <a:p>
            <a:r>
              <a:rPr lang="en-US" sz="1800" dirty="0" err="1">
                <a:latin typeface="Times New Roman" panose="02020603050405020304" pitchFamily="18" charset="0"/>
                <a:ea typeface="Calibri" panose="020F0502020204030204" pitchFamily="34" charset="0"/>
                <a:cs typeface="Times New Roman" panose="02020603050405020304" pitchFamily="18" charset="0"/>
              </a:rPr>
              <a:t>Eksplicitna</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upotreba</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infinitisemima</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pojavljuje</a:t>
            </a:r>
            <a:r>
              <a:rPr lang="en-US" sz="1800" dirty="0">
                <a:latin typeface="Times New Roman" panose="02020603050405020304" pitchFamily="18" charset="0"/>
                <a:ea typeface="Calibri" panose="020F0502020204030204" pitchFamily="34" charset="0"/>
                <a:cs typeface="Times New Roman" panose="02020603050405020304" pitchFamily="18" charset="0"/>
              </a:rPr>
              <a:t> se u </a:t>
            </a:r>
            <a:r>
              <a:rPr lang="en-US" sz="1800" dirty="0" err="1">
                <a:latin typeface="Times New Roman" panose="02020603050405020304" pitchFamily="18" charset="0"/>
                <a:ea typeface="Calibri" panose="020F0502020204030204" pitchFamily="34" charset="0"/>
                <a:cs typeface="Times New Roman" panose="02020603050405020304" pitchFamily="18" charset="0"/>
              </a:rPr>
              <a:t>Arhimedovoja</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knjizi</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Metoda</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Mehanickih</a:t>
            </a:r>
            <a:r>
              <a:rPr lang="en-US" sz="1800" dirty="0">
                <a:latin typeface="Times New Roman" panose="02020603050405020304" pitchFamily="18" charset="0"/>
                <a:ea typeface="Calibri" panose="020F0502020204030204" pitchFamily="34" charset="0"/>
                <a:cs typeface="Times New Roman" panose="02020603050405020304" pitchFamily="18" charset="0"/>
              </a:rPr>
              <a:t> </a:t>
            </a:r>
            <a:r>
              <a:rPr lang="en-US" sz="1800" dirty="0" err="1">
                <a:latin typeface="Times New Roman" panose="02020603050405020304" pitchFamily="18" charset="0"/>
                <a:ea typeface="Calibri" panose="020F0502020204030204" pitchFamily="34" charset="0"/>
                <a:cs typeface="Times New Roman" panose="02020603050405020304" pitchFamily="18" charset="0"/>
              </a:rPr>
              <a:t>Teorema</a:t>
            </a:r>
            <a:r>
              <a:rPr lang="en-US" sz="1800" dirty="0">
                <a:latin typeface="Times New Roman" panose="02020603050405020304" pitchFamily="18" charset="0"/>
                <a:ea typeface="Calibri" panose="020F0502020204030204" pitchFamily="34" charset="0"/>
                <a:cs typeface="Times New Roman" panose="02020603050405020304" pitchFamily="18" charset="0"/>
              </a:rPr>
              <a:t>’;</a:t>
            </a:r>
          </a:p>
          <a:p>
            <a:endParaRPr lang="en-US" sz="1800" dirty="0">
              <a:latin typeface="Times New Roman" panose="02020603050405020304" pitchFamily="18" charset="0"/>
              <a:cs typeface="Times New Roman" panose="02020603050405020304" pitchFamily="18" charset="0"/>
            </a:endParaRPr>
          </a:p>
          <a:p>
            <a:r>
              <a:rPr lang="en-US" sz="1800" dirty="0" err="1">
                <a:latin typeface="Times New Roman" panose="02020603050405020304" pitchFamily="18" charset="0"/>
                <a:cs typeface="Times New Roman" panose="02020603050405020304" pitchFamily="18" charset="0"/>
              </a:rPr>
              <a:t>Eksplicitna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upotreba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beskonacno</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malih</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velicina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javlja</a:t>
            </a:r>
            <a:r>
              <a:rPr lang="en-US" sz="1800" dirty="0">
                <a:latin typeface="Times New Roman" panose="02020603050405020304" pitchFamily="18" charset="0"/>
                <a:cs typeface="Times New Roman" panose="02020603050405020304" pitchFamily="18" charset="0"/>
              </a:rPr>
              <a:t> se u </a:t>
            </a:r>
            <a:r>
              <a:rPr lang="en-US" sz="1800" dirty="0" err="1">
                <a:latin typeface="Times New Roman" panose="02020603050405020304" pitchFamily="18" charset="0"/>
                <a:cs typeface="Times New Roman" panose="02020603050405020304" pitchFamily="18" charset="0"/>
              </a:rPr>
              <a:t>Arhimedovoj</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knjizi</a:t>
            </a:r>
            <a:r>
              <a:rPr lang="en-US" sz="1800" dirty="0">
                <a:latin typeface="Times New Roman" panose="02020603050405020304" pitchFamily="18" charset="0"/>
                <a:cs typeface="Times New Roman" panose="02020603050405020304" pitchFamily="18" charset="0"/>
              </a:rPr>
              <a:t> ‘ </a:t>
            </a:r>
            <a:r>
              <a:rPr lang="en-US" sz="1800" dirty="0" err="1">
                <a:latin typeface="Times New Roman" panose="02020603050405020304" pitchFamily="18" charset="0"/>
                <a:cs typeface="Times New Roman" panose="02020603050405020304" pitchFamily="18" charset="0"/>
              </a:rPr>
              <a:t>Metoda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mehanickih</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teorema</a:t>
            </a: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4757468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5E794-3986-4342-804A-FF9389B586C1}"/>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order of the enclitic je and the verb </a:t>
            </a:r>
          </a:p>
        </p:txBody>
      </p:sp>
      <p:sp>
        <p:nvSpPr>
          <p:cNvPr id="3" name="Content Placeholder 2">
            <a:extLst>
              <a:ext uri="{FF2B5EF4-FFF2-40B4-BE49-F238E27FC236}">
                <a16:creationId xmlns:a16="http://schemas.microsoft.com/office/drawing/2014/main" id="{780CE063-885F-4F3C-9396-079D29CE28EA}"/>
              </a:ext>
            </a:extLst>
          </p:cNvPr>
          <p:cNvSpPr>
            <a:spLocks noGrp="1"/>
          </p:cNvSpPr>
          <p:nvPr>
            <p:ph idx="1"/>
          </p:nvPr>
        </p:nvSpPr>
        <p:spPr/>
        <p:txBody>
          <a:bodyPr/>
          <a:lstStyle/>
          <a:p>
            <a:r>
              <a:rPr lang="en-US" sz="2000" b="1" dirty="0">
                <a:latin typeface="Times New Roman" panose="02020603050405020304" pitchFamily="18" charset="0"/>
                <a:cs typeface="Times New Roman" panose="02020603050405020304" pitchFamily="18" charset="0"/>
              </a:rPr>
              <a:t> Not: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Indijski</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matematicar</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Bhaskara</a:t>
            </a:r>
            <a:r>
              <a:rPr lang="en-US" sz="2000" dirty="0">
                <a:latin typeface="Times New Roman" panose="02020603050405020304" pitchFamily="18" charset="0"/>
                <a:ea typeface="Calibri" panose="020F0502020204030204" pitchFamily="34" charset="0"/>
                <a:cs typeface="Times New Roman" panose="02020603050405020304" pitchFamily="18" charset="0"/>
              </a:rPr>
              <a:t> II </a:t>
            </a:r>
            <a:r>
              <a:rPr lang="en-US" sz="2000" u="sng" dirty="0">
                <a:latin typeface="Times New Roman" panose="02020603050405020304" pitchFamily="18" charset="0"/>
                <a:ea typeface="Calibri" panose="020F0502020204030204" pitchFamily="34" charset="0"/>
                <a:cs typeface="Times New Roman" panose="02020603050405020304" pitchFamily="18" charset="0"/>
              </a:rPr>
              <a:t>je </a:t>
            </a:r>
            <a:r>
              <a:rPr lang="en-US" sz="2000" u="sng" dirty="0" err="1">
                <a:latin typeface="Times New Roman" panose="02020603050405020304" pitchFamily="18" charset="0"/>
                <a:ea typeface="Calibri" panose="020F0502020204030204" pitchFamily="34" charset="0"/>
                <a:cs typeface="Times New Roman" panose="02020603050405020304" pitchFamily="18" charset="0"/>
              </a:rPr>
              <a:t>dao</a:t>
            </a:r>
            <a:r>
              <a:rPr lang="en-US" sz="2000" u="sng"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primere</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izvoda</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i</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koristo</a:t>
            </a:r>
            <a:r>
              <a:rPr lang="en-US" sz="2000" dirty="0">
                <a:latin typeface="Times New Roman" panose="02020603050405020304" pitchFamily="18" charset="0"/>
                <a:ea typeface="Calibri" panose="020F0502020204030204" pitchFamily="34" charset="0"/>
                <a:cs typeface="Times New Roman" panose="02020603050405020304" pitchFamily="18" charset="0"/>
              </a:rPr>
              <a:t> je </a:t>
            </a:r>
            <a:r>
              <a:rPr lang="en-US" sz="2000" dirty="0" err="1">
                <a:latin typeface="Times New Roman" panose="02020603050405020304" pitchFamily="18" charset="0"/>
                <a:ea typeface="Calibri" panose="020F0502020204030204" pitchFamily="34" charset="0"/>
                <a:cs typeface="Times New Roman" panose="02020603050405020304" pitchFamily="18" charset="0"/>
              </a:rPr>
              <a:t>nesto</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sto</a:t>
            </a:r>
            <a:r>
              <a:rPr lang="en-US" sz="2000" dirty="0">
                <a:latin typeface="Times New Roman" panose="02020603050405020304" pitchFamily="18" charset="0"/>
                <a:ea typeface="Calibri" panose="020F0502020204030204" pitchFamily="34" charset="0"/>
                <a:cs typeface="Times New Roman" panose="02020603050405020304" pitchFamily="18" charset="0"/>
              </a:rPr>
              <a:t> je </a:t>
            </a:r>
            <a:r>
              <a:rPr lang="en-US" sz="2000" dirty="0" err="1">
                <a:latin typeface="Times New Roman" panose="02020603050405020304" pitchFamily="18" charset="0"/>
                <a:ea typeface="Calibri" panose="020F0502020204030204" pitchFamily="34" charset="0"/>
                <a:cs typeface="Times New Roman" panose="02020603050405020304" pitchFamily="18" charset="0"/>
              </a:rPr>
              <a:t>danas</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poznato</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kao</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Rolova</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teorema</a:t>
            </a:r>
            <a:r>
              <a:rPr lang="en-US" sz="2000" dirty="0">
                <a:latin typeface="Times New Roman" panose="02020603050405020304" pitchFamily="18" charset="0"/>
                <a:ea typeface="Calibri" panose="020F0502020204030204" pitchFamily="34" charset="0"/>
                <a:cs typeface="Times New Roman" panose="02020603050405020304" pitchFamily="18" charset="0"/>
              </a:rPr>
              <a:t> u 12. </a:t>
            </a:r>
            <a:r>
              <a:rPr lang="en-US" sz="2000" dirty="0" err="1">
                <a:latin typeface="Times New Roman" panose="02020603050405020304" pitchFamily="18" charset="0"/>
                <a:ea typeface="Calibri" panose="020F0502020204030204" pitchFamily="34" charset="0"/>
                <a:cs typeface="Times New Roman" panose="02020603050405020304" pitchFamily="18" charset="0"/>
              </a:rPr>
              <a:t>veku</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p>
          <a:p>
            <a:pPr lvl="0"/>
            <a:r>
              <a:rPr lang="en-US" sz="2000" b="1" dirty="0">
                <a:latin typeface="Times New Roman" panose="02020603050405020304" pitchFamily="18" charset="0"/>
                <a:ea typeface="Calibri" panose="020F0502020204030204" pitchFamily="34" charset="0"/>
                <a:cs typeface="Times New Roman" panose="02020603050405020304" pitchFamily="18" charset="0"/>
              </a:rPr>
              <a:t>But: </a:t>
            </a:r>
            <a:endParaRPr lang="en-US" sz="2000" b="1" dirty="0">
              <a:solidFill>
                <a:prstClr val="black"/>
              </a:solidFill>
              <a:latin typeface="Times New Roman" panose="02020603050405020304" pitchFamily="18" charset="0"/>
              <a:cs typeface="Times New Roman" panose="02020603050405020304" pitchFamily="18" charset="0"/>
            </a:endParaRPr>
          </a:p>
          <a:p>
            <a:pPr marL="0" lvl="0" algn="just">
              <a:lnSpc>
                <a:spcPct val="107000"/>
              </a:lnSpc>
              <a:spcBef>
                <a:spcPts val="0"/>
              </a:spcBef>
              <a:spcAft>
                <a:spcPts val="800"/>
              </a:spcAft>
            </a:pPr>
            <a:r>
              <a:rPr lang="en-US"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Indijski</a:t>
            </a:r>
            <a:r>
              <a:rPr lang="en-US"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matematicar</a:t>
            </a:r>
            <a:r>
              <a:rPr lang="en-US"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Bhaskara</a:t>
            </a:r>
            <a:r>
              <a:rPr lang="en-US"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II </a:t>
            </a:r>
            <a:r>
              <a:rPr lang="en-US" sz="2000" u="sng"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dao</a:t>
            </a:r>
            <a:r>
              <a:rPr lang="en-US" sz="2000" u="sng"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je </a:t>
            </a:r>
            <a:r>
              <a:rPr lang="en-US"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primere</a:t>
            </a:r>
            <a:r>
              <a:rPr lang="en-US"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izvoda</a:t>
            </a:r>
            <a:r>
              <a:rPr lang="en-US"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i</a:t>
            </a:r>
            <a:r>
              <a:rPr lang="en-US"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koristo</a:t>
            </a:r>
            <a:r>
              <a:rPr lang="en-US"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je </a:t>
            </a:r>
            <a:r>
              <a:rPr lang="en-US"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nesto</a:t>
            </a:r>
            <a:r>
              <a:rPr lang="en-US"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sto</a:t>
            </a:r>
            <a:r>
              <a:rPr lang="en-US"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je </a:t>
            </a:r>
            <a:r>
              <a:rPr lang="en-US"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danas</a:t>
            </a:r>
            <a:r>
              <a:rPr lang="en-US"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poznato</a:t>
            </a:r>
            <a:r>
              <a:rPr lang="en-US"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kao</a:t>
            </a:r>
            <a:r>
              <a:rPr lang="en-US"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Rolova</a:t>
            </a:r>
            <a:r>
              <a:rPr lang="en-US"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teorema</a:t>
            </a:r>
            <a:r>
              <a:rPr lang="en-US"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u 12. </a:t>
            </a:r>
            <a:r>
              <a:rPr lang="en-US" sz="20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veku</a:t>
            </a:r>
            <a:r>
              <a:rPr lang="en-US" sz="20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p>
          <a:p>
            <a:pPr marL="0" marR="0" algn="just">
              <a:lnSpc>
                <a:spcPct val="107000"/>
              </a:lnSpc>
              <a:spcBef>
                <a:spcPts val="0"/>
              </a:spcBef>
              <a:spcAft>
                <a:spcPts val="800"/>
              </a:spcAft>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endParaRPr lang="en-US" sz="2400" dirty="0">
              <a:latin typeface="Calibri" panose="020F050202020403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7179116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8E8E8-9EB6-45F4-9E1A-BDA913F55CC2}"/>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Do not use, like the English, a  noun as an adjective </a:t>
            </a:r>
          </a:p>
        </p:txBody>
      </p:sp>
      <p:sp>
        <p:nvSpPr>
          <p:cNvPr id="3" name="Content Placeholder 2">
            <a:extLst>
              <a:ext uri="{FF2B5EF4-FFF2-40B4-BE49-F238E27FC236}">
                <a16:creationId xmlns:a16="http://schemas.microsoft.com/office/drawing/2014/main" id="{2E9D7AA3-1C4D-488F-981E-BDA19B4F7795}"/>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WE cannot say: </a:t>
            </a:r>
            <a:r>
              <a:rPr lang="en-US" sz="2000" dirty="0" err="1">
                <a:latin typeface="Times New Roman" panose="02020603050405020304" pitchFamily="18" charset="0"/>
                <a:cs typeface="Times New Roman" panose="02020603050405020304" pitchFamily="18" charset="0"/>
              </a:rPr>
              <a:t>Njegovi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sledbenici</a:t>
            </a:r>
            <a:r>
              <a:rPr lang="en-US" sz="2000" dirty="0">
                <a:latin typeface="Times New Roman" panose="02020603050405020304" pitchFamily="18" charset="0"/>
                <a:cs typeface="Times New Roman" panose="02020603050405020304" pitchFamily="18" charset="0"/>
              </a:rPr>
              <a:t> </a:t>
            </a:r>
            <a:r>
              <a:rPr lang="en-US" sz="2000" u="sng" dirty="0">
                <a:latin typeface="Times New Roman" panose="02020603050405020304" pitchFamily="18" charset="0"/>
                <a:cs typeface="Times New Roman" panose="02020603050405020304" pitchFamily="18" charset="0"/>
              </a:rPr>
              <a:t>u Kerala </a:t>
            </a:r>
            <a:r>
              <a:rPr lang="en-US" sz="2000" u="sng" dirty="0" err="1">
                <a:latin typeface="Times New Roman" panose="02020603050405020304" pitchFamily="18" charset="0"/>
                <a:cs typeface="Times New Roman" panose="02020603050405020304" pitchFamily="18" charset="0"/>
              </a:rPr>
              <a:t>skoli</a:t>
            </a:r>
            <a:r>
              <a:rPr lang="en-US" sz="2000" u="sng"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astronomije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matematike</a:t>
            </a:r>
            <a:r>
              <a:rPr lang="en-US" sz="2000" dirty="0">
                <a:latin typeface="Times New Roman" panose="02020603050405020304" pitchFamily="18" charset="0"/>
                <a:cs typeface="Times New Roman" panose="02020603050405020304" pitchFamily="18" charset="0"/>
              </a:rPr>
              <a: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But: </a:t>
            </a:r>
          </a:p>
          <a:p>
            <a:r>
              <a:rPr lang="en-US" sz="2000" dirty="0" err="1">
                <a:latin typeface="Times New Roman" panose="02020603050405020304" pitchFamily="18" charset="0"/>
                <a:cs typeface="Times New Roman" panose="02020603050405020304" pitchFamily="18" charset="0"/>
              </a:rPr>
              <a:t>Njegovi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sledbenici</a:t>
            </a:r>
            <a:r>
              <a:rPr lang="en-US" sz="2000" dirty="0">
                <a:latin typeface="Times New Roman" panose="02020603050405020304" pitchFamily="18" charset="0"/>
                <a:cs typeface="Times New Roman" panose="02020603050405020304" pitchFamily="18" charset="0"/>
              </a:rPr>
              <a:t> </a:t>
            </a:r>
            <a:r>
              <a:rPr lang="en-US" sz="2000" u="sng" dirty="0">
                <a:latin typeface="Times New Roman" panose="02020603050405020304" pitchFamily="18" charset="0"/>
                <a:cs typeface="Times New Roman" panose="02020603050405020304" pitchFamily="18" charset="0"/>
              </a:rPr>
              <a:t>u </a:t>
            </a:r>
            <a:r>
              <a:rPr lang="en-US" sz="2000" u="sng" dirty="0" err="1">
                <a:latin typeface="Times New Roman" panose="02020603050405020304" pitchFamily="18" charset="0"/>
                <a:cs typeface="Times New Roman" panose="02020603050405020304" pitchFamily="18" charset="0"/>
              </a:rPr>
              <a:t>Kerali</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skoli</a:t>
            </a:r>
            <a:r>
              <a:rPr lang="en-US" sz="2000" u="sng"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astronomije</a:t>
            </a:r>
            <a:r>
              <a:rPr lang="en-US" sz="2000" dirty="0">
                <a:latin typeface="Times New Roman" panose="02020603050405020304" pitchFamily="18" charset="0"/>
                <a:cs typeface="Times New Roman" panose="02020603050405020304" pitchFamily="18" charset="0"/>
              </a:rPr>
              <a:t> I </a:t>
            </a:r>
            <a:r>
              <a:rPr lang="en-US" sz="2000" dirty="0" err="1">
                <a:latin typeface="Times New Roman" panose="02020603050405020304" pitchFamily="18" charset="0"/>
                <a:cs typeface="Times New Roman" panose="02020603050405020304" pitchFamily="18" charset="0"/>
              </a:rPr>
              <a:t>matematike</a:t>
            </a:r>
            <a:r>
              <a:rPr lang="en-US" sz="2000" dirty="0">
                <a:latin typeface="Times New Roman" panose="02020603050405020304" pitchFamily="18" charset="0"/>
                <a:cs typeface="Times New Roman" panose="02020603050405020304" pitchFamily="18" charset="0"/>
              </a:rPr>
              <a:t> </a:t>
            </a: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254506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70674-0AE4-4DF6-BC46-4B605320BFD5}"/>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spirit of Serbian language </a:t>
            </a:r>
          </a:p>
        </p:txBody>
      </p:sp>
      <p:sp>
        <p:nvSpPr>
          <p:cNvPr id="3" name="Content Placeholder 2">
            <a:extLst>
              <a:ext uri="{FF2B5EF4-FFF2-40B4-BE49-F238E27FC236}">
                <a16:creationId xmlns:a16="http://schemas.microsoft.com/office/drawing/2014/main" id="{7E9E176E-AF62-488E-A05E-E5B808A5BB7C}"/>
              </a:ext>
            </a:extLst>
          </p:cNvPr>
          <p:cNvSpPr>
            <a:spLocks noGrp="1"/>
          </p:cNvSpPr>
          <p:nvPr>
            <p:ph idx="1"/>
          </p:nvPr>
        </p:nvSpPr>
        <p:spPr/>
        <p:txBody>
          <a:bodyPr>
            <a:normAutofit/>
          </a:bodyPr>
          <a:lstStyle/>
          <a:p>
            <a:r>
              <a:rPr lang="en-US" sz="2000" b="1" dirty="0"/>
              <a:t>Not:</a:t>
            </a:r>
          </a:p>
          <a:p>
            <a:r>
              <a:rPr lang="en-US" sz="2000" dirty="0" err="1"/>
              <a:t>Doprinos</a:t>
            </a:r>
            <a:r>
              <a:rPr lang="en-US" sz="2000" dirty="0"/>
              <a:t> </a:t>
            </a:r>
            <a:r>
              <a:rPr lang="en-US" sz="2000" dirty="0" err="1"/>
              <a:t>ovih</a:t>
            </a:r>
            <a:r>
              <a:rPr lang="en-US" sz="2000" dirty="0"/>
              <a:t> </a:t>
            </a:r>
            <a:r>
              <a:rPr lang="en-US" sz="2000" dirty="0" err="1"/>
              <a:t>matematicara</a:t>
            </a:r>
            <a:r>
              <a:rPr lang="en-US" sz="2000" dirty="0"/>
              <a:t> </a:t>
            </a:r>
            <a:r>
              <a:rPr lang="en-US" sz="2000" dirty="0" err="1"/>
              <a:t>i</a:t>
            </a:r>
            <a:r>
              <a:rPr lang="en-US" sz="2000" dirty="0"/>
              <a:t> </a:t>
            </a:r>
            <a:r>
              <a:rPr lang="en-US" sz="2000" dirty="0" err="1"/>
              <a:t>drugih</a:t>
            </a:r>
            <a:r>
              <a:rPr lang="en-US" sz="2000" dirty="0"/>
              <a:t>, </a:t>
            </a:r>
            <a:r>
              <a:rPr lang="en-US" sz="2000" dirty="0" err="1"/>
              <a:t>kao</a:t>
            </a:r>
            <a:r>
              <a:rPr lang="en-US" sz="2000" dirty="0"/>
              <a:t> </a:t>
            </a:r>
            <a:r>
              <a:rPr lang="en-US" sz="2000" dirty="0" err="1"/>
              <a:t>sto</a:t>
            </a:r>
            <a:r>
              <a:rPr lang="en-US" sz="2000" dirty="0"/>
              <a:t> je </a:t>
            </a:r>
            <a:r>
              <a:rPr lang="en-US" sz="2000" dirty="0" err="1"/>
              <a:t>Virstras</a:t>
            </a:r>
            <a:r>
              <a:rPr lang="en-US" sz="2000" dirty="0"/>
              <a:t>, </a:t>
            </a:r>
            <a:r>
              <a:rPr lang="en-US" sz="2000" dirty="0" err="1"/>
              <a:t>razvili</a:t>
            </a:r>
            <a:r>
              <a:rPr lang="en-US" sz="2000" dirty="0"/>
              <a:t> </a:t>
            </a:r>
            <a:r>
              <a:rPr lang="en-US" sz="2000" dirty="0" err="1"/>
              <a:t>su</a:t>
            </a:r>
            <a:r>
              <a:rPr lang="en-US" sz="2000" dirty="0"/>
              <a:t> (ε, δ) – </a:t>
            </a:r>
            <a:r>
              <a:rPr lang="en-US" sz="2000" dirty="0" err="1"/>
              <a:t>definiciju</a:t>
            </a:r>
            <a:r>
              <a:rPr lang="en-US" sz="2000" dirty="0"/>
              <a:t> </a:t>
            </a:r>
            <a:r>
              <a:rPr lang="en-US" sz="2000" dirty="0" err="1"/>
              <a:t>limesa</a:t>
            </a:r>
            <a:endParaRPr lang="en-US" sz="2000" dirty="0"/>
          </a:p>
          <a:p>
            <a:endParaRPr lang="en-US" sz="2000" dirty="0"/>
          </a:p>
          <a:p>
            <a:r>
              <a:rPr lang="en-US" sz="2000" dirty="0"/>
              <a:t>But: </a:t>
            </a:r>
            <a:r>
              <a:rPr lang="en-US" sz="2000" dirty="0" err="1"/>
              <a:t>Ovi</a:t>
            </a:r>
            <a:r>
              <a:rPr lang="en-US" sz="2000" dirty="0"/>
              <a:t> I </a:t>
            </a:r>
            <a:r>
              <a:rPr lang="en-US" sz="2000" dirty="0" err="1"/>
              <a:t>drugi</a:t>
            </a:r>
            <a:r>
              <a:rPr lang="en-US" sz="2000" dirty="0"/>
              <a:t> </a:t>
            </a:r>
            <a:r>
              <a:rPr lang="en-US" sz="2000" dirty="0" err="1"/>
              <a:t>matematicari</a:t>
            </a:r>
            <a:r>
              <a:rPr lang="en-US" sz="2000" dirty="0"/>
              <a:t>, </a:t>
            </a:r>
            <a:r>
              <a:rPr lang="en-US" sz="2000" dirty="0" err="1"/>
              <a:t>poput</a:t>
            </a:r>
            <a:r>
              <a:rPr lang="en-US" sz="2000" dirty="0"/>
              <a:t> </a:t>
            </a:r>
            <a:r>
              <a:rPr lang="en-US" sz="2000" dirty="0" err="1"/>
              <a:t>Virstrasa</a:t>
            </a:r>
            <a:r>
              <a:rPr lang="en-US" sz="2000" dirty="0"/>
              <a:t>, </a:t>
            </a:r>
            <a:r>
              <a:rPr lang="en-US" sz="2000" dirty="0" err="1"/>
              <a:t>doprineli</a:t>
            </a:r>
            <a:r>
              <a:rPr lang="en-US" sz="2000" dirty="0"/>
              <a:t> </a:t>
            </a:r>
            <a:r>
              <a:rPr lang="en-US" sz="2000" dirty="0" err="1"/>
              <a:t>su</a:t>
            </a:r>
            <a:r>
              <a:rPr lang="en-US" sz="2000" dirty="0"/>
              <a:t> </a:t>
            </a:r>
            <a:r>
              <a:rPr lang="en-US" sz="2000" dirty="0" err="1"/>
              <a:t>formulisanju</a:t>
            </a:r>
            <a:r>
              <a:rPr lang="en-US" sz="2000" dirty="0"/>
              <a:t> </a:t>
            </a:r>
            <a:r>
              <a:rPr lang="en-US" sz="2000" dirty="0" err="1"/>
              <a:t>definicije</a:t>
            </a:r>
            <a:r>
              <a:rPr lang="en-US" sz="2000" dirty="0"/>
              <a:t> </a:t>
            </a:r>
            <a:r>
              <a:rPr lang="en-US" sz="2000" dirty="0" err="1"/>
              <a:t>limesa</a:t>
            </a:r>
            <a:r>
              <a:rPr lang="en-US" sz="2000" dirty="0"/>
              <a:t> </a:t>
            </a:r>
          </a:p>
          <a:p>
            <a:endParaRPr lang="en-US" sz="2000" dirty="0"/>
          </a:p>
          <a:p>
            <a:endParaRPr lang="en-US" sz="2000" dirty="0"/>
          </a:p>
        </p:txBody>
      </p:sp>
    </p:spTree>
    <p:extLst>
      <p:ext uri="{BB962C8B-B14F-4D97-AF65-F5344CB8AC3E}">
        <p14:creationId xmlns:p14="http://schemas.microsoft.com/office/powerpoint/2010/main" val="27589364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879B6-3C08-426D-BE45-0085DF1A0157}"/>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use of the possessive pronoun and the personal pronoun</a:t>
            </a:r>
            <a:r>
              <a:rPr lang="en-US" sz="2400"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2DD8CCDA-1F62-48F6-A73B-447B6948DD8C}"/>
              </a:ext>
            </a:extLst>
          </p:cNvPr>
          <p:cNvSpPr>
            <a:spLocks noGrp="1"/>
          </p:cNvSpPr>
          <p:nvPr>
            <p:ph idx="1"/>
          </p:nvPr>
        </p:nvSpPr>
        <p:spPr/>
        <p:txBody>
          <a:bodyPr>
            <a:normAutofit/>
          </a:bodyPr>
          <a:lstStyle/>
          <a:p>
            <a:r>
              <a:rPr lang="en-US" sz="2000" dirty="0">
                <a:latin typeface="Times New Roman" panose="02020603050405020304" pitchFamily="18" charset="0"/>
                <a:ea typeface="Calibri" panose="020F0502020204030204" pitchFamily="34" charset="0"/>
                <a:cs typeface="Times New Roman" panose="02020603050405020304" pitchFamily="18" charset="0"/>
              </a:rPr>
              <a:t>Not: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Sredinom</a:t>
            </a:r>
            <a:r>
              <a:rPr lang="en-US" sz="2000" dirty="0">
                <a:latin typeface="Times New Roman" panose="02020603050405020304" pitchFamily="18" charset="0"/>
                <a:ea typeface="Calibri" panose="020F0502020204030204" pitchFamily="34" charset="0"/>
                <a:cs typeface="Times New Roman" panose="02020603050405020304" pitchFamily="18" charset="0"/>
              </a:rPr>
              <a:t> 19. </a:t>
            </a:r>
            <a:r>
              <a:rPr lang="en-US" sz="2000" dirty="0" err="1">
                <a:latin typeface="Times New Roman" panose="02020603050405020304" pitchFamily="18" charset="0"/>
                <a:ea typeface="Calibri" panose="020F0502020204030204" pitchFamily="34" charset="0"/>
                <a:cs typeface="Times New Roman" panose="02020603050405020304" pitchFamily="18" charset="0"/>
              </a:rPr>
              <a:t>veka</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Riman</a:t>
            </a:r>
            <a:r>
              <a:rPr lang="en-US" sz="2000" dirty="0">
                <a:latin typeface="Times New Roman" panose="02020603050405020304" pitchFamily="18" charset="0"/>
                <a:ea typeface="Calibri" panose="020F0502020204030204" pitchFamily="34" charset="0"/>
                <a:cs typeface="Times New Roman" panose="02020603050405020304" pitchFamily="18" charset="0"/>
              </a:rPr>
              <a:t> je </a:t>
            </a:r>
            <a:r>
              <a:rPr lang="en-US" sz="2000" u="sng" dirty="0" err="1">
                <a:latin typeface="Times New Roman" panose="02020603050405020304" pitchFamily="18" charset="0"/>
                <a:ea typeface="Calibri" panose="020F0502020204030204" pitchFamily="34" charset="0"/>
                <a:cs typeface="Times New Roman" panose="02020603050405020304" pitchFamily="18" charset="0"/>
              </a:rPr>
              <a:t>uveo</a:t>
            </a:r>
            <a:r>
              <a:rPr lang="en-US" sz="2000" u="sng" dirty="0">
                <a:latin typeface="Times New Roman" panose="02020603050405020304" pitchFamily="18" charset="0"/>
                <a:ea typeface="Calibri" panose="020F0502020204030204" pitchFamily="34" charset="0"/>
                <a:cs typeface="Times New Roman" panose="02020603050405020304" pitchFamily="18" charset="0"/>
              </a:rPr>
              <a:t> </a:t>
            </a:r>
            <a:r>
              <a:rPr lang="en-US" sz="2000" u="sng" dirty="0" err="1">
                <a:latin typeface="Times New Roman" panose="02020603050405020304" pitchFamily="18" charset="0"/>
                <a:ea typeface="Calibri" panose="020F0502020204030204" pitchFamily="34" charset="0"/>
                <a:cs typeface="Times New Roman" panose="02020603050405020304" pitchFamily="18" charset="0"/>
              </a:rPr>
              <a:t>njegovu</a:t>
            </a:r>
            <a:r>
              <a:rPr lang="en-US" sz="2000" u="sng"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teoriju</a:t>
            </a: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latin typeface="Times New Roman" panose="02020603050405020304" pitchFamily="18" charset="0"/>
                <a:ea typeface="Calibri" panose="020F0502020204030204" pitchFamily="34" charset="0"/>
                <a:cs typeface="Times New Roman" panose="02020603050405020304" pitchFamily="18" charset="0"/>
              </a:rPr>
              <a:t>integracije</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But: </a:t>
            </a:r>
            <a:r>
              <a:rPr lang="en-US" sz="2000" u="sng" dirty="0">
                <a:latin typeface="Times New Roman" panose="02020603050405020304" pitchFamily="18" charset="0"/>
                <a:cs typeface="Times New Roman" panose="02020603050405020304" pitchFamily="18" charset="0"/>
              </a:rPr>
              <a:t>SVOJU </a:t>
            </a:r>
            <a:r>
              <a:rPr lang="en-US" sz="2000" u="sng" dirty="0" err="1">
                <a:latin typeface="Times New Roman" panose="02020603050405020304" pitchFamily="18" charset="0"/>
                <a:cs typeface="Times New Roman" panose="02020603050405020304" pitchFamily="18" charset="0"/>
              </a:rPr>
              <a:t>teoriju</a:t>
            </a:r>
            <a:endParaRPr lang="en-US" sz="2000" u="sng"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Generally, one should use ‘</a:t>
            </a:r>
            <a:r>
              <a:rPr lang="en-US" sz="2000" dirty="0" err="1">
                <a:latin typeface="Times New Roman" panose="02020603050405020304" pitchFamily="18" charset="0"/>
                <a:cs typeface="Times New Roman" panose="02020603050405020304" pitchFamily="18" charset="0"/>
              </a:rPr>
              <a:t>svoj</a:t>
            </a:r>
            <a:r>
              <a:rPr lang="en-US" sz="2000" dirty="0">
                <a:latin typeface="Times New Roman" panose="02020603050405020304" pitchFamily="18" charset="0"/>
                <a:cs typeface="Times New Roman" panose="02020603050405020304" pitchFamily="18" charset="0"/>
              </a:rPr>
              <a:t>’ when the personal noun is combined with a  corresponding pronoun</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However, in this particular case, one should omit the personal pronoun </a:t>
            </a: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167620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7DB08-CCEF-4114-BBA0-3251F084CA9B}"/>
              </a:ext>
            </a:extLst>
          </p:cNvPr>
          <p:cNvSpPr>
            <a:spLocks noGrp="1"/>
          </p:cNvSpPr>
          <p:nvPr>
            <p:ph type="title"/>
          </p:nvPr>
        </p:nvSpPr>
        <p:spPr/>
        <p:txBody>
          <a:bodyPr>
            <a:normAutofit/>
          </a:bodyPr>
          <a:lstStyle/>
          <a:p>
            <a:pPr marL="0" marR="0">
              <a:spcBef>
                <a:spcPts val="0"/>
              </a:spcBef>
              <a:spcAft>
                <a:spcPts val="0"/>
              </a:spcAft>
            </a:pPr>
            <a:r>
              <a:rPr lang="en-US" sz="2400" b="1" u="sng" dirty="0">
                <a:latin typeface="Times New Roman" panose="02020603050405020304" pitchFamily="18" charset="0"/>
                <a:cs typeface="Times New Roman" panose="02020603050405020304" pitchFamily="18" charset="0"/>
              </a:rPr>
              <a:t>The second part: the Serbian English translation. </a:t>
            </a:r>
            <a:r>
              <a:rPr lang="en-US" sz="2400" b="1" u="sng" dirty="0" err="1">
                <a:latin typeface="Times New Roman" panose="02020603050405020304" pitchFamily="18" charset="0"/>
                <a:cs typeface="Times New Roman" panose="02020603050405020304" pitchFamily="18" charset="0"/>
              </a:rPr>
              <a:t>Voditi</a:t>
            </a:r>
            <a:r>
              <a:rPr lang="en-US" sz="2400" b="1" u="sng" dirty="0">
                <a:latin typeface="Times New Roman" panose="02020603050405020304" pitchFamily="18" charset="0"/>
                <a:cs typeface="Times New Roman" panose="02020603050405020304" pitchFamily="18" charset="0"/>
              </a:rPr>
              <a:t> </a:t>
            </a:r>
            <a:r>
              <a:rPr lang="en-US" sz="2400" b="1" u="sng" dirty="0" err="1">
                <a:latin typeface="Times New Roman" panose="02020603050405020304" pitchFamily="18" charset="0"/>
                <a:cs typeface="Times New Roman" panose="02020603050405020304" pitchFamily="18" charset="0"/>
              </a:rPr>
              <a:t>racuna</a:t>
            </a:r>
            <a:r>
              <a:rPr lang="en-US" sz="2400" b="1" u="sng" dirty="0">
                <a:latin typeface="Times New Roman" panose="02020603050405020304" pitchFamily="18" charset="0"/>
                <a:cs typeface="Times New Roman" panose="02020603050405020304" pitchFamily="18" charset="0"/>
              </a:rPr>
              <a:t> – beware, caution. </a:t>
            </a:r>
          </a:p>
        </p:txBody>
      </p:sp>
      <p:sp>
        <p:nvSpPr>
          <p:cNvPr id="3" name="Content Placeholder 2">
            <a:extLst>
              <a:ext uri="{FF2B5EF4-FFF2-40B4-BE49-F238E27FC236}">
                <a16:creationId xmlns:a16="http://schemas.microsoft.com/office/drawing/2014/main" id="{D6F46156-8823-427E-A0B9-599082FE676F}"/>
              </a:ext>
            </a:extLst>
          </p:cNvPr>
          <p:cNvSpPr>
            <a:spLocks noGrp="1"/>
          </p:cNvSpPr>
          <p:nvPr>
            <p:ph idx="1"/>
          </p:nvPr>
        </p:nvSpPr>
        <p:spPr/>
        <p:txBody>
          <a:bodyPr>
            <a:normAutofit/>
          </a:bodyPr>
          <a:lstStyle/>
          <a:p>
            <a:endParaRPr lang="en-US" sz="2000" dirty="0">
              <a:solidFill>
                <a:prstClr val="black"/>
              </a:solidFill>
              <a:latin typeface="Cambria Math" panose="02040503050406030204" pitchFamily="18" charset="0"/>
              <a:ea typeface="Times New Roman" panose="02020603050405020304" pitchFamily="18" charset="0"/>
              <a:cs typeface="+mj-cs"/>
            </a:endParaRPr>
          </a:p>
          <a:p>
            <a:r>
              <a:rPr lang="en-US" sz="2000" b="1" dirty="0">
                <a:latin typeface="CMR10"/>
              </a:rPr>
              <a:t>Beware that the pro-objects of [Me] are indexed by categories </a:t>
            </a:r>
            <a:r>
              <a:rPr lang="en-US" sz="2000" b="1" dirty="0" err="1">
                <a:latin typeface="CMR10"/>
              </a:rPr>
              <a:t>thatare</a:t>
            </a:r>
            <a:r>
              <a:rPr lang="en-US" sz="2000" b="1" dirty="0">
                <a:latin typeface="CMR10"/>
              </a:rPr>
              <a:t> not necessarily small. </a:t>
            </a:r>
            <a:r>
              <a:rPr lang="en-US" sz="2000" b="1" dirty="0">
                <a:latin typeface="CMSY10"/>
              </a:rPr>
              <a:t>• </a:t>
            </a:r>
            <a:r>
              <a:rPr lang="en-US" sz="2000" b="1" dirty="0">
                <a:latin typeface="CMR10"/>
              </a:rPr>
              <a:t>Beware that more than one equation is referred to as the fast diffusion equation in the literature.</a:t>
            </a:r>
            <a:endParaRPr lang="en-US" sz="2000" b="1" dirty="0">
              <a:solidFill>
                <a:prstClr val="black"/>
              </a:solidFill>
              <a:latin typeface="Cambria Math" panose="02040503050406030204" pitchFamily="18" charset="0"/>
              <a:ea typeface="Times New Roman" panose="02020603050405020304" pitchFamily="18" charset="0"/>
              <a:cs typeface="+mj-cs"/>
            </a:endParaRPr>
          </a:p>
          <a:p>
            <a:endParaRPr lang="en-US" sz="2000" b="1" dirty="0">
              <a:solidFill>
                <a:prstClr val="black"/>
              </a:solidFill>
              <a:latin typeface="Cambria Math" panose="02040503050406030204" pitchFamily="18" charset="0"/>
              <a:ea typeface="Times New Roman" panose="02020603050405020304" pitchFamily="18" charset="0"/>
              <a:cs typeface="+mj-cs"/>
            </a:endParaRPr>
          </a:p>
          <a:p>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Ove </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nizove</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ne </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treba</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shvatiti</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kao</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podskupove</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celih</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brojeva</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već</a:t>
            </a:r>
            <a:r>
              <a:rPr lang="en-US" sz="20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je </a:t>
            </a:r>
            <a:r>
              <a:rPr lang="en-US" sz="2000" b="1"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važno</a:t>
            </a:r>
            <a:r>
              <a:rPr lang="en-US" sz="20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voditi</a:t>
            </a:r>
            <a:r>
              <a:rPr lang="en-US" sz="20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računa</a:t>
            </a:r>
            <a:r>
              <a:rPr lang="en-US" sz="20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o tome </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gde</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pišemo</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koji</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od </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ovih</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brojeva</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Ako</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zamislimo</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da je </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ovaj</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proces</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neograničen</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dobijamo</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beskonačne</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nizove</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br>
              <a:rPr lang="en-US" sz="2000" dirty="0">
                <a:solidFill>
                  <a:prstClr val="black"/>
                </a:solidFill>
                <a:latin typeface="Times New Roman" panose="02020603050405020304" pitchFamily="18" charset="0"/>
                <a:ea typeface="Times New Roman" panose="02020603050405020304" pitchFamily="18" charset="0"/>
                <a:cs typeface="+mj-cs"/>
              </a:rPr>
            </a:br>
            <a:endParaRPr lang="en-US" sz="2000" dirty="0"/>
          </a:p>
        </p:txBody>
      </p:sp>
    </p:spTree>
    <p:extLst>
      <p:ext uri="{BB962C8B-B14F-4D97-AF65-F5344CB8AC3E}">
        <p14:creationId xmlns:p14="http://schemas.microsoft.com/office/powerpoint/2010/main" val="15302691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F775B-2D88-4925-BBC2-641334C3E5A3}"/>
              </a:ext>
            </a:extLst>
          </p:cNvPr>
          <p:cNvSpPr>
            <a:spLocks noGrp="1"/>
          </p:cNvSpPr>
          <p:nvPr>
            <p:ph type="title"/>
          </p:nvPr>
        </p:nvSpPr>
        <p:spPr>
          <a:xfrm>
            <a:off x="916021" y="355398"/>
            <a:ext cx="10515600" cy="1325563"/>
          </a:xfrm>
        </p:spPr>
        <p:txBody>
          <a:bodyPr>
            <a:normAutofit/>
          </a:bodyPr>
          <a:lstStyle/>
          <a:p>
            <a:r>
              <a:rPr lang="en-US" sz="2400" b="1" dirty="0">
                <a:latin typeface="Times New Roman" panose="02020603050405020304" pitchFamily="18" charset="0"/>
                <a:cs typeface="Times New Roman" panose="02020603050405020304" pitchFamily="18" charset="0"/>
              </a:rPr>
              <a:t>The second part: the Serbian-English translation. </a:t>
            </a:r>
            <a:r>
              <a:rPr lang="en-US" sz="2400" b="1" u="sng" dirty="0" err="1">
                <a:latin typeface="Times New Roman" panose="02020603050405020304" pitchFamily="18" charset="0"/>
                <a:cs typeface="Times New Roman" panose="02020603050405020304" pitchFamily="18" charset="0"/>
              </a:rPr>
              <a:t>Nazovimo</a:t>
            </a:r>
            <a:r>
              <a:rPr lang="en-US" sz="2400" b="1" u="sng" dirty="0">
                <a:latin typeface="Times New Roman" panose="02020603050405020304" pitchFamily="18" charset="0"/>
                <a:cs typeface="Times New Roman" panose="02020603050405020304" pitchFamily="18" charset="0"/>
              </a:rPr>
              <a:t> – call: examples </a:t>
            </a:r>
          </a:p>
        </p:txBody>
      </p:sp>
      <p:sp>
        <p:nvSpPr>
          <p:cNvPr id="3" name="Content Placeholder 2">
            <a:extLst>
              <a:ext uri="{FF2B5EF4-FFF2-40B4-BE49-F238E27FC236}">
                <a16:creationId xmlns:a16="http://schemas.microsoft.com/office/drawing/2014/main" id="{32FEB692-D659-4E3D-94E0-1AA63E729F93}"/>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[No comma before if here.] • The sequence an is what is sometimes called a recovery</a:t>
            </a:r>
          </a:p>
          <a:p>
            <a:pPr marL="0" indent="0">
              <a:buNone/>
            </a:pPr>
            <a:r>
              <a:rPr lang="en-US" sz="2000" dirty="0">
                <a:latin typeface="Times New Roman" panose="02020603050405020304" pitchFamily="18" charset="0"/>
                <a:cs typeface="Times New Roman" panose="02020603050405020304" pitchFamily="18" charset="0"/>
              </a:rPr>
              <a:t>sequence for v. </a:t>
            </a:r>
          </a:p>
          <a:p>
            <a:pPr marL="0" indent="0">
              <a:buNone/>
            </a:pPr>
            <a:r>
              <a:rPr lang="en-US" sz="2000" dirty="0">
                <a:latin typeface="Times New Roman" panose="02020603050405020304" pitchFamily="18" charset="0"/>
                <a:cs typeface="Times New Roman" panose="02020603050405020304" pitchFamily="18" charset="0"/>
              </a:rPr>
              <a:t>•  Call a set a phase diagram if.....</a:t>
            </a:r>
          </a:p>
          <a:p>
            <a:pPr marL="0" indent="0">
              <a:buNone/>
            </a:pPr>
            <a:r>
              <a:rPr lang="en-US" sz="2000" dirty="0">
                <a:latin typeface="Times New Roman" panose="02020603050405020304" pitchFamily="18" charset="0"/>
                <a:cs typeface="Times New Roman" panose="02020603050405020304" pitchFamily="18" charset="0"/>
              </a:rPr>
              <a:t> • Call H the width of g. [Note that this phrase</a:t>
            </a:r>
          </a:p>
          <a:p>
            <a:pPr marL="0" indent="0">
              <a:buNone/>
            </a:pPr>
            <a:r>
              <a:rPr lang="en-US" sz="2000" dirty="0">
                <a:latin typeface="Times New Roman" panose="02020603050405020304" pitchFamily="18" charset="0"/>
                <a:cs typeface="Times New Roman" panose="02020603050405020304" pitchFamily="18" charset="0"/>
              </a:rPr>
              <a:t>defines the last term appearing (width), and H is assumed to be known; cf. Denote by H the</a:t>
            </a:r>
          </a:p>
          <a:p>
            <a:pPr marL="0" indent="0">
              <a:buNone/>
            </a:pPr>
            <a:r>
              <a:rPr lang="en-US" sz="2000" dirty="0">
                <a:latin typeface="Times New Roman" panose="02020603050405020304" pitchFamily="18" charset="0"/>
                <a:cs typeface="Times New Roman" panose="02020603050405020304" pitchFamily="18" charset="0"/>
              </a:rPr>
              <a:t>width of g, which defines the notation H.]</a:t>
            </a:r>
          </a:p>
          <a:p>
            <a:pPr marL="0" indent="0">
              <a:buNone/>
            </a:pPr>
            <a:r>
              <a:rPr lang="en-US" sz="2000" dirty="0">
                <a:latin typeface="Times New Roman" panose="02020603050405020304" pitchFamily="18" charset="0"/>
                <a:cs typeface="Times New Roman" panose="02020603050405020304" pitchFamily="18" charset="0"/>
              </a:rPr>
              <a:t> • The lemma motivates our calling R a generalized Picard group.</a:t>
            </a:r>
          </a:p>
        </p:txBody>
      </p:sp>
    </p:spTree>
    <p:extLst>
      <p:ext uri="{BB962C8B-B14F-4D97-AF65-F5344CB8AC3E}">
        <p14:creationId xmlns:p14="http://schemas.microsoft.com/office/powerpoint/2010/main" val="30108988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BB186-ABA1-4996-A904-C4F6E29F11A0}"/>
              </a:ext>
            </a:extLst>
          </p:cNvPr>
          <p:cNvSpPr>
            <a:spLocks noGrp="1"/>
          </p:cNvSpPr>
          <p:nvPr>
            <p:ph type="title"/>
          </p:nvPr>
        </p:nvSpPr>
        <p:spPr/>
        <p:txBody>
          <a:bodyPr>
            <a:normAutofit/>
          </a:bodyPr>
          <a:lstStyle/>
          <a:p>
            <a:r>
              <a:rPr lang="en-US" sz="2400" b="1" u="sng" dirty="0" err="1">
                <a:latin typeface="Times New Roman" panose="02020603050405020304" pitchFamily="18" charset="0"/>
                <a:cs typeface="Times New Roman" panose="02020603050405020304" pitchFamily="18" charset="0"/>
              </a:rPr>
              <a:t>Nazovimo</a:t>
            </a:r>
            <a:r>
              <a:rPr lang="en-US" sz="2400" b="1" u="sng" dirty="0">
                <a:latin typeface="Times New Roman" panose="02020603050405020304" pitchFamily="18" charset="0"/>
                <a:cs typeface="Times New Roman" panose="02020603050405020304" pitchFamily="18" charset="0"/>
              </a:rPr>
              <a:t> – call </a:t>
            </a:r>
          </a:p>
        </p:txBody>
      </p:sp>
      <p:sp>
        <p:nvSpPr>
          <p:cNvPr id="5" name="Content Placeholder 4">
            <a:extLst>
              <a:ext uri="{FF2B5EF4-FFF2-40B4-BE49-F238E27FC236}">
                <a16:creationId xmlns:a16="http://schemas.microsoft.com/office/drawing/2014/main" id="{FB3FE650-3570-4838-A88E-5FD8A98041F0}"/>
              </a:ext>
            </a:extLst>
          </p:cNvPr>
          <p:cNvSpPr>
            <a:spLocks noGrp="1"/>
          </p:cNvSpPr>
          <p:nvPr>
            <p:ph idx="1"/>
          </p:nvPr>
        </p:nvSpPr>
        <p:spPr/>
        <p:txBody>
          <a:bodyPr>
            <a:normAutofit/>
          </a:bodyPr>
          <a:lstStyle/>
          <a:p>
            <a:r>
              <a:rPr lang="en-US" sz="2000" dirty="0" err="1">
                <a:solidFill>
                  <a:srgbClr val="000000"/>
                </a:solidFill>
                <a:latin typeface="Times New Roman" panose="02020603050405020304" pitchFamily="18" charset="0"/>
                <a:cs typeface="Times New Roman" panose="02020603050405020304" pitchFamily="18" charset="0"/>
              </a:rPr>
              <a:t>Naravno</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ovako</a:t>
            </a:r>
            <a:r>
              <a:rPr lang="en-US" sz="2000" dirty="0">
                <a:solidFill>
                  <a:srgbClr val="000000"/>
                </a:solidFill>
                <a:latin typeface="Times New Roman" panose="02020603050405020304" pitchFamily="18" charset="0"/>
                <a:cs typeface="Times New Roman" panose="02020603050405020304" pitchFamily="18" charset="0"/>
              </a:rPr>
              <a:t> se </a:t>
            </a:r>
            <a:r>
              <a:rPr lang="en-US" sz="2000" dirty="0" err="1">
                <a:solidFill>
                  <a:srgbClr val="000000"/>
                </a:solidFill>
                <a:latin typeface="Times New Roman" panose="02020603050405020304" pitchFamily="18" charset="0"/>
                <a:cs typeface="Times New Roman" panose="02020603050405020304" pitchFamily="18" charset="0"/>
              </a:rPr>
              <a:t>zadaci</a:t>
            </a:r>
            <a:r>
              <a:rPr lang="en-US" sz="2000" dirty="0">
                <a:solidFill>
                  <a:srgbClr val="000000"/>
                </a:solidFill>
                <a:latin typeface="Times New Roman" panose="02020603050405020304" pitchFamily="18" charset="0"/>
                <a:cs typeface="Times New Roman" panose="02020603050405020304" pitchFamily="18" charset="0"/>
              </a:rPr>
              <a:t> ne </a:t>
            </a:r>
            <a:r>
              <a:rPr lang="en-US" sz="2000" dirty="0" err="1">
                <a:solidFill>
                  <a:srgbClr val="000000"/>
                </a:solidFill>
                <a:latin typeface="Times New Roman" panose="02020603050405020304" pitchFamily="18" charset="0"/>
                <a:cs typeface="Times New Roman" panose="02020603050405020304" pitchFamily="18" charset="0"/>
              </a:rPr>
              <a:t>rade</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iz</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prostog</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razloga</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što</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smo</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vrednost</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limesa</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određivali</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odokativno</a:t>
            </a:r>
            <a:r>
              <a:rPr lang="en-US" sz="2000" dirty="0">
                <a:solidFill>
                  <a:srgbClr val="000000"/>
                </a:solidFill>
                <a:latin typeface="Times New Roman" panose="02020603050405020304" pitchFamily="18" charset="0"/>
                <a:cs typeface="Times New Roman" panose="02020603050405020304" pitchFamily="18" charset="0"/>
              </a:rPr>
              <a:t>“, a to ne mora </a:t>
            </a:r>
            <a:r>
              <a:rPr lang="en-US" sz="2000" dirty="0" err="1">
                <a:solidFill>
                  <a:srgbClr val="000000"/>
                </a:solidFill>
                <a:latin typeface="Times New Roman" panose="02020603050405020304" pitchFamily="18" charset="0"/>
                <a:cs typeface="Times New Roman" panose="02020603050405020304" pitchFamily="18" charset="0"/>
              </a:rPr>
              <a:t>biti</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i</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najčešće</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nije</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tačno</a:t>
            </a:r>
            <a:r>
              <a:rPr lang="en-US" sz="2000" dirty="0">
                <a:solidFill>
                  <a:srgbClr val="000000"/>
                </a:solidFill>
                <a:latin typeface="Times New Roman" panose="02020603050405020304" pitchFamily="18" charset="0"/>
                <a:cs typeface="Times New Roman" panose="02020603050405020304" pitchFamily="18" charset="0"/>
              </a:rPr>
              <a:t>.</a:t>
            </a:r>
          </a:p>
          <a:p>
            <a:r>
              <a:rPr lang="en-US" sz="2000" dirty="0">
                <a:solidFill>
                  <a:srgbClr val="000000"/>
                </a:solidFill>
                <a:latin typeface="Times New Roman" panose="02020603050405020304" pitchFamily="18" charset="0"/>
                <a:cs typeface="Times New Roman" panose="02020603050405020304" pitchFamily="18" charset="0"/>
              </a:rPr>
              <a:t>Ali, </a:t>
            </a:r>
            <a:r>
              <a:rPr lang="en-US" sz="2000" dirty="0" err="1">
                <a:solidFill>
                  <a:srgbClr val="000000"/>
                </a:solidFill>
                <a:latin typeface="Times New Roman" panose="02020603050405020304" pitchFamily="18" charset="0"/>
                <a:cs typeface="Times New Roman" panose="02020603050405020304" pitchFamily="18" charset="0"/>
              </a:rPr>
              <a:t>osnovnu</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ideju</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smo</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dobili</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granična</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vrednost</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funkcije</a:t>
            </a:r>
            <a:r>
              <a:rPr lang="en-US" sz="2000" dirty="0">
                <a:solidFill>
                  <a:srgbClr val="000000"/>
                </a:solidFill>
                <a:latin typeface="Times New Roman" panose="02020603050405020304" pitchFamily="18" charset="0"/>
                <a:cs typeface="Times New Roman" panose="02020603050405020304" pitchFamily="18" charset="0"/>
              </a:rPr>
              <a:t> </a:t>
            </a:r>
            <a:r>
              <a:rPr lang="en-US" sz="2000" i="1" dirty="0">
                <a:solidFill>
                  <a:srgbClr val="000000"/>
                </a:solidFill>
                <a:latin typeface="Times New Roman" panose="02020603050405020304" pitchFamily="18" charset="0"/>
                <a:cs typeface="Times New Roman" panose="02020603050405020304" pitchFamily="18" charset="0"/>
              </a:rPr>
              <a:t>f(x)</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kada</a:t>
            </a:r>
            <a:r>
              <a:rPr lang="en-US" sz="2000" dirty="0">
                <a:solidFill>
                  <a:srgbClr val="000000"/>
                </a:solidFill>
                <a:latin typeface="Times New Roman" panose="02020603050405020304" pitchFamily="18" charset="0"/>
                <a:cs typeface="Times New Roman" panose="02020603050405020304" pitchFamily="18" charset="0"/>
              </a:rPr>
              <a:t> </a:t>
            </a:r>
            <a:r>
              <a:rPr lang="en-US" sz="2000" i="1" dirty="0">
                <a:solidFill>
                  <a:srgbClr val="000000"/>
                </a:solidFill>
                <a:latin typeface="Times New Roman" panose="02020603050405020304" pitchFamily="18" charset="0"/>
                <a:cs typeface="Times New Roman" panose="02020603050405020304" pitchFamily="18" charset="0"/>
              </a:rPr>
              <a:t>x</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teži</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broju</a:t>
            </a:r>
            <a:r>
              <a:rPr lang="en-US" sz="2000" dirty="0">
                <a:solidFill>
                  <a:srgbClr val="000000"/>
                </a:solidFill>
                <a:latin typeface="Times New Roman" panose="02020603050405020304" pitchFamily="18" charset="0"/>
                <a:cs typeface="Times New Roman" panose="02020603050405020304" pitchFamily="18" charset="0"/>
              </a:rPr>
              <a:t> 1 (</a:t>
            </a:r>
            <a:r>
              <a:rPr lang="en-US" sz="2000" dirty="0" err="1">
                <a:solidFill>
                  <a:srgbClr val="000000"/>
                </a:solidFill>
                <a:latin typeface="Times New Roman" panose="02020603050405020304" pitchFamily="18" charset="0"/>
                <a:cs typeface="Times New Roman" panose="02020603050405020304" pitchFamily="18" charset="0"/>
              </a:rPr>
              <a:t>nazovimo</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ga</a:t>
            </a:r>
            <a:r>
              <a:rPr lang="en-US" sz="2000" dirty="0">
                <a:solidFill>
                  <a:srgbClr val="000000"/>
                </a:solidFill>
                <a:latin typeface="Times New Roman" panose="02020603050405020304" pitchFamily="18" charset="0"/>
                <a:cs typeface="Times New Roman" panose="02020603050405020304" pitchFamily="18" charset="0"/>
              </a:rPr>
              <a:t> </a:t>
            </a:r>
            <a:r>
              <a:rPr lang="en-US" sz="2000" i="1" dirty="0">
                <a:solidFill>
                  <a:srgbClr val="000000"/>
                </a:solidFill>
                <a:latin typeface="Times New Roman" panose="02020603050405020304" pitchFamily="18" charset="0"/>
                <a:cs typeface="Times New Roman" panose="02020603050405020304" pitchFamily="18" charset="0"/>
              </a:rPr>
              <a:t>x</a:t>
            </a:r>
            <a:r>
              <a:rPr lang="en-US" sz="2000" i="1" baseline="-25000" dirty="0">
                <a:solidFill>
                  <a:srgbClr val="000000"/>
                </a:solidFill>
                <a:latin typeface="Times New Roman" panose="02020603050405020304" pitchFamily="18" charset="0"/>
                <a:cs typeface="Times New Roman" panose="02020603050405020304" pitchFamily="18" charset="0"/>
              </a:rPr>
              <a:t>0</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jeste</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broj</a:t>
            </a:r>
            <a:r>
              <a:rPr lang="en-US" sz="2000" dirty="0">
                <a:solidFill>
                  <a:srgbClr val="000000"/>
                </a:solidFill>
                <a:latin typeface="Times New Roman" panose="02020603050405020304" pitchFamily="18" charset="0"/>
                <a:cs typeface="Times New Roman" panose="02020603050405020304" pitchFamily="18" charset="0"/>
              </a:rPr>
              <a:t> 2 (</a:t>
            </a:r>
            <a:r>
              <a:rPr lang="en-US" sz="2000" dirty="0" err="1">
                <a:solidFill>
                  <a:srgbClr val="000000"/>
                </a:solidFill>
                <a:latin typeface="Times New Roman" panose="02020603050405020304" pitchFamily="18" charset="0"/>
                <a:cs typeface="Times New Roman" panose="02020603050405020304" pitchFamily="18" charset="0"/>
              </a:rPr>
              <a:t>nazovimo</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ga</a:t>
            </a:r>
            <a:r>
              <a:rPr lang="en-US" sz="2000" dirty="0">
                <a:solidFill>
                  <a:srgbClr val="000000"/>
                </a:solidFill>
                <a:latin typeface="Times New Roman" panose="02020603050405020304" pitchFamily="18" charset="0"/>
                <a:cs typeface="Times New Roman" panose="02020603050405020304" pitchFamily="18" charset="0"/>
              </a:rPr>
              <a:t> </a:t>
            </a:r>
            <a:r>
              <a:rPr lang="en-US" sz="2000" i="1" dirty="0">
                <a:solidFill>
                  <a:srgbClr val="000000"/>
                </a:solidFill>
                <a:latin typeface="Times New Roman" panose="02020603050405020304" pitchFamily="18" charset="0"/>
                <a:cs typeface="Times New Roman" panose="02020603050405020304" pitchFamily="18" charset="0"/>
              </a:rPr>
              <a:t>b</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ako</a:t>
            </a:r>
            <a:r>
              <a:rPr lang="en-US" sz="2000" dirty="0">
                <a:solidFill>
                  <a:srgbClr val="000000"/>
                </a:solidFill>
                <a:latin typeface="Times New Roman" panose="02020603050405020304" pitchFamily="18" charset="0"/>
                <a:cs typeface="Times New Roman" panose="02020603050405020304" pitchFamily="18" charset="0"/>
              </a:rPr>
              <a:t> je u </a:t>
            </a:r>
            <a:r>
              <a:rPr lang="en-US" sz="2000" dirty="0" err="1">
                <a:solidFill>
                  <a:srgbClr val="000000"/>
                </a:solidFill>
                <a:latin typeface="Times New Roman" panose="02020603050405020304" pitchFamily="18" charset="0"/>
                <a:cs typeface="Times New Roman" panose="02020603050405020304" pitchFamily="18" charset="0"/>
              </a:rPr>
              <a:t>dovoljno</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maloj</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okolini</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jedinice</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vrednost</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funkcije</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dovoljno</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blizu</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dvojke</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Formalno</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matematički</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idemo</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korak</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dalje</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i</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tvrdimo</a:t>
            </a:r>
            <a:r>
              <a:rPr lang="en-US" sz="2000" dirty="0">
                <a:solidFill>
                  <a:srgbClr val="000000"/>
                </a:solidFill>
                <a:latin typeface="Times New Roman" panose="02020603050405020304" pitchFamily="18" charset="0"/>
                <a:cs typeface="Times New Roman" panose="02020603050405020304" pitchFamily="18" charset="0"/>
              </a:rPr>
              <a:t> da za </a:t>
            </a:r>
            <a:r>
              <a:rPr lang="en-US" sz="2000" dirty="0" err="1">
                <a:solidFill>
                  <a:srgbClr val="000000"/>
                </a:solidFill>
                <a:latin typeface="Times New Roman" panose="02020603050405020304" pitchFamily="18" charset="0"/>
                <a:cs typeface="Times New Roman" panose="02020603050405020304" pitchFamily="18" charset="0"/>
              </a:rPr>
              <a:t>proizvoljno</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malu</a:t>
            </a:r>
            <a:r>
              <a:rPr lang="en-US" sz="2000" dirty="0">
                <a:solidFill>
                  <a:srgbClr val="000000"/>
                </a:solidFill>
                <a:latin typeface="Times New Roman" panose="02020603050405020304" pitchFamily="18" charset="0"/>
                <a:cs typeface="Times New Roman" panose="02020603050405020304" pitchFamily="18" charset="0"/>
              </a:rPr>
              <a:t> epsilon-</a:t>
            </a:r>
            <a:r>
              <a:rPr lang="en-US" sz="2000" dirty="0" err="1">
                <a:solidFill>
                  <a:srgbClr val="000000"/>
                </a:solidFill>
                <a:latin typeface="Times New Roman" panose="02020603050405020304" pitchFamily="18" charset="0"/>
                <a:cs typeface="Times New Roman" panose="02020603050405020304" pitchFamily="18" charset="0"/>
              </a:rPr>
              <a:t>okolinu</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dvojke</a:t>
            </a:r>
            <a:r>
              <a:rPr lang="en-US" sz="2000" dirty="0">
                <a:solidFill>
                  <a:srgbClr val="000000"/>
                </a:solidFill>
                <a:latin typeface="Times New Roman" panose="02020603050405020304" pitchFamily="18" charset="0"/>
                <a:cs typeface="Times New Roman" panose="02020603050405020304" pitchFamily="18" charset="0"/>
              </a:rPr>
              <a:t> (</a:t>
            </a:r>
            <a:r>
              <a:rPr lang="en-US" sz="2000" i="1" dirty="0">
                <a:solidFill>
                  <a:srgbClr val="000000"/>
                </a:solidFill>
                <a:latin typeface="Times New Roman" panose="02020603050405020304" pitchFamily="18" charset="0"/>
                <a:cs typeface="Times New Roman" panose="02020603050405020304" pitchFamily="18" charset="0"/>
              </a:rPr>
              <a:t>b</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postoji</a:t>
            </a:r>
            <a:r>
              <a:rPr lang="en-US" sz="2000" dirty="0">
                <a:solidFill>
                  <a:srgbClr val="000000"/>
                </a:solidFill>
                <a:latin typeface="Times New Roman" panose="02020603050405020304" pitchFamily="18" charset="0"/>
                <a:cs typeface="Times New Roman" panose="02020603050405020304" pitchFamily="18" charset="0"/>
              </a:rPr>
              <a:t> delta-</a:t>
            </a:r>
            <a:r>
              <a:rPr lang="en-US" sz="2000" dirty="0" err="1">
                <a:solidFill>
                  <a:srgbClr val="000000"/>
                </a:solidFill>
                <a:latin typeface="Times New Roman" panose="02020603050405020304" pitchFamily="18" charset="0"/>
                <a:cs typeface="Times New Roman" panose="02020603050405020304" pitchFamily="18" charset="0"/>
              </a:rPr>
              <a:t>okolina</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jedinice</a:t>
            </a:r>
            <a:r>
              <a:rPr lang="en-US" sz="2000" dirty="0">
                <a:solidFill>
                  <a:srgbClr val="000000"/>
                </a:solidFill>
                <a:latin typeface="Times New Roman" panose="02020603050405020304" pitchFamily="18" charset="0"/>
                <a:cs typeface="Times New Roman" panose="02020603050405020304" pitchFamily="18" charset="0"/>
              </a:rPr>
              <a:t> (</a:t>
            </a:r>
            <a:r>
              <a:rPr lang="en-US" sz="2000" i="1" dirty="0">
                <a:solidFill>
                  <a:srgbClr val="000000"/>
                </a:solidFill>
                <a:latin typeface="Times New Roman" panose="02020603050405020304" pitchFamily="18" charset="0"/>
                <a:cs typeface="Times New Roman" panose="02020603050405020304" pitchFamily="18" charset="0"/>
              </a:rPr>
              <a:t>x</a:t>
            </a:r>
            <a:r>
              <a:rPr lang="en-US" sz="2000" i="1" baseline="-25000" dirty="0">
                <a:solidFill>
                  <a:srgbClr val="000000"/>
                </a:solidFill>
                <a:latin typeface="Times New Roman" panose="02020603050405020304" pitchFamily="18" charset="0"/>
                <a:cs typeface="Times New Roman" panose="02020603050405020304" pitchFamily="18" charset="0"/>
              </a:rPr>
              <a:t>0</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takva</a:t>
            </a:r>
            <a:r>
              <a:rPr lang="en-US" sz="2000" dirty="0">
                <a:solidFill>
                  <a:srgbClr val="000000"/>
                </a:solidFill>
                <a:latin typeface="Times New Roman" panose="02020603050405020304" pitchFamily="18" charset="0"/>
                <a:cs typeface="Times New Roman" panose="02020603050405020304" pitchFamily="18" charset="0"/>
              </a:rPr>
              <a:t> da </a:t>
            </a:r>
            <a:r>
              <a:rPr lang="en-US" sz="2000" dirty="0" err="1">
                <a:solidFill>
                  <a:srgbClr val="000000"/>
                </a:solidFill>
                <a:latin typeface="Times New Roman" panose="02020603050405020304" pitchFamily="18" charset="0"/>
                <a:cs typeface="Times New Roman" panose="02020603050405020304" pitchFamily="18" charset="0"/>
              </a:rPr>
              <a:t>sve</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vrednosti</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funkcije</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iz</a:t>
            </a:r>
            <a:r>
              <a:rPr lang="en-US" sz="2000" dirty="0">
                <a:solidFill>
                  <a:srgbClr val="000000"/>
                </a:solidFill>
                <a:latin typeface="Times New Roman" panose="02020603050405020304" pitchFamily="18" charset="0"/>
                <a:cs typeface="Times New Roman" panose="02020603050405020304" pitchFamily="18" charset="0"/>
              </a:rPr>
              <a:t> delta-</a:t>
            </a:r>
            <a:r>
              <a:rPr lang="en-US" sz="2000" dirty="0" err="1">
                <a:solidFill>
                  <a:srgbClr val="000000"/>
                </a:solidFill>
                <a:latin typeface="Times New Roman" panose="02020603050405020304" pitchFamily="18" charset="0"/>
                <a:cs typeface="Times New Roman" panose="02020603050405020304" pitchFamily="18" charset="0"/>
              </a:rPr>
              <a:t>okoline</a:t>
            </a:r>
            <a:r>
              <a:rPr lang="en-US" sz="2000" dirty="0">
                <a:solidFill>
                  <a:srgbClr val="000000"/>
                </a:solidFill>
                <a:latin typeface="Times New Roman" panose="02020603050405020304" pitchFamily="18" charset="0"/>
                <a:cs typeface="Times New Roman" panose="02020603050405020304" pitchFamily="18" charset="0"/>
              </a:rPr>
              <a:t> </a:t>
            </a:r>
            <a:r>
              <a:rPr lang="en-US" sz="2000" i="1" dirty="0">
                <a:solidFill>
                  <a:srgbClr val="000000"/>
                </a:solidFill>
                <a:latin typeface="Times New Roman" panose="02020603050405020304" pitchFamily="18" charset="0"/>
                <a:cs typeface="Times New Roman" panose="02020603050405020304" pitchFamily="18" charset="0"/>
              </a:rPr>
              <a:t>x</a:t>
            </a:r>
            <a:r>
              <a:rPr lang="en-US" sz="2000" i="1" baseline="-25000" dirty="0">
                <a:solidFill>
                  <a:srgbClr val="000000"/>
                </a:solidFill>
                <a:latin typeface="Times New Roman" panose="02020603050405020304" pitchFamily="18" charset="0"/>
                <a:cs typeface="Times New Roman" panose="02020603050405020304" pitchFamily="18" charset="0"/>
              </a:rPr>
              <a:t>0</a:t>
            </a:r>
            <a:r>
              <a:rPr lang="en-US" sz="2000" dirty="0">
                <a:solidFill>
                  <a:srgbClr val="000000"/>
                </a:solidFill>
                <a:latin typeface="Times New Roman" panose="02020603050405020304" pitchFamily="18" charset="0"/>
                <a:cs typeface="Times New Roman" panose="02020603050405020304" pitchFamily="18" charset="0"/>
              </a:rPr>
              <a:t> </a:t>
            </a:r>
            <a:r>
              <a:rPr lang="en-US" sz="2000" dirty="0" err="1">
                <a:solidFill>
                  <a:srgbClr val="000000"/>
                </a:solidFill>
                <a:latin typeface="Times New Roman" panose="02020603050405020304" pitchFamily="18" charset="0"/>
                <a:cs typeface="Times New Roman" panose="02020603050405020304" pitchFamily="18" charset="0"/>
              </a:rPr>
              <a:t>pripadaju</a:t>
            </a:r>
            <a:r>
              <a:rPr lang="en-US" sz="2000" dirty="0">
                <a:solidFill>
                  <a:srgbClr val="000000"/>
                </a:solidFill>
                <a:latin typeface="Times New Roman" panose="02020603050405020304" pitchFamily="18" charset="0"/>
                <a:cs typeface="Times New Roman" panose="02020603050405020304" pitchFamily="18" charset="0"/>
              </a:rPr>
              <a:t> epsilon-</a:t>
            </a:r>
            <a:r>
              <a:rPr lang="en-US" sz="2000" dirty="0" err="1">
                <a:solidFill>
                  <a:srgbClr val="000000"/>
                </a:solidFill>
                <a:latin typeface="Times New Roman" panose="02020603050405020304" pitchFamily="18" charset="0"/>
                <a:cs typeface="Times New Roman" panose="02020603050405020304" pitchFamily="18" charset="0"/>
              </a:rPr>
              <a:t>okolini</a:t>
            </a:r>
            <a:r>
              <a:rPr lang="en-US" sz="2000" dirty="0">
                <a:solidFill>
                  <a:srgbClr val="000000"/>
                </a:solidFill>
                <a:latin typeface="Times New Roman" panose="02020603050405020304" pitchFamily="18" charset="0"/>
                <a:cs typeface="Times New Roman" panose="02020603050405020304" pitchFamily="18" charset="0"/>
              </a:rPr>
              <a:t> </a:t>
            </a:r>
            <a:r>
              <a:rPr lang="en-US" sz="2000" i="1" dirty="0">
                <a:solidFill>
                  <a:srgbClr val="000000"/>
                </a:solidFill>
                <a:latin typeface="Times New Roman" panose="02020603050405020304" pitchFamily="18" charset="0"/>
                <a:cs typeface="Times New Roman" panose="02020603050405020304" pitchFamily="18" charset="0"/>
              </a:rPr>
              <a:t>b</a:t>
            </a:r>
            <a:r>
              <a:rPr lang="en-US" sz="2000" dirty="0">
                <a:solidFill>
                  <a:srgbClr val="000000"/>
                </a:solidFill>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277421926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B0503-14DE-4C11-8760-0FCE035B0658}"/>
              </a:ext>
            </a:extLst>
          </p:cNvPr>
          <p:cNvSpPr>
            <a:spLocks noGrp="1"/>
          </p:cNvSpPr>
          <p:nvPr>
            <p:ph type="title"/>
          </p:nvPr>
        </p:nvSpPr>
        <p:spPr/>
        <p:txBody>
          <a:bodyPr>
            <a:normAutofit/>
          </a:bodyPr>
          <a:lstStyle/>
          <a:p>
            <a:r>
              <a:rPr lang="en-US" sz="2400" b="1" u="sng" dirty="0" err="1">
                <a:latin typeface="Times New Roman" panose="02020603050405020304" pitchFamily="18" charset="0"/>
                <a:cs typeface="Times New Roman" panose="02020603050405020304" pitchFamily="18" charset="0"/>
              </a:rPr>
              <a:t>Jasno</a:t>
            </a:r>
            <a:r>
              <a:rPr lang="en-US" sz="2400" b="1" u="sng" dirty="0">
                <a:latin typeface="Times New Roman" panose="02020603050405020304" pitchFamily="18" charset="0"/>
                <a:cs typeface="Times New Roman" panose="02020603050405020304" pitchFamily="18" charset="0"/>
              </a:rPr>
              <a:t> je da </a:t>
            </a:r>
          </a:p>
        </p:txBody>
      </p:sp>
      <p:sp>
        <p:nvSpPr>
          <p:cNvPr id="3" name="Content Placeholder 2">
            <a:extLst>
              <a:ext uri="{FF2B5EF4-FFF2-40B4-BE49-F238E27FC236}">
                <a16:creationId xmlns:a16="http://schemas.microsoft.com/office/drawing/2014/main" id="{566A18AD-EF4B-44C8-9198-59A46DD4947C}"/>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Consider the following passage: </a:t>
            </a:r>
            <a:r>
              <a:rPr lang="en-US" sz="2000" dirty="0" err="1">
                <a:latin typeface="Times New Roman" panose="02020603050405020304" pitchFamily="18" charset="0"/>
                <a:cs typeface="Times New Roman" panose="02020603050405020304" pitchFamily="18" charset="0"/>
              </a:rPr>
              <a:t>Definicija</a:t>
            </a:r>
            <a:r>
              <a:rPr lang="en-US" sz="2000" dirty="0">
                <a:latin typeface="Times New Roman" panose="02020603050405020304" pitchFamily="18" charset="0"/>
                <a:cs typeface="Times New Roman" panose="02020603050405020304" pitchFamily="18" charset="0"/>
              </a:rPr>
              <a:t> 1..5. </a:t>
            </a:r>
            <a:r>
              <a:rPr lang="en-US" sz="2000" dirty="0" err="1">
                <a:latin typeface="Times New Roman" panose="02020603050405020304" pitchFamily="18" charset="0"/>
                <a:cs typeface="Times New Roman" panose="02020603050405020304" pitchFamily="18" charset="0"/>
              </a:rPr>
              <a:t>Kažemo</a:t>
            </a:r>
            <a:r>
              <a:rPr lang="en-US" sz="2000" dirty="0">
                <a:latin typeface="Times New Roman" panose="02020603050405020304" pitchFamily="18" charset="0"/>
                <a:cs typeface="Times New Roman" panose="02020603050405020304" pitchFamily="18" charset="0"/>
              </a:rPr>
              <a:t> da </a:t>
            </a:r>
            <a:r>
              <a:rPr lang="en-US" sz="2000" dirty="0" err="1">
                <a:latin typeface="Times New Roman" panose="02020603050405020304" pitchFamily="18" charset="0"/>
                <a:cs typeface="Times New Roman" panose="02020603050405020304" pitchFamily="18" charset="0"/>
              </a:rPr>
              <a:t>niz</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konvergira</a:t>
            </a:r>
            <a:r>
              <a:rPr lang="en-US" sz="2000" dirty="0">
                <a:latin typeface="Times New Roman" panose="02020603050405020304" pitchFamily="18" charset="0"/>
                <a:cs typeface="Times New Roman" panose="02020603050405020304" pitchFamily="18" charset="0"/>
              </a:rPr>
              <a:t> ka </a:t>
            </a:r>
            <a:r>
              <a:rPr lang="en-US" sz="2000" dirty="0" err="1">
                <a:latin typeface="Times New Roman" panose="02020603050405020304" pitchFamily="18" charset="0"/>
                <a:cs typeface="Times New Roman" panose="02020603050405020304" pitchFamily="18" charset="0"/>
              </a:rPr>
              <a:t>tacki</a:t>
            </a:r>
            <a:r>
              <a:rPr lang="en-US" sz="2000" dirty="0">
                <a:latin typeface="Times New Roman" panose="02020603050405020304" pitchFamily="18" charset="0"/>
                <a:cs typeface="Times New Roman" panose="02020603050405020304" pitchFamily="18" charset="0"/>
              </a:rPr>
              <a:t> ˇ a ∈ R </a:t>
            </a:r>
            <a:r>
              <a:rPr lang="en-US" sz="2000" dirty="0" err="1">
                <a:latin typeface="Times New Roman" panose="02020603050405020304" pitchFamily="18" charset="0"/>
                <a:cs typeface="Times New Roman" panose="02020603050405020304" pitchFamily="18" charset="0"/>
              </a:rPr>
              <a:t>ako</a:t>
            </a:r>
            <a:r>
              <a:rPr lang="en-US" sz="2000" dirty="0">
                <a:latin typeface="Times New Roman" panose="02020603050405020304" pitchFamily="18" charset="0"/>
                <a:cs typeface="Times New Roman" panose="02020603050405020304" pitchFamily="18" charset="0"/>
              </a:rPr>
              <a:t> se u </a:t>
            </a:r>
            <a:r>
              <a:rPr lang="en-US" sz="2000" dirty="0" err="1">
                <a:latin typeface="Times New Roman" panose="02020603050405020304" pitchFamily="18" charset="0"/>
                <a:cs typeface="Times New Roman" panose="02020603050405020304" pitchFamily="18" charset="0"/>
              </a:rPr>
              <a:t>svakoj</a:t>
            </a:r>
            <a:r>
              <a:rPr lang="en-US" sz="2000" dirty="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ε</a:t>
            </a:r>
            <a:r>
              <a:rPr lang="en-US" sz="2000" dirty="0" err="1">
                <a:latin typeface="Times New Roman" panose="02020603050405020304" pitchFamily="18" charset="0"/>
                <a:cs typeface="Times New Roman" panose="02020603050405020304" pitchFamily="18" charset="0"/>
              </a:rPr>
              <a:t>okolini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tacke</a:t>
            </a:r>
            <a:r>
              <a:rPr lang="en-US" sz="2000" dirty="0">
                <a:latin typeface="Times New Roman" panose="02020603050405020304" pitchFamily="18" charset="0"/>
                <a:cs typeface="Times New Roman" panose="02020603050405020304" pitchFamily="18" charset="0"/>
              </a:rPr>
              <a:t> ˇ a </a:t>
            </a:r>
            <a:r>
              <a:rPr lang="en-US" sz="2000" dirty="0" err="1">
                <a:latin typeface="Times New Roman" panose="02020603050405020304" pitchFamily="18" charset="0"/>
                <a:cs typeface="Times New Roman" panose="02020603050405020304" pitchFamily="18" charset="0"/>
              </a:rPr>
              <a:t>nalaze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skoro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svi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clanovi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niza</a:t>
            </a:r>
            <a:r>
              <a:rPr lang="en-US" sz="2000" dirty="0">
                <a:latin typeface="Times New Roman" panose="02020603050405020304" pitchFamily="18" charset="0"/>
                <a:cs typeface="Times New Roman" panose="02020603050405020304" pitchFamily="18" charset="0"/>
              </a:rPr>
              <a:t>. ˇ </a:t>
            </a:r>
            <a:r>
              <a:rPr lang="en-US" sz="2000" dirty="0" err="1">
                <a:latin typeface="Times New Roman" panose="02020603050405020304" pitchFamily="18" charset="0"/>
                <a:cs typeface="Times New Roman" panose="02020603050405020304" pitchFamily="18" charset="0"/>
              </a:rPr>
              <a:t>Skoro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svi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clanovi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niza</a:t>
            </a:r>
            <a:r>
              <a:rPr lang="en-US" sz="2000" dirty="0">
                <a:latin typeface="Times New Roman" panose="02020603050405020304" pitchFamily="18" charset="0"/>
                <a:cs typeface="Times New Roman" panose="02020603050405020304" pitchFamily="18" charset="0"/>
              </a:rPr>
              <a:t> u </a:t>
            </a:r>
            <a:r>
              <a:rPr lang="en-US" sz="2000" dirty="0" err="1">
                <a:latin typeface="Times New Roman" panose="02020603050405020304" pitchFamily="18" charset="0"/>
                <a:cs typeface="Times New Roman" panose="02020603050405020304" pitchFamily="18" charset="0"/>
              </a:rPr>
              <a:t>raznim</a:t>
            </a:r>
            <a:r>
              <a:rPr lang="en-US" sz="2000" dirty="0">
                <a:latin typeface="Times New Roman" panose="02020603050405020304" pitchFamily="18" charset="0"/>
                <a:cs typeface="Times New Roman" panose="02020603050405020304" pitchFamily="18" charset="0"/>
              </a:rPr>
              <a:t> ˇ </a:t>
            </a:r>
            <a:r>
              <a:rPr lang="el-GR" sz="2000" dirty="0">
                <a:latin typeface="Times New Roman" panose="02020603050405020304" pitchFamily="18" charset="0"/>
                <a:cs typeface="Times New Roman" panose="02020603050405020304" pitchFamily="18" charset="0"/>
              </a:rPr>
              <a:t>ε-</a:t>
            </a:r>
            <a:r>
              <a:rPr lang="en-US" sz="2000" dirty="0" err="1">
                <a:latin typeface="Times New Roman" panose="02020603050405020304" pitchFamily="18" charset="0"/>
                <a:cs typeface="Times New Roman" panose="02020603050405020304" pitchFamily="18" charset="0"/>
              </a:rPr>
              <a:t>okolinama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Ako</a:t>
            </a:r>
            <a:r>
              <a:rPr lang="en-US" sz="2000" dirty="0">
                <a:latin typeface="Times New Roman" panose="02020603050405020304" pitchFamily="18" charset="0"/>
                <a:cs typeface="Times New Roman" panose="02020603050405020304" pitchFamily="18" charset="0"/>
              </a:rPr>
              <a:t> se </a:t>
            </a:r>
            <a:r>
              <a:rPr lang="en-US" sz="2000" dirty="0" err="1">
                <a:latin typeface="Times New Roman" panose="02020603050405020304" pitchFamily="18" charset="0"/>
                <a:cs typeface="Times New Roman" panose="02020603050405020304" pitchFamily="18" charset="0"/>
              </a:rPr>
              <a:t>skoro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svi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clanovi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niza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nalaze</a:t>
            </a:r>
            <a:r>
              <a:rPr lang="en-US" sz="2000" dirty="0">
                <a:latin typeface="Times New Roman" panose="02020603050405020304" pitchFamily="18" charset="0"/>
                <a:cs typeface="Times New Roman" panose="02020603050405020304" pitchFamily="18" charset="0"/>
              </a:rPr>
              <a:t> u </a:t>
            </a:r>
            <a:r>
              <a:rPr lang="en-US" sz="2000" dirty="0" err="1">
                <a:latin typeface="Times New Roman" panose="02020603050405020304" pitchFamily="18" charset="0"/>
                <a:cs typeface="Times New Roman" panose="02020603050405020304" pitchFamily="18" charset="0"/>
              </a:rPr>
              <a:t>nekoj</a:t>
            </a:r>
            <a:r>
              <a:rPr lang="en-US" sz="2000" dirty="0">
                <a:latin typeface="Times New Roman" panose="02020603050405020304" pitchFamily="18" charset="0"/>
                <a:cs typeface="Times New Roman" panose="02020603050405020304" pitchFamily="18" charset="0"/>
              </a:rPr>
              <a:t> ˇ </a:t>
            </a:r>
            <a:r>
              <a:rPr lang="el-GR" sz="2000" dirty="0">
                <a:latin typeface="Times New Roman" panose="02020603050405020304" pitchFamily="18" charset="0"/>
                <a:cs typeface="Times New Roman" panose="02020603050405020304" pitchFamily="18" charset="0"/>
              </a:rPr>
              <a:t>ε0-</a:t>
            </a:r>
            <a:r>
              <a:rPr lang="en-US" sz="2000" dirty="0" err="1">
                <a:latin typeface="Times New Roman" panose="02020603050405020304" pitchFamily="18" charset="0"/>
                <a:cs typeface="Times New Roman" panose="02020603050405020304" pitchFamily="18" charset="0"/>
              </a:rPr>
              <a:t>okolini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tacke</a:t>
            </a:r>
            <a:r>
              <a:rPr lang="en-US" sz="2000" dirty="0">
                <a:latin typeface="Times New Roman" panose="02020603050405020304" pitchFamily="18" charset="0"/>
                <a:cs typeface="Times New Roman" panose="02020603050405020304" pitchFamily="18" charset="0"/>
              </a:rPr>
              <a:t> ˇ a, </a:t>
            </a:r>
            <a:r>
              <a:rPr lang="en-US" sz="2000" dirty="0" err="1">
                <a:latin typeface="Times New Roman" panose="02020603050405020304" pitchFamily="18" charset="0"/>
                <a:cs typeface="Times New Roman" panose="02020603050405020304" pitchFamily="18" charset="0"/>
              </a:rPr>
              <a:t>onda</a:t>
            </a:r>
            <a:r>
              <a:rPr lang="en-US" sz="2000" dirty="0">
                <a:latin typeface="Times New Roman" panose="02020603050405020304" pitchFamily="18" charset="0"/>
                <a:cs typeface="Times New Roman" panose="02020603050405020304" pitchFamily="18" charset="0"/>
              </a:rPr>
              <a:t> to </a:t>
            </a:r>
            <a:r>
              <a:rPr lang="en-US" sz="2000" dirty="0" err="1">
                <a:latin typeface="Times New Roman" panose="02020603050405020304" pitchFamily="18" charset="0"/>
                <a:cs typeface="Times New Roman" panose="02020603050405020304" pitchFamily="18" charset="0"/>
              </a:rPr>
              <a:t>isto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važi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 za </a:t>
            </a:r>
            <a:r>
              <a:rPr lang="en-US" sz="2000" dirty="0" err="1">
                <a:latin typeface="Times New Roman" panose="02020603050405020304" pitchFamily="18" charset="0"/>
                <a:cs typeface="Times New Roman" panose="02020603050405020304" pitchFamily="18" charset="0"/>
              </a:rPr>
              <a:t>svaku</a:t>
            </a:r>
            <a:r>
              <a:rPr lang="en-US" sz="2000" dirty="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ε-</a:t>
            </a:r>
            <a:r>
              <a:rPr lang="en-US" sz="2000" dirty="0" err="1">
                <a:latin typeface="Times New Roman" panose="02020603050405020304" pitchFamily="18" charset="0"/>
                <a:cs typeface="Times New Roman" panose="02020603050405020304" pitchFamily="18" charset="0"/>
              </a:rPr>
              <a:t>okolinu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gdje</a:t>
            </a:r>
            <a:r>
              <a:rPr lang="en-US" sz="2000" dirty="0">
                <a:latin typeface="Times New Roman" panose="02020603050405020304" pitchFamily="18" charset="0"/>
                <a:cs typeface="Times New Roman" panose="02020603050405020304" pitchFamily="18" charset="0"/>
              </a:rPr>
              <a:t> je </a:t>
            </a:r>
            <a:r>
              <a:rPr lang="el-GR" sz="2000" dirty="0">
                <a:latin typeface="Times New Roman" panose="02020603050405020304" pitchFamily="18" charset="0"/>
                <a:cs typeface="Times New Roman" panose="02020603050405020304" pitchFamily="18" charset="0"/>
              </a:rPr>
              <a:t>ε &gt; ε0. </a:t>
            </a:r>
            <a:r>
              <a:rPr lang="en-US" sz="2000" dirty="0" err="1">
                <a:latin typeface="Times New Roman" panose="02020603050405020304" pitchFamily="18" charset="0"/>
                <a:cs typeface="Times New Roman" panose="02020603050405020304" pitchFamily="18" charset="0"/>
              </a:rPr>
              <a:t>Iz</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ovoga</a:t>
            </a:r>
            <a:r>
              <a:rPr lang="en-US" sz="2000" dirty="0">
                <a:latin typeface="Times New Roman" panose="02020603050405020304" pitchFamily="18" charset="0"/>
                <a:cs typeface="Times New Roman" panose="02020603050405020304" pitchFamily="18" charset="0"/>
              </a:rPr>
              <a:t> je </a:t>
            </a:r>
            <a:r>
              <a:rPr lang="en-US" sz="2000" dirty="0" err="1">
                <a:latin typeface="Times New Roman" panose="02020603050405020304" pitchFamily="18" charset="0"/>
                <a:cs typeface="Times New Roman" panose="02020603050405020304" pitchFamily="18" charset="0"/>
              </a:rPr>
              <a:t>jasno</a:t>
            </a:r>
            <a:r>
              <a:rPr lang="en-US" sz="2000" dirty="0">
                <a:latin typeface="Times New Roman" panose="02020603050405020304" pitchFamily="18" charset="0"/>
                <a:cs typeface="Times New Roman" panose="02020603050405020304" pitchFamily="18" charset="0"/>
              </a:rPr>
              <a:t> da je </a:t>
            </a:r>
            <a:r>
              <a:rPr lang="en-US" sz="2000" dirty="0" err="1">
                <a:latin typeface="Times New Roman" panose="02020603050405020304" pitchFamily="18" charset="0"/>
                <a:cs typeface="Times New Roman" panose="02020603050405020304" pitchFamily="18" charset="0"/>
              </a:rPr>
              <a:t>konvergenciju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dovoljno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pokazati</a:t>
            </a:r>
            <a:r>
              <a:rPr lang="en-US" sz="2000" dirty="0">
                <a:latin typeface="Times New Roman" panose="02020603050405020304" pitchFamily="18" charset="0"/>
                <a:cs typeface="Times New Roman" panose="02020603050405020304" pitchFamily="18" charset="0"/>
              </a:rPr>
              <a:t> za </a:t>
            </a:r>
            <a:r>
              <a:rPr lang="en-US" sz="2000" dirty="0" err="1">
                <a:latin typeface="Times New Roman" panose="02020603050405020304" pitchFamily="18" charset="0"/>
                <a:cs typeface="Times New Roman" panose="02020603050405020304" pitchFamily="18" charset="0"/>
              </a:rPr>
              <a:t>malo</a:t>
            </a:r>
            <a:r>
              <a:rPr lang="en-US" sz="2000" dirty="0">
                <a:latin typeface="Times New Roman" panose="02020603050405020304" pitchFamily="18" charset="0"/>
                <a:cs typeface="Times New Roman" panose="02020603050405020304" pitchFamily="18" charset="0"/>
              </a:rPr>
              <a:t> </a:t>
            </a:r>
            <a:r>
              <a:rPr lang="el-GR" sz="2000" dirty="0">
                <a:latin typeface="Times New Roman" panose="02020603050405020304" pitchFamily="18" charset="0"/>
                <a:cs typeface="Times New Roman" panose="02020603050405020304" pitchFamily="18" charset="0"/>
              </a:rPr>
              <a:t>ε, </a:t>
            </a:r>
            <a:r>
              <a:rPr lang="en-US" sz="2000" dirty="0" err="1">
                <a:latin typeface="Times New Roman" panose="02020603050405020304" pitchFamily="18" charset="0"/>
                <a:cs typeface="Times New Roman" panose="02020603050405020304" pitchFamily="18" charset="0"/>
              </a:rPr>
              <a:t>odnosno</a:t>
            </a:r>
            <a:r>
              <a:rPr lang="en-US" sz="2000" dirty="0">
                <a:latin typeface="Times New Roman" panose="02020603050405020304" pitchFamily="18" charset="0"/>
                <a:cs typeface="Times New Roman" panose="02020603050405020304" pitchFamily="18" charset="0"/>
              </a:rPr>
              <a:t> za 0 &lt; </a:t>
            </a:r>
            <a:r>
              <a:rPr lang="el-GR" sz="2000" dirty="0">
                <a:latin typeface="Times New Roman" panose="02020603050405020304" pitchFamily="18" charset="0"/>
                <a:cs typeface="Times New Roman" panose="02020603050405020304" pitchFamily="18" charset="0"/>
              </a:rPr>
              <a:t>ε &lt; ε0, </a:t>
            </a:r>
            <a:r>
              <a:rPr lang="en-US" sz="2000" dirty="0" err="1">
                <a:latin typeface="Times New Roman" panose="02020603050405020304" pitchFamily="18" charset="0"/>
                <a:cs typeface="Times New Roman" panose="02020603050405020304" pitchFamily="18" charset="0"/>
              </a:rPr>
              <a:t>gdje</a:t>
            </a:r>
            <a:r>
              <a:rPr lang="en-US" sz="2000" dirty="0">
                <a:latin typeface="Times New Roman" panose="02020603050405020304" pitchFamily="18" charset="0"/>
                <a:cs typeface="Times New Roman" panose="02020603050405020304" pitchFamily="18" charset="0"/>
              </a:rPr>
              <a:t> je </a:t>
            </a:r>
            <a:r>
              <a:rPr lang="el-GR" sz="2000" dirty="0">
                <a:latin typeface="Times New Roman" panose="02020603050405020304" pitchFamily="18" charset="0"/>
                <a:cs typeface="Times New Roman" panose="02020603050405020304" pitchFamily="18" charset="0"/>
              </a:rPr>
              <a:t>ε0 </a:t>
            </a:r>
            <a:r>
              <a:rPr lang="en-US" sz="2000" dirty="0" err="1">
                <a:latin typeface="Times New Roman" panose="02020603050405020304" pitchFamily="18" charset="0"/>
                <a:cs typeface="Times New Roman" panose="02020603050405020304" pitchFamily="18" charset="0"/>
              </a:rPr>
              <a:t>proizvoljan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pozitivan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broj</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1794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0DF68-4134-40A7-ABB8-1876FA7FA3ED}"/>
              </a:ext>
            </a:extLst>
          </p:cNvPr>
          <p:cNvSpPr>
            <a:spLocks noGrp="1"/>
          </p:cNvSpPr>
          <p:nvPr>
            <p:ph type="title"/>
          </p:nvPr>
        </p:nvSpPr>
        <p:spPr/>
        <p:txBody>
          <a:bodyPr>
            <a:normAutofit/>
          </a:bodyPr>
          <a:lstStyle/>
          <a:p>
            <a:r>
              <a:rPr lang="en-US" sz="2400" b="1" u="sng" dirty="0">
                <a:solidFill>
                  <a:srgbClr val="FF0000"/>
                </a:solidFill>
                <a:latin typeface="Times New Roman" panose="02020603050405020304" pitchFamily="18" charset="0"/>
                <a:cs typeface="Times New Roman" panose="02020603050405020304" pitchFamily="18" charset="0"/>
              </a:rPr>
              <a:t>Read the following passage: </a:t>
            </a:r>
          </a:p>
        </p:txBody>
      </p:sp>
      <p:sp>
        <p:nvSpPr>
          <p:cNvPr id="3" name="Content Placeholder 2">
            <a:extLst>
              <a:ext uri="{FF2B5EF4-FFF2-40B4-BE49-F238E27FC236}">
                <a16:creationId xmlns:a16="http://schemas.microsoft.com/office/drawing/2014/main" id="{5F2B90C2-CC91-4175-A50D-382A415347DA}"/>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Real analysis (traditionally, the theory of functions of a real variable) is a branch of mathematical analysis dealing with the real numbers and </a:t>
            </a:r>
            <a:r>
              <a:rPr lang="en-US" sz="2000" b="1" dirty="0" err="1">
                <a:latin typeface="Times New Roman" panose="02020603050405020304" pitchFamily="18" charset="0"/>
                <a:cs typeface="Times New Roman" panose="02020603050405020304" pitchFamily="18" charset="0"/>
              </a:rPr>
              <a:t>realvalued</a:t>
            </a:r>
            <a:r>
              <a:rPr lang="en-US" sz="2000" b="1" dirty="0">
                <a:latin typeface="Times New Roman" panose="02020603050405020304" pitchFamily="18" charset="0"/>
                <a:cs typeface="Times New Roman" panose="02020603050405020304" pitchFamily="18" charset="0"/>
              </a:rPr>
              <a:t> functions </a:t>
            </a:r>
            <a:r>
              <a:rPr lang="en-US" sz="2000" dirty="0">
                <a:latin typeface="Times New Roman" panose="02020603050405020304" pitchFamily="18" charset="0"/>
                <a:cs typeface="Times New Roman" panose="02020603050405020304" pitchFamily="18" charset="0"/>
              </a:rPr>
              <a:t>of a real variable. In particular, it deals with the analytic properties of real functions and sequences, including convergence and limits of sequences of real numbers, the calculus of the real numbers, and continuity, </a:t>
            </a:r>
            <a:r>
              <a:rPr lang="en-US" sz="2000" b="1" dirty="0">
                <a:latin typeface="Times New Roman" panose="02020603050405020304" pitchFamily="18" charset="0"/>
                <a:cs typeface="Times New Roman" panose="02020603050405020304" pitchFamily="18" charset="0"/>
              </a:rPr>
              <a:t>smoothness a</a:t>
            </a:r>
            <a:r>
              <a:rPr lang="en-US" sz="2000" dirty="0">
                <a:latin typeface="Times New Roman" panose="02020603050405020304" pitchFamily="18" charset="0"/>
                <a:cs typeface="Times New Roman" panose="02020603050405020304" pitchFamily="18" charset="0"/>
              </a:rPr>
              <a:t>nd related properties of Complex analysis, traditionally known as the theory of functions of a complex veal</a:t>
            </a:r>
            <a:r>
              <a:rPr lang="en-US" sz="2000" b="1" dirty="0">
                <a:latin typeface="Times New Roman" panose="02020603050405020304" pitchFamily="18" charset="0"/>
                <a:cs typeface="Times New Roman" panose="02020603050405020304" pitchFamily="18" charset="0"/>
              </a:rPr>
              <a:t>-valued functions. </a:t>
            </a:r>
            <a:r>
              <a:rPr lang="en-US" sz="2000" dirty="0">
                <a:latin typeface="Times New Roman" panose="02020603050405020304" pitchFamily="18" charset="0"/>
                <a:cs typeface="Times New Roman" panose="02020603050405020304" pitchFamily="18" charset="0"/>
              </a:rPr>
              <a:t> Complex analysis is the branch of mathematical analysis that investigates functions of complex numbers.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Rumyantseva</a:t>
            </a:r>
            <a:r>
              <a:rPr lang="en-US" sz="2000" dirty="0">
                <a:latin typeface="Times New Roman" panose="02020603050405020304" pitchFamily="18" charset="0"/>
                <a:cs typeface="Times New Roman" panose="02020603050405020304" pitchFamily="18" charset="0"/>
              </a:rPr>
              <a:t>: page 15, the upper part )</a:t>
            </a:r>
          </a:p>
        </p:txBody>
      </p:sp>
    </p:spTree>
    <p:extLst>
      <p:ext uri="{BB962C8B-B14F-4D97-AF65-F5344CB8AC3E}">
        <p14:creationId xmlns:p14="http://schemas.microsoft.com/office/powerpoint/2010/main" val="182010561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AC9A1-32C2-4483-8911-9747E71A2713}"/>
              </a:ext>
            </a:extLst>
          </p:cNvPr>
          <p:cNvSpPr>
            <a:spLocks noGrp="1"/>
          </p:cNvSpPr>
          <p:nvPr>
            <p:ph type="title"/>
          </p:nvPr>
        </p:nvSpPr>
        <p:spPr/>
        <p:txBody>
          <a:bodyPr>
            <a:normAutofit/>
          </a:bodyPr>
          <a:lstStyle/>
          <a:p>
            <a:r>
              <a:rPr lang="en-US" sz="2400" b="1" u="sng" dirty="0" err="1">
                <a:latin typeface="Times New Roman" panose="02020603050405020304" pitchFamily="18" charset="0"/>
                <a:cs typeface="Times New Roman" panose="02020603050405020304" pitchFamily="18" charset="0"/>
              </a:rPr>
              <a:t>Ako</a:t>
            </a:r>
            <a:r>
              <a:rPr lang="en-US" sz="2400" b="1" u="sng" dirty="0">
                <a:latin typeface="Times New Roman" panose="02020603050405020304" pitchFamily="18" charset="0"/>
                <a:cs typeface="Times New Roman" panose="02020603050405020304" pitchFamily="18" charset="0"/>
              </a:rPr>
              <a:t> je </a:t>
            </a:r>
            <a:r>
              <a:rPr lang="en-US" sz="2400" b="1" u="sng" dirty="0" err="1">
                <a:latin typeface="Times New Roman" panose="02020603050405020304" pitchFamily="18" charset="0"/>
                <a:cs typeface="Times New Roman" panose="02020603050405020304" pitchFamily="18" charset="0"/>
              </a:rPr>
              <a:t>dat</a:t>
            </a:r>
            <a:r>
              <a:rPr lang="en-US" sz="2400" b="1" u="sng" dirty="0">
                <a:latin typeface="Times New Roman" panose="02020603050405020304" pitchFamily="18" charset="0"/>
                <a:cs typeface="Times New Roman" panose="02020603050405020304" pitchFamily="18" charset="0"/>
              </a:rPr>
              <a:t> </a:t>
            </a:r>
            <a:r>
              <a:rPr lang="en-US" sz="2400" b="1" u="sng" dirty="0" err="1">
                <a:latin typeface="Times New Roman" panose="02020603050405020304" pitchFamily="18" charset="0"/>
                <a:cs typeface="Times New Roman" panose="02020603050405020304" pitchFamily="18" charset="0"/>
              </a:rPr>
              <a:t>niz</a:t>
            </a:r>
            <a:r>
              <a:rPr lang="en-US" sz="2400" b="1" u="sng" dirty="0">
                <a:latin typeface="Times New Roman" panose="02020603050405020304" pitchFamily="18" charset="0"/>
                <a:cs typeface="Times New Roman" panose="02020603050405020304" pitchFamily="18" charset="0"/>
              </a:rPr>
              <a:t> –  we translate this as: </a:t>
            </a:r>
            <a:r>
              <a:rPr lang="en-US" sz="2400" b="1" dirty="0">
                <a:latin typeface="Times New Roman" panose="02020603050405020304" pitchFamily="18" charset="0"/>
                <a:cs typeface="Times New Roman" panose="02020603050405020304" pitchFamily="18" charset="0"/>
              </a:rPr>
              <a:t>Given a sequence </a:t>
            </a:r>
            <a:r>
              <a:rPr lang="en-US" sz="2400" b="1" u="sng" dirty="0">
                <a:latin typeface="Times New Roman" panose="02020603050405020304" pitchFamily="18" charset="0"/>
                <a:cs typeface="Times New Roman" panose="02020603050405020304" pitchFamily="18" charset="0"/>
              </a:rPr>
              <a:t> Not</a:t>
            </a:r>
            <a:r>
              <a:rPr lang="en-US" sz="2400" b="1" dirty="0">
                <a:latin typeface="Times New Roman" panose="02020603050405020304" pitchFamily="18" charset="0"/>
                <a:cs typeface="Times New Roman" panose="02020603050405020304" pitchFamily="18" charset="0"/>
              </a:rPr>
              <a:t>: if a sequence is given </a:t>
            </a:r>
          </a:p>
        </p:txBody>
      </p:sp>
      <p:sp>
        <p:nvSpPr>
          <p:cNvPr id="3" name="Content Placeholder 2">
            <a:extLst>
              <a:ext uri="{FF2B5EF4-FFF2-40B4-BE49-F238E27FC236}">
                <a16:creationId xmlns:a16="http://schemas.microsoft.com/office/drawing/2014/main" id="{3258D1AD-6AF2-4709-8080-B3F0BBFD4303}"/>
              </a:ext>
            </a:extLst>
          </p:cNvPr>
          <p:cNvSpPr>
            <a:spLocks noGrp="1"/>
          </p:cNvSpPr>
          <p:nvPr>
            <p:ph idx="1"/>
          </p:nvPr>
        </p:nvSpPr>
        <p:spPr/>
        <p:txBody>
          <a:bodyPr>
            <a:normAutofit/>
          </a:bodyPr>
          <a:lstStyle/>
          <a:p>
            <a:pPr algn="r"/>
            <a:endParaRPr lang="en-US" sz="2000" dirty="0">
              <a:latin typeface="Times New Roman" panose="02020603050405020304" pitchFamily="18" charset="0"/>
              <a:cs typeface="Times New Roman" panose="02020603050405020304" pitchFamily="18" charset="0"/>
            </a:endParaRPr>
          </a:p>
          <a:p>
            <a:pPr algn="r"/>
            <a:endParaRPr lang="en-US" sz="2000" dirty="0">
              <a:latin typeface="Times New Roman" panose="02020603050405020304" pitchFamily="18" charset="0"/>
              <a:cs typeface="Times New Roman" panose="02020603050405020304" pitchFamily="18" charset="0"/>
            </a:endParaRPr>
          </a:p>
          <a:p>
            <a:pPr algn="r"/>
            <a:endParaRPr lang="en-US" sz="2000" dirty="0">
              <a:latin typeface="Times New Roman" panose="02020603050405020304" pitchFamily="18" charset="0"/>
              <a:cs typeface="Times New Roman" panose="02020603050405020304" pitchFamily="18" charset="0"/>
            </a:endParaRPr>
          </a:p>
          <a:p>
            <a:pPr algn="r"/>
            <a:endParaRPr lang="en-US" sz="2000" dirty="0">
              <a:latin typeface="Times New Roman" panose="02020603050405020304" pitchFamily="18" charset="0"/>
              <a:cs typeface="Times New Roman" panose="02020603050405020304" pitchFamily="18" charset="0"/>
            </a:endParaRPr>
          </a:p>
          <a:p>
            <a:pPr algn="r"/>
            <a:endParaRPr lang="en-US" sz="2000" dirty="0">
              <a:latin typeface="Times New Roman" panose="02020603050405020304" pitchFamily="18" charset="0"/>
              <a:cs typeface="Times New Roman" panose="02020603050405020304" pitchFamily="18" charset="0"/>
            </a:endParaRPr>
          </a:p>
          <a:p>
            <a:pPr algn="r"/>
            <a:r>
              <a:rPr lang="en-US" sz="2000" dirty="0">
                <a:latin typeface="Times New Roman" panose="02020603050405020304" pitchFamily="18" charset="0"/>
                <a:cs typeface="Times New Roman" panose="02020603050405020304" pitchFamily="18" charset="0"/>
              </a:rPr>
              <a:t>Given a sequence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a s</a:t>
            </a:r>
            <a:r>
              <a:rPr lang="en-US" sz="2000" b="1" dirty="0">
                <a:latin typeface="Times New Roman" panose="02020603050405020304" pitchFamily="18" charset="0"/>
                <a:cs typeface="Times New Roman" panose="02020603050405020304" pitchFamily="18" charset="0"/>
              </a:rPr>
              <a:t>ubsequence</a:t>
            </a:r>
            <a:r>
              <a:rPr lang="en-US" sz="2000" dirty="0">
                <a:latin typeface="Times New Roman" panose="02020603050405020304" pitchFamily="18" charset="0"/>
                <a:cs typeface="Times New Roman" panose="02020603050405020304" pitchFamily="18" charset="0"/>
              </a:rPr>
              <a:t> is a sequence (</a:t>
            </a:r>
            <a:r>
              <a:rPr lang="en-US" sz="2000" dirty="0" err="1">
                <a:latin typeface="Times New Roman" panose="02020603050405020304" pitchFamily="18" charset="0"/>
                <a:cs typeface="Times New Roman" panose="02020603050405020304" pitchFamily="18" charset="0"/>
              </a:rPr>
              <a:t>xni</a:t>
            </a:r>
            <a:r>
              <a:rPr lang="en-US" sz="2000" dirty="0">
                <a:latin typeface="Times New Roman" panose="02020603050405020304" pitchFamily="18" charset="0"/>
                <a:cs typeface="Times New Roman" panose="02020603050405020304" pitchFamily="18" charset="0"/>
              </a:rPr>
              <a:t>) where (</a:t>
            </a:r>
            <a:r>
              <a:rPr lang="en-US" sz="2000" dirty="0" err="1">
                <a:latin typeface="Times New Roman" panose="02020603050405020304" pitchFamily="18" charset="0"/>
                <a:cs typeface="Times New Roman" panose="02020603050405020304" pitchFamily="18" charset="0"/>
              </a:rPr>
              <a:t>ni</a:t>
            </a:r>
            <a:r>
              <a:rPr lang="en-US" sz="2000" dirty="0">
                <a:latin typeface="Times New Roman" panose="02020603050405020304" pitchFamily="18" charset="0"/>
                <a:cs typeface="Times New Roman" panose="02020603050405020304" pitchFamily="18" charset="0"/>
              </a:rPr>
              <a:t>) is a strictly increasing sequence in N</a:t>
            </a:r>
          </a:p>
          <a:p>
            <a:pPr algn="r"/>
            <a:endParaRPr lang="en-US" sz="2000" dirty="0">
              <a:latin typeface="Times New Roman" panose="02020603050405020304" pitchFamily="18" charset="0"/>
              <a:cs typeface="Times New Roman" panose="02020603050405020304" pitchFamily="18" charset="0"/>
            </a:endParaRPr>
          </a:p>
          <a:p>
            <a:pPr algn="r"/>
            <a:endParaRPr lang="en-US" sz="2000" dirty="0">
              <a:latin typeface="Times New Roman" panose="02020603050405020304" pitchFamily="18" charset="0"/>
              <a:cs typeface="Times New Roman" panose="02020603050405020304" pitchFamily="18" charset="0"/>
            </a:endParaRPr>
          </a:p>
          <a:p>
            <a:pPr algn="r"/>
            <a:r>
              <a:rPr lang="en-US" sz="2000" dirty="0" err="1">
                <a:latin typeface="Times New Roman" panose="02020603050405020304" pitchFamily="18" charset="0"/>
                <a:cs typeface="Times New Roman" panose="02020603050405020304" pitchFamily="18" charset="0"/>
              </a:rPr>
              <a:t>Ako</a:t>
            </a:r>
            <a:r>
              <a:rPr lang="en-US" sz="2000" dirty="0">
                <a:latin typeface="Times New Roman" panose="02020603050405020304" pitchFamily="18" charset="0"/>
                <a:cs typeface="Times New Roman" panose="02020603050405020304" pitchFamily="18" charset="0"/>
              </a:rPr>
              <a:t> je </a:t>
            </a:r>
            <a:r>
              <a:rPr lang="en-US" sz="2000" dirty="0" err="1">
                <a:latin typeface="Times New Roman" panose="02020603050405020304" pitchFamily="18" charset="0"/>
                <a:cs typeface="Times New Roman" panose="02020603050405020304" pitchFamily="18" charset="0"/>
              </a:rPr>
              <a:t>dat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niz</a:t>
            </a:r>
            <a:r>
              <a:rPr lang="en-US" sz="2000" dirty="0">
                <a:latin typeface="Times New Roman" panose="02020603050405020304" pitchFamily="18" charset="0"/>
                <a:cs typeface="Times New Roman" panose="02020603050405020304" pitchFamily="18" charset="0"/>
              </a:rPr>
              <a:t>  x, </a:t>
            </a:r>
            <a:r>
              <a:rPr lang="en-US" sz="2000" dirty="0" err="1">
                <a:latin typeface="Times New Roman" panose="02020603050405020304" pitchFamily="18" charset="0"/>
                <a:cs typeface="Times New Roman" panose="02020603050405020304" pitchFamily="18" charset="0"/>
              </a:rPr>
              <a:t>podniz</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jeeste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niz</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gde</a:t>
            </a:r>
            <a:r>
              <a:rPr lang="en-US" sz="2000" dirty="0">
                <a:latin typeface="Times New Roman" panose="02020603050405020304" pitchFamily="18" charset="0"/>
                <a:cs typeface="Times New Roman" panose="02020603050405020304" pitchFamily="18" charset="0"/>
              </a:rPr>
              <a:t> je </a:t>
            </a:r>
            <a:r>
              <a:rPr lang="en-US" sz="2000" dirty="0" err="1">
                <a:latin typeface="Times New Roman" panose="02020603050405020304" pitchFamily="18" charset="0"/>
                <a:cs typeface="Times New Roman" panose="02020603050405020304" pitchFamily="18" charset="0"/>
              </a:rPr>
              <a:t>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strogo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rastuci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niz</a:t>
            </a:r>
            <a:r>
              <a:rPr lang="en-US" sz="2000" dirty="0">
                <a:latin typeface="Times New Roman" panose="02020603050405020304" pitchFamily="18" charset="0"/>
                <a:cs typeface="Times New Roman" panose="02020603050405020304" pitchFamily="18" charset="0"/>
              </a:rPr>
              <a:t> u N. </a:t>
            </a:r>
          </a:p>
        </p:txBody>
      </p:sp>
    </p:spTree>
    <p:extLst>
      <p:ext uri="{BB962C8B-B14F-4D97-AF65-F5344CB8AC3E}">
        <p14:creationId xmlns:p14="http://schemas.microsoft.com/office/powerpoint/2010/main" val="71581803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82C78-41E8-40BD-9D13-43201F75A289}"/>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second part: Two digressions about the use of the  expression ‘given’ </a:t>
            </a:r>
          </a:p>
        </p:txBody>
      </p:sp>
      <p:sp>
        <p:nvSpPr>
          <p:cNvPr id="3" name="Content Placeholder 2">
            <a:extLst>
              <a:ext uri="{FF2B5EF4-FFF2-40B4-BE49-F238E27FC236}">
                <a16:creationId xmlns:a16="http://schemas.microsoft.com/office/drawing/2014/main" id="{FB5DA9C9-4A13-431B-850C-70EE7B8257FB}"/>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Given p, put q equal to r.” (Two digressions about “given”).  </a:t>
            </a:r>
          </a:p>
          <a:p>
            <a:pPr marL="0" indent="0">
              <a:buNone/>
            </a:pPr>
            <a:r>
              <a:rPr lang="en-US" sz="2000" b="1" dirty="0">
                <a:latin typeface="Times New Roman" panose="02020603050405020304" pitchFamily="18" charset="0"/>
                <a:cs typeface="Times New Roman" panose="02020603050405020304" pitchFamily="18" charset="0"/>
              </a:rPr>
              <a:t>(1</a:t>
            </a:r>
            <a:r>
              <a:rPr lang="en-US" sz="2000" b="1" u="sng" dirty="0">
                <a:latin typeface="Times New Roman" panose="02020603050405020304" pitchFamily="18" charset="0"/>
                <a:cs typeface="Times New Roman" panose="02020603050405020304" pitchFamily="18" charset="0"/>
              </a:rPr>
              <a:t>) </a:t>
            </a:r>
            <a:r>
              <a:rPr lang="en-US" sz="2000" u="sng" dirty="0">
                <a:latin typeface="Times New Roman" panose="02020603050405020304" pitchFamily="18" charset="0"/>
                <a:cs typeface="Times New Roman" panose="02020603050405020304" pitchFamily="18" charset="0"/>
              </a:rPr>
              <a:t>Do not use it when it means nothing</a:t>
            </a:r>
            <a:r>
              <a:rPr lang="en-US" sz="2000" dirty="0">
                <a:latin typeface="Times New Roman" panose="02020603050405020304" pitchFamily="18" charset="0"/>
                <a:cs typeface="Times New Roman" panose="02020603050405020304" pitchFamily="18" charset="0"/>
              </a:rPr>
              <a:t>. Example: Given “p there is a q.” </a:t>
            </a:r>
          </a:p>
          <a:p>
            <a:pPr marL="0" indent="0">
              <a:buNone/>
            </a:pPr>
            <a:r>
              <a:rPr lang="en-US" sz="2000" b="1" dirty="0">
                <a:latin typeface="Times New Roman" panose="02020603050405020304" pitchFamily="18" charset="0"/>
                <a:cs typeface="Times New Roman" panose="02020603050405020304" pitchFamily="18" charset="0"/>
              </a:rPr>
              <a:t>(2</a:t>
            </a:r>
            <a:r>
              <a:rPr lang="en-US" sz="2000" dirty="0">
                <a:latin typeface="Times New Roman" panose="02020603050405020304" pitchFamily="18" charset="0"/>
                <a:cs typeface="Times New Roman" panose="02020603050405020304" pitchFamily="18" charset="0"/>
              </a:rPr>
              <a:t>) Remember that it comes from an active verb and resist the temptation to leave it dangling. Example:</a:t>
            </a:r>
          </a:p>
          <a:p>
            <a:pPr marL="0" indent="0">
              <a:buNone/>
            </a:pPr>
            <a:r>
              <a:rPr lang="en-US" sz="2000" dirty="0">
                <a:latin typeface="Times New Roman" panose="02020603050405020304" pitchFamily="18" charset="0"/>
                <a:cs typeface="Times New Roman" panose="02020603050405020304" pitchFamily="18" charset="0"/>
              </a:rPr>
              <a:t>Not “Given p, there is a q”, but (“Given p, </a:t>
            </a:r>
            <a:r>
              <a:rPr lang="en-US" sz="2000" u="sng" dirty="0">
                <a:latin typeface="Times New Roman" panose="02020603050405020304" pitchFamily="18" charset="0"/>
                <a:cs typeface="Times New Roman" panose="02020603050405020304" pitchFamily="18" charset="0"/>
              </a:rPr>
              <a:t>find q</a:t>
            </a:r>
            <a:r>
              <a:rPr lang="en-US" sz="2000"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160383989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D90D8-67F8-4286-A43C-09464140C7C9}"/>
              </a:ext>
            </a:extLst>
          </p:cNvPr>
          <p:cNvSpPr>
            <a:spLocks noGrp="1"/>
          </p:cNvSpPr>
          <p:nvPr>
            <p:ph type="title"/>
          </p:nvPr>
        </p:nvSpPr>
        <p:spPr/>
        <p:txBody>
          <a:bodyPr>
            <a:normAutofit/>
          </a:bodyPr>
          <a:lstStyle/>
          <a:p>
            <a:r>
              <a:rPr lang="en-US" sz="2400" b="1" dirty="0" err="1">
                <a:latin typeface="Times New Roman" panose="02020603050405020304" pitchFamily="18" charset="0"/>
                <a:cs typeface="Times New Roman" panose="02020603050405020304" pitchFamily="18" charset="0"/>
              </a:rPr>
              <a:t>Fraza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uzmimo</a:t>
            </a:r>
            <a:r>
              <a:rPr lang="en-US" sz="2400" b="1" dirty="0">
                <a:latin typeface="Times New Roman" panose="02020603050405020304" pitchFamily="18" charset="0"/>
                <a:cs typeface="Times New Roman" panose="02020603050405020304" pitchFamily="18" charset="0"/>
              </a:rPr>
              <a:t> da  – suppose (Not: suppose that) </a:t>
            </a:r>
          </a:p>
        </p:txBody>
      </p:sp>
      <p:sp>
        <p:nvSpPr>
          <p:cNvPr id="3" name="Content Placeholder 2">
            <a:extLst>
              <a:ext uri="{FF2B5EF4-FFF2-40B4-BE49-F238E27FC236}">
                <a16:creationId xmlns:a16="http://schemas.microsoft.com/office/drawing/2014/main" id="{708D3787-78C3-4FE4-856B-DD4FB63CB19A}"/>
              </a:ext>
            </a:extLst>
          </p:cNvPr>
          <p:cNvSpPr>
            <a:spLocks noGrp="1"/>
          </p:cNvSpPr>
          <p:nvPr>
            <p:ph idx="1"/>
          </p:nvPr>
        </p:nvSpPr>
        <p:spPr/>
        <p:txBody>
          <a:bodyPr/>
          <a:lstStyle/>
          <a:p>
            <a:pPr lvl="0"/>
            <a:endParaRPr lang="en-US" sz="2000" dirty="0">
              <a:latin typeface="Times New Roman" panose="02020603050405020304" pitchFamily="18" charset="0"/>
              <a:cs typeface="Times New Roman" panose="02020603050405020304" pitchFamily="18" charset="0"/>
            </a:endParaRPr>
          </a:p>
          <a:p>
            <a:pPr lvl="0"/>
            <a:endParaRPr lang="en-US" sz="2000" dirty="0">
              <a:latin typeface="Times New Roman" panose="02020603050405020304" pitchFamily="18" charset="0"/>
              <a:cs typeface="Times New Roman" panose="02020603050405020304" pitchFamily="18" charset="0"/>
            </a:endParaRPr>
          </a:p>
          <a:p>
            <a:pPr lvl="0"/>
            <a:r>
              <a:rPr lang="en-US" sz="2000" dirty="0" err="1">
                <a:latin typeface="Times New Roman" panose="02020603050405020304" pitchFamily="18" charset="0"/>
                <a:cs typeface="Times New Roman" panose="02020603050405020304" pitchFamily="18" charset="0"/>
              </a:rPr>
              <a:t>Uzmimo</a:t>
            </a:r>
            <a:r>
              <a:rPr lang="en-US" sz="2000" dirty="0">
                <a:latin typeface="Times New Roman" panose="02020603050405020304" pitchFamily="18" charset="0"/>
                <a:cs typeface="Times New Roman" panose="02020603050405020304" pitchFamily="18" charset="0"/>
              </a:rPr>
              <a:t> da je (</a:t>
            </a:r>
            <a:r>
              <a:rPr lang="en-US" sz="2000" dirty="0" err="1">
                <a:latin typeface="Times New Roman" panose="02020603050405020304" pitchFamily="18" charset="0"/>
                <a:cs typeface="Times New Roman" panose="02020603050405020304" pitchFamily="18" charset="0"/>
              </a:rPr>
              <a:t>X,d</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metricki</a:t>
            </a:r>
            <a:r>
              <a:rPr lang="en-US" sz="2000" dirty="0">
                <a:latin typeface="Times New Roman" panose="02020603050405020304" pitchFamily="18" charset="0"/>
                <a:cs typeface="Times New Roman" panose="02020603050405020304" pitchFamily="18" charset="0"/>
              </a:rPr>
              <a:t> proctor </a:t>
            </a:r>
            <a:r>
              <a:rPr lang="en-US" sz="2000" dirty="0">
                <a:solidFill>
                  <a:prstClr val="black"/>
                </a:solidFill>
                <a:latin typeface="Times New Roman" panose="02020603050405020304" pitchFamily="18" charset="0"/>
                <a:cs typeface="Times New Roman" panose="02020603050405020304" pitchFamily="18" charset="0"/>
              </a:rPr>
              <a:t>(</a:t>
            </a:r>
            <a:r>
              <a:rPr lang="en-US" sz="2000" dirty="0" err="1">
                <a:solidFill>
                  <a:prstClr val="black"/>
                </a:solidFill>
                <a:latin typeface="Times New Roman" panose="02020603050405020304" pitchFamily="18" charset="0"/>
                <a:cs typeface="Times New Roman" panose="02020603050405020304" pitchFamily="18" charset="0"/>
              </a:rPr>
              <a:t>xn</a:t>
            </a:r>
            <a:r>
              <a:rPr lang="en-US" sz="2000" dirty="0">
                <a:solidFill>
                  <a:prstClr val="black"/>
                </a:solidFill>
                <a:latin typeface="Times New Roman" panose="02020603050405020304" pitchFamily="18" charset="0"/>
                <a:cs typeface="Times New Roman" panose="02020603050405020304" pitchFamily="18" charset="0"/>
              </a:rPr>
              <a:t>) ⊆ X and x  ∈ X</a:t>
            </a:r>
            <a:endParaRPr lang="en-US" sz="2000" dirty="0">
              <a:latin typeface="Times New Roman" panose="02020603050405020304" pitchFamily="18" charset="0"/>
              <a:cs typeface="Times New Roman" panose="02020603050405020304" pitchFamily="18" charset="0"/>
            </a:endParaRPr>
          </a:p>
          <a:p>
            <a:pPr lvl="0"/>
            <a:endParaRPr lang="en-US" sz="2000" dirty="0">
              <a:latin typeface="Times New Roman" panose="02020603050405020304" pitchFamily="18" charset="0"/>
              <a:cs typeface="Times New Roman" panose="02020603050405020304" pitchFamily="18" charset="0"/>
            </a:endParaRPr>
          </a:p>
          <a:p>
            <a:pPr lvl="0"/>
            <a:r>
              <a:rPr lang="en-US" sz="2000" dirty="0">
                <a:latin typeface="Times New Roman" panose="02020603050405020304" pitchFamily="18" charset="0"/>
                <a:cs typeface="Times New Roman" panose="02020603050405020304" pitchFamily="18" charset="0"/>
              </a:rPr>
              <a:t>Suppose (X, d) is </a:t>
            </a:r>
            <a:r>
              <a:rPr lang="en-US" sz="2000" b="1" dirty="0">
                <a:latin typeface="Times New Roman" panose="02020603050405020304" pitchFamily="18" charset="0"/>
                <a:cs typeface="Times New Roman" panose="02020603050405020304" pitchFamily="18" charset="0"/>
              </a:rPr>
              <a:t>a </a:t>
            </a:r>
            <a:r>
              <a:rPr lang="en-US" sz="2000" dirty="0">
                <a:latin typeface="Times New Roman" panose="02020603050405020304" pitchFamily="18" charset="0"/>
                <a:cs typeface="Times New Roman" panose="02020603050405020304" pitchFamily="18" charset="0"/>
              </a:rPr>
              <a:t>metric space,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 X and x  ∈ X. </a:t>
            </a:r>
            <a:r>
              <a:rPr lang="en-US" sz="2000" dirty="0">
                <a:solidFill>
                  <a:prstClr val="black"/>
                </a:solidFill>
                <a:latin typeface="Times New Roman" panose="02020603050405020304" pitchFamily="18" charset="0"/>
                <a:cs typeface="Times New Roman" panose="02020603050405020304" pitchFamily="18" charset="0"/>
              </a:rPr>
              <a:t>Then we say the sequence (</a:t>
            </a:r>
            <a:r>
              <a:rPr lang="en-US" sz="2000" dirty="0" err="1">
                <a:solidFill>
                  <a:prstClr val="black"/>
                </a:solidFill>
                <a:latin typeface="Times New Roman" panose="02020603050405020304" pitchFamily="18" charset="0"/>
                <a:cs typeface="Times New Roman" panose="02020603050405020304" pitchFamily="18" charset="0"/>
              </a:rPr>
              <a:t>xn</a:t>
            </a:r>
            <a:r>
              <a:rPr lang="en-US" sz="2000" dirty="0">
                <a:solidFill>
                  <a:prstClr val="black"/>
                </a:solidFill>
                <a:latin typeface="Times New Roman" panose="02020603050405020304" pitchFamily="18" charset="0"/>
                <a:cs typeface="Times New Roman" panose="02020603050405020304" pitchFamily="18" charset="0"/>
              </a:rPr>
              <a:t>) converges to x, written </a:t>
            </a:r>
            <a:r>
              <a:rPr lang="en-US" sz="2000" dirty="0" err="1">
                <a:solidFill>
                  <a:prstClr val="black"/>
                </a:solidFill>
                <a:latin typeface="Times New Roman" panose="02020603050405020304" pitchFamily="18" charset="0"/>
                <a:cs typeface="Times New Roman" panose="02020603050405020304" pitchFamily="18" charset="0"/>
              </a:rPr>
              <a:t>xn</a:t>
            </a:r>
            <a:r>
              <a:rPr lang="en-US" sz="2000" dirty="0">
                <a:solidFill>
                  <a:prstClr val="black"/>
                </a:solidFill>
                <a:latin typeface="Times New Roman" panose="02020603050405020304" pitchFamily="18" charset="0"/>
                <a:cs typeface="Times New Roman" panose="02020603050405020304" pitchFamily="18" charset="0"/>
              </a:rPr>
              <a:t>  </a:t>
            </a:r>
            <a:r>
              <a:rPr lang="en-US" sz="2000" dirty="0">
                <a:solidFill>
                  <a:srgbClr val="202124"/>
                </a:solidFill>
                <a:latin typeface="arial" panose="020B0604020202020204" pitchFamily="34" charset="0"/>
              </a:rPr>
              <a:t>→ </a:t>
            </a:r>
            <a:r>
              <a:rPr lang="en-US" sz="2000" dirty="0">
                <a:solidFill>
                  <a:prstClr val="black"/>
                </a:solidFill>
                <a:latin typeface="Times New Roman" panose="02020603050405020304" pitchFamily="18" charset="0"/>
                <a:cs typeface="Times New Roman" panose="02020603050405020304" pitchFamily="18" charset="0"/>
              </a:rPr>
              <a:t>  x, if for every r &gt; 0 there exists an integer N such that </a:t>
            </a:r>
            <a:r>
              <a:rPr lang="en-US" sz="2000" dirty="0">
                <a:solidFill>
                  <a:srgbClr val="202124"/>
                </a:solidFill>
                <a:latin typeface="arial" panose="020B0604020202020204" pitchFamily="34" charset="0"/>
              </a:rPr>
              <a:t>n ≥ N → d (</a:t>
            </a:r>
            <a:r>
              <a:rPr lang="en-US" sz="2000" dirty="0" err="1">
                <a:solidFill>
                  <a:srgbClr val="202124"/>
                </a:solidFill>
                <a:latin typeface="arial" panose="020B0604020202020204" pitchFamily="34" charset="0"/>
              </a:rPr>
              <a:t>xn</a:t>
            </a:r>
            <a:r>
              <a:rPr lang="en-US" sz="2000" dirty="0">
                <a:solidFill>
                  <a:srgbClr val="202124"/>
                </a:solidFill>
                <a:latin typeface="arial" panose="020B0604020202020204" pitchFamily="34" charset="0"/>
              </a:rPr>
              <a:t>, x) </a:t>
            </a:r>
            <a:r>
              <a:rPr lang="en-US" sz="2000" i="1" dirty="0">
                <a:solidFill>
                  <a:prstClr val="black"/>
                </a:solidFill>
                <a:latin typeface="CMMI12"/>
              </a:rPr>
              <a:t>&lt; r</a:t>
            </a:r>
            <a:endParaRPr lang="en-US" sz="2000" dirty="0">
              <a:solidFill>
                <a:prstClr val="black"/>
              </a:solidFill>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6931758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C0F94-13FF-4F6F-9536-E5E507D7D524}"/>
              </a:ext>
            </a:extLst>
          </p:cNvPr>
          <p:cNvSpPr>
            <a:spLocks noGrp="1"/>
          </p:cNvSpPr>
          <p:nvPr>
            <p:ph type="title"/>
          </p:nvPr>
        </p:nvSpPr>
        <p:spPr/>
        <p:txBody>
          <a:bodyPr>
            <a:normAutofit/>
          </a:bodyPr>
          <a:lstStyle/>
          <a:p>
            <a:r>
              <a:rPr lang="en-US" sz="2400" b="1" dirty="0" err="1">
                <a:latin typeface="Times New Roman" panose="02020603050405020304" pitchFamily="18" charset="0"/>
                <a:cs typeface="Times New Roman" panose="02020603050405020304" pitchFamily="18" charset="0"/>
              </a:rPr>
              <a:t>Fraza</a:t>
            </a:r>
            <a:r>
              <a:rPr lang="en-US" sz="2400" b="1" dirty="0">
                <a:latin typeface="Times New Roman" panose="02020603050405020304" pitchFamily="18" charset="0"/>
                <a:cs typeface="Times New Roman" panose="02020603050405020304" pitchFamily="18" charset="0"/>
              </a:rPr>
              <a:t> – </a:t>
            </a:r>
            <a:r>
              <a:rPr lang="en-US" sz="2400" b="1" dirty="0" err="1">
                <a:latin typeface="Times New Roman" panose="02020603050405020304" pitchFamily="18" charset="0"/>
                <a:cs typeface="Times New Roman" panose="02020603050405020304" pitchFamily="18" charset="0"/>
              </a:rPr>
              <a:t>uzmimo</a:t>
            </a:r>
            <a:r>
              <a:rPr lang="en-US" sz="2400" b="1" dirty="0">
                <a:latin typeface="Times New Roman" panose="02020603050405020304" pitchFamily="18" charset="0"/>
                <a:cs typeface="Times New Roman" panose="02020603050405020304" pitchFamily="18" charset="0"/>
              </a:rPr>
              <a:t> da – some notes </a:t>
            </a:r>
          </a:p>
        </p:txBody>
      </p:sp>
      <p:sp>
        <p:nvSpPr>
          <p:cNvPr id="3" name="Content Placeholder 2">
            <a:extLst>
              <a:ext uri="{FF2B5EF4-FFF2-40B4-BE49-F238E27FC236}">
                <a16:creationId xmlns:a16="http://schemas.microsoft.com/office/drawing/2014/main" id="{D77FB4A0-90B8-4F0B-839F-F9F55BA8C8F2}"/>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As you can see,  the author says </a:t>
            </a:r>
            <a:r>
              <a:rPr lang="en-US" sz="2000" dirty="0">
                <a:solidFill>
                  <a:prstClr val="black"/>
                </a:solidFill>
                <a:latin typeface="Times New Roman" panose="02020603050405020304" pitchFamily="18" charset="0"/>
                <a:cs typeface="Times New Roman" panose="02020603050405020304" pitchFamily="18" charset="0"/>
              </a:rPr>
              <a:t>Suppose (X, d) is </a:t>
            </a:r>
            <a:r>
              <a:rPr lang="en-US" sz="2000" b="1" dirty="0">
                <a:solidFill>
                  <a:prstClr val="black"/>
                </a:solidFill>
                <a:latin typeface="Times New Roman" panose="02020603050405020304" pitchFamily="18" charset="0"/>
                <a:cs typeface="Times New Roman" panose="02020603050405020304" pitchFamily="18" charset="0"/>
              </a:rPr>
              <a:t>a </a:t>
            </a:r>
            <a:r>
              <a:rPr lang="en-US" sz="2000" dirty="0">
                <a:solidFill>
                  <a:prstClr val="black"/>
                </a:solidFill>
                <a:latin typeface="Times New Roman" panose="02020603050405020304" pitchFamily="18" charset="0"/>
                <a:cs typeface="Times New Roman" panose="02020603050405020304" pitchFamily="18" charset="0"/>
              </a:rPr>
              <a:t>metric space, not suppose (X, d) is THE metric space or just metric space </a:t>
            </a:r>
          </a:p>
          <a:p>
            <a:endParaRPr lang="en-US" sz="2000" dirty="0">
              <a:solidFill>
                <a:prstClr val="black"/>
              </a:solidFill>
              <a:latin typeface="Times New Roman" panose="02020603050405020304" pitchFamily="18" charset="0"/>
              <a:cs typeface="Times New Roman" panose="02020603050405020304" pitchFamily="18" charset="0"/>
            </a:endParaRPr>
          </a:p>
          <a:p>
            <a:r>
              <a:rPr lang="en-US" sz="2000" dirty="0">
                <a:solidFill>
                  <a:prstClr val="black"/>
                </a:solidFill>
                <a:latin typeface="Times New Roman" panose="02020603050405020304" pitchFamily="18" charset="0"/>
                <a:cs typeface="Times New Roman" panose="02020603050405020304" pitchFamily="18" charset="0"/>
              </a:rPr>
              <a:t>Even though  (X, d) might strike as </a:t>
            </a:r>
            <a:r>
              <a:rPr lang="en-US" sz="2000" u="sng" dirty="0">
                <a:solidFill>
                  <a:prstClr val="black"/>
                </a:solidFill>
                <a:latin typeface="Times New Roman" panose="02020603050405020304" pitchFamily="18" charset="0"/>
                <a:cs typeface="Times New Roman" panose="02020603050405020304" pitchFamily="18" charset="0"/>
              </a:rPr>
              <a:t>a definite specification</a:t>
            </a:r>
            <a:r>
              <a:rPr lang="en-US" sz="2000" dirty="0">
                <a:solidFill>
                  <a:prstClr val="black"/>
                </a:solidFill>
                <a:latin typeface="Times New Roman" panose="02020603050405020304" pitchFamily="18" charset="0"/>
                <a:cs typeface="Times New Roman" panose="02020603050405020304" pitchFamily="18" charset="0"/>
              </a:rPr>
              <a:t>, we in fact may choose ANY  (X, d) metric space </a:t>
            </a:r>
          </a:p>
          <a:p>
            <a:endParaRPr lang="en-US" sz="2000" dirty="0">
              <a:solidFill>
                <a:prstClr val="black"/>
              </a:solidFill>
              <a:latin typeface="Times New Roman" panose="02020603050405020304" pitchFamily="18" charset="0"/>
              <a:cs typeface="Times New Roman" panose="02020603050405020304" pitchFamily="18" charset="0"/>
            </a:endParaRPr>
          </a:p>
          <a:p>
            <a:r>
              <a:rPr lang="en-US" sz="2000" dirty="0">
                <a:solidFill>
                  <a:prstClr val="black"/>
                </a:solidFill>
                <a:latin typeface="Times New Roman" panose="02020603050405020304" pitchFamily="18" charset="0"/>
                <a:cs typeface="Times New Roman" panose="02020603050405020304" pitchFamily="18" charset="0"/>
              </a:rPr>
              <a:t>In such type of expressions, we do not say: suppose THAT,  but just suppose, </a:t>
            </a:r>
            <a:r>
              <a:rPr lang="en-US" sz="2000" dirty="0" err="1">
                <a:solidFill>
                  <a:prstClr val="black"/>
                </a:solidFill>
                <a:latin typeface="Times New Roman" panose="02020603050405020304" pitchFamily="18" charset="0"/>
                <a:cs typeface="Times New Roman" panose="02020603050405020304" pitchFamily="18" charset="0"/>
              </a:rPr>
              <a:t>i</a:t>
            </a:r>
            <a:r>
              <a:rPr lang="en-US" sz="2000" dirty="0">
                <a:solidFill>
                  <a:prstClr val="black"/>
                </a:solidFill>
                <a:latin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cs typeface="Times New Roman" panose="02020603050405020304" pitchFamily="18" charset="0"/>
              </a:rPr>
              <a:t>eSuppose</a:t>
            </a:r>
            <a:r>
              <a:rPr lang="en-US" sz="2000" dirty="0">
                <a:solidFill>
                  <a:prstClr val="black"/>
                </a:solidFill>
                <a:latin typeface="Times New Roman" panose="02020603050405020304" pitchFamily="18" charset="0"/>
                <a:cs typeface="Times New Roman" panose="02020603050405020304" pitchFamily="18" charset="0"/>
              </a:rPr>
              <a:t> (X, d) is </a:t>
            </a:r>
            <a:r>
              <a:rPr lang="en-US" sz="2000" b="1" dirty="0">
                <a:solidFill>
                  <a:prstClr val="black"/>
                </a:solidFill>
                <a:latin typeface="Times New Roman" panose="02020603050405020304" pitchFamily="18" charset="0"/>
                <a:cs typeface="Times New Roman" panose="02020603050405020304" pitchFamily="18" charset="0"/>
              </a:rPr>
              <a:t>a </a:t>
            </a:r>
            <a:r>
              <a:rPr lang="en-US" sz="2000" dirty="0">
                <a:solidFill>
                  <a:prstClr val="black"/>
                </a:solidFill>
                <a:latin typeface="Times New Roman" panose="02020603050405020304" pitchFamily="18" charset="0"/>
                <a:cs typeface="Times New Roman" panose="02020603050405020304" pitchFamily="18" charset="0"/>
              </a:rPr>
              <a:t>metric space</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359765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548AE-577D-46FA-9B9D-EAB3C0A79855}"/>
              </a:ext>
            </a:extLst>
          </p:cNvPr>
          <p:cNvSpPr>
            <a:spLocks noGrp="1"/>
          </p:cNvSpPr>
          <p:nvPr>
            <p:ph type="title"/>
          </p:nvPr>
        </p:nvSpPr>
        <p:spPr/>
        <p:txBody>
          <a:bodyPr/>
          <a:lstStyle/>
          <a:p>
            <a:r>
              <a:rPr lang="en-US" sz="2400" b="1" u="sng" dirty="0" err="1">
                <a:latin typeface="Times New Roman" panose="02020603050405020304" pitchFamily="18" charset="0"/>
                <a:cs typeface="Times New Roman" panose="02020603050405020304" pitchFamily="18" charset="0"/>
              </a:rPr>
              <a:t>Fraza</a:t>
            </a:r>
            <a:r>
              <a:rPr lang="en-US" sz="2400" b="1" u="sng" dirty="0">
                <a:latin typeface="Times New Roman" panose="02020603050405020304" pitchFamily="18" charset="0"/>
                <a:cs typeface="Times New Roman" panose="02020603050405020304" pitchFamily="18" charset="0"/>
              </a:rPr>
              <a:t>: </a:t>
            </a:r>
            <a:r>
              <a:rPr lang="en-US" sz="2400" b="1" u="sng" dirty="0" err="1">
                <a:latin typeface="Times New Roman" panose="02020603050405020304" pitchFamily="18" charset="0"/>
                <a:cs typeface="Times New Roman" panose="02020603050405020304" pitchFamily="18" charset="0"/>
              </a:rPr>
              <a:t>prema</a:t>
            </a:r>
            <a:r>
              <a:rPr lang="en-US" sz="2400" b="1" u="sng" dirty="0">
                <a:latin typeface="Times New Roman" panose="02020603050405020304" pitchFamily="18" charset="0"/>
                <a:cs typeface="Times New Roman" panose="02020603050405020304" pitchFamily="18" charset="0"/>
              </a:rPr>
              <a:t> tome, </a:t>
            </a:r>
            <a:r>
              <a:rPr lang="en-US" sz="2400" b="1" u="sng" dirty="0" err="1">
                <a:latin typeface="Times New Roman" panose="02020603050405020304" pitchFamily="18" charset="0"/>
                <a:cs typeface="Times New Roman" panose="02020603050405020304" pitchFamily="18" charset="0"/>
              </a:rPr>
              <a:t>dakle</a:t>
            </a:r>
            <a:r>
              <a:rPr lang="en-US" sz="2400" b="1" u="sng" dirty="0">
                <a:latin typeface="Times New Roman" panose="02020603050405020304" pitchFamily="18" charset="0"/>
                <a:cs typeface="Times New Roman" panose="02020603050405020304" pitchFamily="18" charset="0"/>
              </a:rPr>
              <a:t>, Thus</a:t>
            </a:r>
            <a:r>
              <a:rPr lang="en-US" b="1" u="sng"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51C342EE-007E-4AC3-898E-82854DD9032A}"/>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see also: consequently, follow, hence, so, therefore] It will thus be sufficient to..... [= therefore]</a:t>
            </a:r>
          </a:p>
          <a:p>
            <a:r>
              <a:rPr lang="en-US" sz="2000" dirty="0">
                <a:latin typeface="Times New Roman" panose="02020603050405020304" pitchFamily="18" charset="0"/>
                <a:cs typeface="Times New Roman" panose="02020603050405020304" pitchFamily="18" charset="0"/>
              </a:rPr>
              <a:t> Once this is done, </a:t>
            </a:r>
            <a:r>
              <a:rPr lang="en-US" sz="2000" u="sng" dirty="0">
                <a:latin typeface="Times New Roman" panose="02020603050405020304" pitchFamily="18" charset="0"/>
                <a:cs typeface="Times New Roman" panose="02020603050405020304" pitchFamily="18" charset="0"/>
              </a:rPr>
              <a:t>the proof continues thus</a:t>
            </a:r>
            <a:r>
              <a:rPr lang="en-US" sz="2000" dirty="0">
                <a:latin typeface="Times New Roman" panose="02020603050405020304" pitchFamily="18" charset="0"/>
                <a:cs typeface="Times New Roman" panose="02020603050405020304" pitchFamily="18" charset="0"/>
              </a:rPr>
              <a:t>:..... [= in this way] </a:t>
            </a:r>
          </a:p>
          <a:p>
            <a:r>
              <a:rPr lang="en-US" sz="2000" dirty="0">
                <a:latin typeface="Times New Roman" panose="02020603050405020304" pitchFamily="18" charset="0"/>
                <a:cs typeface="Times New Roman" panose="02020603050405020304" pitchFamily="18" charset="0"/>
              </a:rPr>
              <a:t> </a:t>
            </a:r>
            <a:r>
              <a:rPr lang="en-US" sz="2000" u="sng" dirty="0">
                <a:latin typeface="Times New Roman" panose="02020603050405020304" pitchFamily="18" charset="0"/>
                <a:cs typeface="Times New Roman" panose="02020603050405020304" pitchFamily="18" charset="0"/>
              </a:rPr>
              <a:t>The function thus defined </a:t>
            </a:r>
            <a:r>
              <a:rPr lang="en-US" sz="2000" dirty="0">
                <a:latin typeface="Times New Roman" panose="02020603050405020304" pitchFamily="18" charset="0"/>
                <a:cs typeface="Times New Roman" panose="02020603050405020304" pitchFamily="18" charset="0"/>
              </a:rPr>
              <a:t>is a semigroup morphism.</a:t>
            </a:r>
          </a:p>
          <a:p>
            <a:r>
              <a:rPr lang="en-US" sz="2000" dirty="0">
                <a:latin typeface="Times New Roman" panose="02020603050405020304" pitchFamily="18" charset="0"/>
                <a:cs typeface="Times New Roman" panose="02020603050405020304" pitchFamily="18" charset="0"/>
              </a:rPr>
              <a:t> However, we </a:t>
            </a:r>
            <a:r>
              <a:rPr lang="en-US" sz="2000" u="sng" dirty="0">
                <a:latin typeface="Times New Roman" panose="02020603050405020304" pitchFamily="18" charset="0"/>
                <a:cs typeface="Times New Roman" panose="02020603050405020304" pitchFamily="18" charset="0"/>
              </a:rPr>
              <a:t>have thus far been unable </a:t>
            </a:r>
            <a:r>
              <a:rPr lang="en-US" sz="2000" dirty="0">
                <a:latin typeface="Times New Roman" panose="02020603050405020304" pitchFamily="18" charset="0"/>
                <a:cs typeface="Times New Roman" panose="02020603050405020304" pitchFamily="18" charset="0"/>
              </a:rPr>
              <a:t>to find any magic squares with seven square entries</a:t>
            </a:r>
          </a:p>
        </p:txBody>
      </p:sp>
    </p:spTree>
    <p:extLst>
      <p:ext uri="{BB962C8B-B14F-4D97-AF65-F5344CB8AC3E}">
        <p14:creationId xmlns:p14="http://schemas.microsoft.com/office/powerpoint/2010/main" val="236559938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D6E9A-28DA-417F-B8E5-99CB32301A86}"/>
              </a:ext>
            </a:extLst>
          </p:cNvPr>
          <p:cNvSpPr>
            <a:spLocks noGrp="1"/>
          </p:cNvSpPr>
          <p:nvPr>
            <p:ph type="title"/>
          </p:nvPr>
        </p:nvSpPr>
        <p:spPr>
          <a:xfrm>
            <a:off x="791183" y="500062"/>
            <a:ext cx="10515600" cy="1325563"/>
          </a:xfrm>
        </p:spPr>
        <p:txBody>
          <a:bodyPr>
            <a:normAutofit/>
          </a:bodyPr>
          <a:lstStyle/>
          <a:p>
            <a:r>
              <a:rPr lang="en-US" sz="2400" b="1" u="sng" dirty="0">
                <a:solidFill>
                  <a:srgbClr val="0070C0"/>
                </a:solidFill>
                <a:latin typeface="Times New Roman" panose="02020603050405020304" pitchFamily="18" charset="0"/>
                <a:cs typeface="Times New Roman" panose="02020603050405020304" pitchFamily="18" charset="0"/>
              </a:rPr>
              <a:t>An example </a:t>
            </a:r>
          </a:p>
        </p:txBody>
      </p:sp>
      <p:sp>
        <p:nvSpPr>
          <p:cNvPr id="3" name="Content Placeholder 2">
            <a:extLst>
              <a:ext uri="{FF2B5EF4-FFF2-40B4-BE49-F238E27FC236}">
                <a16:creationId xmlns:a16="http://schemas.microsoft.com/office/drawing/2014/main" id="{FCBABC4D-5E5C-4DCF-B077-CC241BB1A04C}"/>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Thus, if for every open ball Br(x) </a:t>
            </a:r>
            <a:r>
              <a:rPr lang="en-US" sz="2000" dirty="0" err="1">
                <a:latin typeface="Times New Roman" panose="02020603050405020304" pitchFamily="18" charset="0"/>
                <a:cs typeface="Times New Roman" panose="02020603050405020304" pitchFamily="18" charset="0"/>
              </a:rPr>
              <a:t>centred</a:t>
            </a:r>
            <a:r>
              <a:rPr lang="en-US" sz="2000" dirty="0">
                <a:latin typeface="Times New Roman" panose="02020603050405020304" pitchFamily="18" charset="0"/>
                <a:cs typeface="Times New Roman" panose="02020603050405020304" pitchFamily="18" charset="0"/>
              </a:rPr>
              <a:t> at x the sequence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is eventually contained in Br(x).</a:t>
            </a:r>
          </a:p>
        </p:txBody>
      </p:sp>
    </p:spTree>
    <p:extLst>
      <p:ext uri="{BB962C8B-B14F-4D97-AF65-F5344CB8AC3E}">
        <p14:creationId xmlns:p14="http://schemas.microsoft.com/office/powerpoint/2010/main" val="104715576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40375-DFBA-4C01-BB42-E478E4A4FA35}"/>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indefinite article:</a:t>
            </a:r>
            <a:r>
              <a:rPr lang="en-US" sz="2400" b="1" dirty="0">
                <a:latin typeface="Times New Roman" panose="02020603050405020304" pitchFamily="18" charset="0"/>
                <a:cs typeface="Times New Roman" panose="02020603050405020304" pitchFamily="18" charset="0"/>
              </a:rPr>
              <a:t> </a:t>
            </a:r>
            <a:r>
              <a:rPr lang="pl-PL" sz="2400" b="1" dirty="0">
                <a:latin typeface="Times New Roman" panose="02020603050405020304" pitchFamily="18" charset="0"/>
                <a:cs typeface="Times New Roman" panose="02020603050405020304" pitchFamily="18" charset="0"/>
              </a:rPr>
              <a:t>Ako je niz (an)n u metričkom prostoru X konvergentan,. onda je on ograničen.</a:t>
            </a:r>
            <a:endParaRPr lang="en-US" sz="2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7B2180E-4644-4E66-AF65-BD3203F95312}"/>
              </a:ext>
            </a:extLst>
          </p:cNvPr>
          <p:cNvSpPr>
            <a:spLocks noGrp="1"/>
          </p:cNvSpPr>
          <p:nvPr>
            <p:ph idx="1"/>
          </p:nvPr>
        </p:nvSpPr>
        <p:spPr/>
        <p:txBody>
          <a:bodyPr/>
          <a:lstStyle/>
          <a:p>
            <a:endParaRPr lang="en-US" sz="2000" b="1" dirty="0">
              <a:latin typeface="Times New Roman" panose="02020603050405020304" pitchFamily="18" charset="0"/>
              <a:cs typeface="Times New Roman" panose="02020603050405020304" pitchFamily="18" charset="0"/>
            </a:endParaRPr>
          </a:p>
          <a:p>
            <a:endParaRPr lang="en-US" sz="2000" b="1"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Definition 7.3.2 A </a:t>
            </a:r>
            <a:r>
              <a:rPr lang="en-US" sz="2000" dirty="0">
                <a:latin typeface="Times New Roman" panose="02020603050405020304" pitchFamily="18" charset="0"/>
                <a:cs typeface="Times New Roman" panose="02020603050405020304" pitchFamily="18" charset="0"/>
              </a:rPr>
              <a:t>sequence is </a:t>
            </a:r>
            <a:r>
              <a:rPr lang="en-US" sz="2000" i="1" dirty="0">
                <a:latin typeface="Times New Roman" panose="02020603050405020304" pitchFamily="18" charset="0"/>
                <a:cs typeface="Times New Roman" panose="02020603050405020304" pitchFamily="18" charset="0"/>
              </a:rPr>
              <a:t>bounded </a:t>
            </a:r>
            <a:r>
              <a:rPr lang="en-US" sz="2000" dirty="0">
                <a:latin typeface="Times New Roman" panose="02020603050405020304" pitchFamily="18" charset="0"/>
                <a:cs typeface="Times New Roman" panose="02020603050405020304" pitchFamily="18" charset="0"/>
              </a:rPr>
              <a:t>if the set of terms from the sequence is bounded.</a:t>
            </a:r>
          </a:p>
          <a:p>
            <a:r>
              <a:rPr lang="en-US" sz="2000" b="1" dirty="0">
                <a:latin typeface="Times New Roman" panose="02020603050405020304" pitchFamily="18" charset="0"/>
                <a:cs typeface="Times New Roman" panose="02020603050405020304" pitchFamily="18" charset="0"/>
              </a:rPr>
              <a:t>The translation Theorem 7.3.3 </a:t>
            </a:r>
            <a:r>
              <a:rPr lang="en-US" sz="2000" u="sng" dirty="0">
                <a:latin typeface="Times New Roman" panose="02020603050405020304" pitchFamily="18" charset="0"/>
                <a:cs typeface="Times New Roman" panose="02020603050405020304" pitchFamily="18" charset="0"/>
              </a:rPr>
              <a:t>A</a:t>
            </a:r>
            <a:r>
              <a:rPr lang="en-US" sz="2000" i="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convergent sequence in </a:t>
            </a:r>
            <a:r>
              <a:rPr lang="en-US" sz="2000" u="sng" dirty="0">
                <a:latin typeface="Times New Roman" panose="02020603050405020304" pitchFamily="18" charset="0"/>
                <a:cs typeface="Times New Roman" panose="02020603050405020304" pitchFamily="18" charset="0"/>
              </a:rPr>
              <a:t>a </a:t>
            </a:r>
            <a:r>
              <a:rPr lang="en-US" sz="2000" dirty="0">
                <a:latin typeface="Times New Roman" panose="02020603050405020304" pitchFamily="18" charset="0"/>
                <a:cs typeface="Times New Roman" panose="02020603050405020304" pitchFamily="18" charset="0"/>
              </a:rPr>
              <a:t>metric space is bounded</a:t>
            </a:r>
            <a:r>
              <a:rPr lang="en-US" i="1" dirty="0">
                <a:latin typeface="CMTI12"/>
              </a:rPr>
              <a:t>.</a:t>
            </a:r>
            <a:endParaRPr lang="en-US" dirty="0"/>
          </a:p>
        </p:txBody>
      </p:sp>
    </p:spTree>
    <p:extLst>
      <p:ext uri="{BB962C8B-B14F-4D97-AF65-F5344CB8AC3E}">
        <p14:creationId xmlns:p14="http://schemas.microsoft.com/office/powerpoint/2010/main" val="360209434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D7838-EC77-4FDE-9590-181AA2D8E696}"/>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A note: </a:t>
            </a:r>
          </a:p>
        </p:txBody>
      </p:sp>
      <p:sp>
        <p:nvSpPr>
          <p:cNvPr id="3" name="Content Placeholder 2">
            <a:extLst>
              <a:ext uri="{FF2B5EF4-FFF2-40B4-BE49-F238E27FC236}">
                <a16:creationId xmlns:a16="http://schemas.microsoft.com/office/drawing/2014/main" id="{BE6269E0-3F56-4FB9-AC3E-A7C2B42E3EA8}"/>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In definitions, and theorems, which talks about mathematical objects in general, we often use an indefinite article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We  talk about ANY sequence whatsoever, thus achieving a degree of absolutely generality </a:t>
            </a:r>
          </a:p>
        </p:txBody>
      </p:sp>
    </p:spTree>
    <p:extLst>
      <p:ext uri="{BB962C8B-B14F-4D97-AF65-F5344CB8AC3E}">
        <p14:creationId xmlns:p14="http://schemas.microsoft.com/office/powerpoint/2010/main" val="156194099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44EE6C8-A3F3-4D99-AFBC-974F2A128F44}"/>
              </a:ext>
            </a:extLst>
          </p:cNvPr>
          <p:cNvPicPr>
            <a:picLocks noChangeAspect="1"/>
          </p:cNvPicPr>
          <p:nvPr/>
        </p:nvPicPr>
        <p:blipFill>
          <a:blip r:embed="rId2"/>
          <a:stretch>
            <a:fillRect/>
          </a:stretch>
        </p:blipFill>
        <p:spPr>
          <a:xfrm>
            <a:off x="4702943" y="2959567"/>
            <a:ext cx="2786113" cy="938865"/>
          </a:xfrm>
          <a:prstGeom prst="rect">
            <a:avLst/>
          </a:prstGeom>
        </p:spPr>
      </p:pic>
      <p:sp>
        <p:nvSpPr>
          <p:cNvPr id="2" name="Title 1">
            <a:extLst>
              <a:ext uri="{FF2B5EF4-FFF2-40B4-BE49-F238E27FC236}">
                <a16:creationId xmlns:a16="http://schemas.microsoft.com/office/drawing/2014/main" id="{A5ED1007-3494-4A3D-9C61-82EDD99A6A72}"/>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Rules about the use of articles </a:t>
            </a:r>
          </a:p>
        </p:txBody>
      </p:sp>
      <p:sp>
        <p:nvSpPr>
          <p:cNvPr id="3" name="Content Placeholder 2">
            <a:extLst>
              <a:ext uri="{FF2B5EF4-FFF2-40B4-BE49-F238E27FC236}">
                <a16:creationId xmlns:a16="http://schemas.microsoft.com/office/drawing/2014/main" id="{78B03BF6-B6F7-4EFA-A6BE-BAD0A7617A3D}"/>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Employ only unmodified common nouns.</a:t>
            </a:r>
          </a:p>
          <a:p>
            <a:r>
              <a:rPr lang="en-US" sz="2000" dirty="0">
                <a:latin typeface="Times New Roman" panose="02020603050405020304" pitchFamily="18" charset="0"/>
                <a:cs typeface="Times New Roman" panose="02020603050405020304" pitchFamily="18" charset="0"/>
              </a:rPr>
              <a:t>Always use one (and only one) of the articles: a, the, ∅.</a:t>
            </a:r>
          </a:p>
          <a:p>
            <a:r>
              <a:rPr lang="en-US" sz="2000" dirty="0">
                <a:latin typeface="Times New Roman" panose="02020603050405020304" pitchFamily="18" charset="0"/>
                <a:cs typeface="Times New Roman" panose="02020603050405020304" pitchFamily="18" charset="0"/>
              </a:rPr>
              <a:t>Never leave a </a:t>
            </a:r>
            <a:r>
              <a:rPr lang="en-US" sz="2000" u="sng" dirty="0">
                <a:latin typeface="Times New Roman" panose="02020603050405020304" pitchFamily="18" charset="0"/>
                <a:cs typeface="Times New Roman" panose="02020603050405020304" pitchFamily="18" charset="0"/>
              </a:rPr>
              <a:t>singular countable </a:t>
            </a:r>
            <a:r>
              <a:rPr lang="en-US" sz="2000" dirty="0">
                <a:latin typeface="Times New Roman" panose="02020603050405020304" pitchFamily="18" charset="0"/>
                <a:cs typeface="Times New Roman" panose="02020603050405020304" pitchFamily="18" charset="0"/>
              </a:rPr>
              <a:t>noun with the ∅ article.</a:t>
            </a:r>
          </a:p>
          <a:p>
            <a:r>
              <a:rPr lang="en-US" sz="2000" dirty="0">
                <a:latin typeface="Times New Roman" panose="02020603050405020304" pitchFamily="18" charset="0"/>
                <a:cs typeface="Times New Roman" panose="02020603050405020304" pitchFamily="18" charset="0"/>
              </a:rPr>
              <a:t>Never put “the” </a:t>
            </a:r>
            <a:r>
              <a:rPr lang="en-US" sz="2000" u="sng" dirty="0">
                <a:latin typeface="Times New Roman" panose="02020603050405020304" pitchFamily="18" charset="0"/>
                <a:cs typeface="Times New Roman" panose="02020603050405020304" pitchFamily="18" charset="0"/>
              </a:rPr>
              <a:t>before plural or</a:t>
            </a:r>
          </a:p>
          <a:p>
            <a:pPr marL="0" indent="0">
              <a:buNone/>
            </a:pPr>
            <a:r>
              <a:rPr lang="en-US" sz="2000" u="sng" dirty="0">
                <a:latin typeface="Times New Roman" panose="02020603050405020304" pitchFamily="18" charset="0"/>
                <a:cs typeface="Times New Roman" panose="02020603050405020304" pitchFamily="18" charset="0"/>
              </a:rPr>
              <a:t>Countable nouns</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There are no other rules.</a:t>
            </a:r>
          </a:p>
        </p:txBody>
      </p:sp>
    </p:spTree>
    <p:extLst>
      <p:ext uri="{BB962C8B-B14F-4D97-AF65-F5344CB8AC3E}">
        <p14:creationId xmlns:p14="http://schemas.microsoft.com/office/powerpoint/2010/main" val="18629735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EAC5C-BDB6-436F-9C37-EC1A9BAEEC9D}"/>
              </a:ext>
            </a:extLst>
          </p:cNvPr>
          <p:cNvSpPr>
            <a:spLocks noGrp="1"/>
          </p:cNvSpPr>
          <p:nvPr>
            <p:ph type="title"/>
          </p:nvPr>
        </p:nvSpPr>
        <p:spPr/>
        <p:txBody>
          <a:bodyPr>
            <a:normAutofit/>
          </a:bodyPr>
          <a:lstStyle/>
          <a:p>
            <a:r>
              <a:rPr lang="en-US" sz="2400" b="1" dirty="0" err="1">
                <a:latin typeface="Times New Roman" panose="02020603050405020304" pitchFamily="18" charset="0"/>
                <a:cs typeface="Times New Roman" panose="02020603050405020304" pitchFamily="18" charset="0"/>
              </a:rPr>
              <a:t>Primena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primena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pokazuje</a:t>
            </a:r>
            <a:r>
              <a:rPr lang="en-US" sz="2400" b="1" dirty="0">
                <a:latin typeface="Times New Roman" panose="02020603050405020304" pitchFamily="18" charset="0"/>
                <a:cs typeface="Times New Roman" panose="02020603050405020304" pitchFamily="18" charset="0"/>
              </a:rPr>
              <a:t> da </a:t>
            </a:r>
          </a:p>
        </p:txBody>
      </p:sp>
      <p:sp>
        <p:nvSpPr>
          <p:cNvPr id="3" name="Content Placeholder 2">
            <a:extLst>
              <a:ext uri="{FF2B5EF4-FFF2-40B4-BE49-F238E27FC236}">
                <a16:creationId xmlns:a16="http://schemas.microsoft.com/office/drawing/2014/main" id="{84091904-05B2-41CA-B6EA-CB07205E19CE}"/>
              </a:ext>
            </a:extLst>
          </p:cNvPr>
          <p:cNvSpPr>
            <a:spLocks noGrp="1"/>
          </p:cNvSpPr>
          <p:nvPr>
            <p:ph idx="1"/>
          </p:nvPr>
        </p:nvSpPr>
        <p:spPr>
          <a:xfrm>
            <a:off x="1256489" y="2243914"/>
            <a:ext cx="10515600" cy="4351338"/>
          </a:xfrm>
        </p:spPr>
        <p:txBody>
          <a:bodyPr>
            <a:normAutofit/>
          </a:bodyPr>
          <a:lstStyle/>
          <a:p>
            <a:r>
              <a:rPr lang="en-US" sz="2000" b="1" dirty="0">
                <a:latin typeface="Times New Roman" panose="02020603050405020304" pitchFamily="18" charset="0"/>
                <a:cs typeface="Times New Roman" panose="02020603050405020304" pitchFamily="18" charset="0"/>
              </a:rPr>
              <a:t>Proof: </a:t>
            </a:r>
            <a:r>
              <a:rPr lang="en-US" sz="2000" u="sng" dirty="0">
                <a:latin typeface="Times New Roman" panose="02020603050405020304" pitchFamily="18" charset="0"/>
                <a:cs typeface="Times New Roman" panose="02020603050405020304" pitchFamily="18" charset="0"/>
              </a:rPr>
              <a:t>Two applications of the triangle inequality show </a:t>
            </a:r>
            <a:r>
              <a:rPr lang="en-US" sz="2000" dirty="0">
                <a:latin typeface="Times New Roman" panose="02020603050405020304" pitchFamily="18" charset="0"/>
                <a:cs typeface="Times New Roman" panose="02020603050405020304" pitchFamily="18" charset="0"/>
              </a:rPr>
              <a:t>that d(x; y)</a:t>
            </a:r>
            <a:r>
              <a:rPr lang="en-US" sz="2000" dirty="0">
                <a:solidFill>
                  <a:srgbClr val="202124"/>
                </a:solidFill>
                <a:latin typeface="arial" panose="020B0604020202020204" pitchFamily="34" charset="0"/>
              </a:rPr>
              <a:t> ≤</a:t>
            </a:r>
            <a:r>
              <a:rPr lang="en-US" sz="2000" dirty="0">
                <a:latin typeface="Times New Roman" panose="02020603050405020304" pitchFamily="18" charset="0"/>
                <a:cs typeface="Times New Roman" panose="02020603050405020304" pitchFamily="18" charset="0"/>
              </a:rPr>
              <a:t> · d(x,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 d(</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 + d(</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 y) and so d(x; y) </a:t>
            </a:r>
            <a:r>
              <a:rPr lang="en-US" sz="2000" dirty="0">
                <a:solidFill>
                  <a:srgbClr val="202124"/>
                </a:solidFill>
                <a:latin typeface="arial" panose="020B0604020202020204" pitchFamily="34" charset="0"/>
              </a:rPr>
              <a:t>≤</a:t>
            </a:r>
            <a:r>
              <a:rPr lang="en-US" sz="2000" dirty="0">
                <a:latin typeface="Times New Roman" panose="02020603050405020304" pitchFamily="18" charset="0"/>
                <a:cs typeface="Times New Roman" panose="02020603050405020304" pitchFamily="18" charset="0"/>
              </a:rPr>
              <a:t> d(</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 · d(x,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 d(</a:t>
            </a:r>
            <a:r>
              <a:rPr lang="en-US" sz="2000" dirty="0" err="1">
                <a:latin typeface="Times New Roman" panose="02020603050405020304" pitchFamily="18" charset="0"/>
                <a:cs typeface="Times New Roman" panose="02020603050405020304" pitchFamily="18" charset="0"/>
              </a:rPr>
              <a:t>yn</a:t>
            </a:r>
            <a:r>
              <a:rPr lang="en-US" sz="2000" dirty="0">
                <a:latin typeface="Times New Roman" panose="02020603050405020304" pitchFamily="18" charset="0"/>
                <a:cs typeface="Times New Roman" panose="02020603050405020304" pitchFamily="18" charset="0"/>
              </a:rPr>
              <a:t>, y):</a:t>
            </a:r>
          </a:p>
        </p:txBody>
      </p:sp>
    </p:spTree>
    <p:extLst>
      <p:ext uri="{BB962C8B-B14F-4D97-AF65-F5344CB8AC3E}">
        <p14:creationId xmlns:p14="http://schemas.microsoft.com/office/powerpoint/2010/main" val="344174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E1328-7DEF-4068-ACDA-18C940CF960D}"/>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The second passage: </a:t>
            </a:r>
          </a:p>
        </p:txBody>
      </p:sp>
      <p:sp>
        <p:nvSpPr>
          <p:cNvPr id="3" name="Content Placeholder 2">
            <a:extLst>
              <a:ext uri="{FF2B5EF4-FFF2-40B4-BE49-F238E27FC236}">
                <a16:creationId xmlns:a16="http://schemas.microsoft.com/office/drawing/2014/main" id="{CD2A426B-9F43-4BC9-B037-3F40DBDD8885}"/>
              </a:ext>
            </a:extLst>
          </p:cNvPr>
          <p:cNvSpPr>
            <a:spLocks noGrp="1"/>
          </p:cNvSpPr>
          <p:nvPr>
            <p:ph idx="1"/>
          </p:nvPr>
        </p:nvSpPr>
        <p:spPr/>
        <p:txBody>
          <a:bodyPr>
            <a:normAutofit/>
          </a:bodyPr>
          <a:lstStyle/>
          <a:p>
            <a:r>
              <a:rPr lang="en-US" dirty="0"/>
              <a:t>. </a:t>
            </a:r>
            <a:r>
              <a:rPr lang="en-US" sz="2000" dirty="0">
                <a:latin typeface="Times New Roman" panose="02020603050405020304" pitchFamily="18" charset="0"/>
                <a:cs typeface="Times New Roman" panose="02020603050405020304" pitchFamily="18" charset="0"/>
              </a:rPr>
              <a:t>It is useful in many branches of mathematics, including algebraic geometry, number theory, applied mathematics; as well as in physics, including </a:t>
            </a:r>
            <a:r>
              <a:rPr lang="en-US" sz="2000" b="1" dirty="0">
                <a:latin typeface="Times New Roman" panose="02020603050405020304" pitchFamily="18" charset="0"/>
                <a:cs typeface="Times New Roman" panose="02020603050405020304" pitchFamily="18" charset="0"/>
              </a:rPr>
              <a:t>hydrodynamics, thermodynamics, mechanical engineering, electrical engineering, and particularly, quantum field </a:t>
            </a:r>
            <a:r>
              <a:rPr lang="en-US" sz="2000" dirty="0">
                <a:latin typeface="Times New Roman" panose="02020603050405020304" pitchFamily="18" charset="0"/>
                <a:cs typeface="Times New Roman" panose="02020603050405020304" pitchFamily="18" charset="0"/>
              </a:rPr>
              <a:t>theory. Complex analysis is particularly concerned with the analytic functions of complex variables (or, more generally, meromorphic functions). Because the separate real and imaginary parts of any analytic function must satisfy </a:t>
            </a:r>
            <a:r>
              <a:rPr lang="en-US" sz="2000" b="1" dirty="0">
                <a:latin typeface="Times New Roman" panose="02020603050405020304" pitchFamily="18" charset="0"/>
                <a:cs typeface="Times New Roman" panose="02020603050405020304" pitchFamily="18" charset="0"/>
              </a:rPr>
              <a:t>Laplace's equation</a:t>
            </a:r>
            <a:r>
              <a:rPr lang="en-US" sz="2000" dirty="0">
                <a:latin typeface="Times New Roman" panose="02020603050405020304" pitchFamily="18" charset="0"/>
                <a:cs typeface="Times New Roman" panose="02020603050405020304" pitchFamily="18" charset="0"/>
              </a:rPr>
              <a:t>, complex analysis is widely applicable to two-dimensional problems in physics </a:t>
            </a:r>
          </a:p>
          <a:p>
            <a:endParaRPr lang="en-US" dirty="0"/>
          </a:p>
        </p:txBody>
      </p:sp>
    </p:spTree>
    <p:extLst>
      <p:ext uri="{BB962C8B-B14F-4D97-AF65-F5344CB8AC3E}">
        <p14:creationId xmlns:p14="http://schemas.microsoft.com/office/powerpoint/2010/main" val="213759298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6D255-CE19-4E6D-899D-7BBFC7F76FD9}"/>
              </a:ext>
            </a:extLst>
          </p:cNvPr>
          <p:cNvSpPr>
            <a:spLocks noGrp="1"/>
          </p:cNvSpPr>
          <p:nvPr>
            <p:ph type="title"/>
          </p:nvPr>
        </p:nvSpPr>
        <p:spPr/>
        <p:txBody>
          <a:bodyPr>
            <a:normAutofit/>
          </a:bodyPr>
          <a:lstStyle/>
          <a:p>
            <a:r>
              <a:rPr lang="en-US" sz="2400" b="1" dirty="0" err="1">
                <a:latin typeface="Times New Roman" panose="02020603050405020304" pitchFamily="18" charset="0"/>
                <a:cs typeface="Times New Roman" panose="02020603050405020304" pitchFamily="18" charset="0"/>
              </a:rPr>
              <a:t>Specifican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karakteristican</a:t>
            </a:r>
            <a:r>
              <a:rPr lang="en-US" sz="2400" b="1" dirty="0">
                <a:latin typeface="Times New Roman" panose="02020603050405020304" pitchFamily="18" charset="0"/>
                <a:cs typeface="Times New Roman" panose="02020603050405020304" pitchFamily="18" charset="0"/>
              </a:rPr>
              <a:t> za – particular to (not characteristic to or for</a:t>
            </a:r>
            <a:r>
              <a:rPr lang="en-US" sz="240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E23E14EA-F55A-461E-803B-B0D22861015A}"/>
              </a:ext>
            </a:extLst>
          </p:cNvPr>
          <p:cNvSpPr>
            <a:spLocks noGrp="1"/>
          </p:cNvSpPr>
          <p:nvPr>
            <p:ph idx="1"/>
          </p:nvPr>
        </p:nvSpPr>
        <p:spPr/>
        <p:txBody>
          <a:bodyPr>
            <a:normAutofit/>
          </a:bodyPr>
          <a:lstStyle/>
          <a:p>
            <a:r>
              <a:rPr lang="en-US" sz="2000" dirty="0" err="1">
                <a:latin typeface="Times New Roman" panose="02020603050405020304" pitchFamily="18" charset="0"/>
                <a:cs typeface="Times New Roman" panose="02020603050405020304" pitchFamily="18" charset="0"/>
              </a:rPr>
              <a:t>Rezultati</a:t>
            </a:r>
            <a:r>
              <a:rPr lang="en-US" sz="2000" dirty="0">
                <a:latin typeface="Times New Roman" panose="02020603050405020304" pitchFamily="18" charset="0"/>
                <a:cs typeface="Times New Roman" panose="02020603050405020304" pitchFamily="18" charset="0"/>
              </a:rPr>
              <a:t> u </a:t>
            </a:r>
            <a:r>
              <a:rPr lang="en-US" sz="2000" dirty="0" err="1">
                <a:latin typeface="Times New Roman" panose="02020603050405020304" pitchFamily="18" charset="0"/>
                <a:cs typeface="Times New Roman" panose="02020603050405020304" pitchFamily="18" charset="0"/>
              </a:rPr>
              <a:t>ovom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odeljku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karakteristicni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su</a:t>
            </a:r>
            <a:r>
              <a:rPr lang="en-US" sz="2000" dirty="0">
                <a:latin typeface="Times New Roman" panose="02020603050405020304" pitchFamily="18" charset="0"/>
                <a:cs typeface="Times New Roman" panose="02020603050405020304" pitchFamily="18" charset="0"/>
              </a:rPr>
              <a:t> za </a:t>
            </a:r>
            <a:r>
              <a:rPr lang="en-US" sz="2000" dirty="0" err="1">
                <a:latin typeface="Times New Roman" panose="02020603050405020304" pitchFamily="18" charset="0"/>
                <a:cs typeface="Times New Roman" panose="02020603050405020304" pitchFamily="18" charset="0"/>
              </a:rPr>
              <a:t>nizove</a:t>
            </a:r>
            <a:r>
              <a:rPr lang="en-US" sz="2000" dirty="0">
                <a:latin typeface="Times New Roman" panose="02020603050405020304" pitchFamily="18" charset="0"/>
                <a:cs typeface="Times New Roman" panose="02020603050405020304" pitchFamily="18" charset="0"/>
              </a:rPr>
              <a:t> u </a:t>
            </a:r>
            <a:r>
              <a:rPr lang="en-US" sz="2000" dirty="0" err="1">
                <a:latin typeface="Times New Roman" panose="02020603050405020304" pitchFamily="18" charset="0"/>
                <a:cs typeface="Times New Roman" panose="02020603050405020304" pitchFamily="18" charset="0"/>
              </a:rPr>
              <a:t>skupu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realnih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brojeva</a:t>
            </a:r>
            <a:r>
              <a:rPr lang="en-US" sz="2000" dirty="0">
                <a:latin typeface="Times New Roman" panose="02020603050405020304" pitchFamily="18" charset="0"/>
                <a:cs typeface="Times New Roman" panose="02020603050405020304" pitchFamily="18" charset="0"/>
              </a:rPr>
              <a: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Sequences in R The results in this section are particular to sequences in R. They do not even make sense in a general metric space </a:t>
            </a:r>
          </a:p>
        </p:txBody>
      </p:sp>
    </p:spTree>
    <p:extLst>
      <p:ext uri="{BB962C8B-B14F-4D97-AF65-F5344CB8AC3E}">
        <p14:creationId xmlns:p14="http://schemas.microsoft.com/office/powerpoint/2010/main" val="286319723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4D57A-1833-42E3-A948-BED337464B83}"/>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U </a:t>
            </a:r>
            <a:r>
              <a:rPr lang="en-US" sz="2400" b="1" dirty="0" err="1">
                <a:latin typeface="Times New Roman" panose="02020603050405020304" pitchFamily="18" charset="0"/>
                <a:cs typeface="Times New Roman" panose="02020603050405020304" pitchFamily="18" charset="0"/>
              </a:rPr>
              <a:t>teoremi</a:t>
            </a:r>
            <a:r>
              <a:rPr lang="en-US" sz="2400" b="1" dirty="0">
                <a:latin typeface="Times New Roman" panose="02020603050405020304" pitchFamily="18" charset="0"/>
                <a:cs typeface="Times New Roman" panose="02020603050405020304" pitchFamily="18" charset="0"/>
              </a:rPr>
              <a:t> se </a:t>
            </a:r>
            <a:r>
              <a:rPr lang="en-US" sz="2400" b="1" dirty="0" err="1">
                <a:latin typeface="Times New Roman" panose="02020603050405020304" pitchFamily="18" charset="0"/>
                <a:cs typeface="Times New Roman" panose="02020603050405020304" pitchFamily="18" charset="0"/>
              </a:rPr>
              <a:t>sluzimo</a:t>
            </a:r>
            <a:r>
              <a:rPr lang="en-US" sz="2400" b="1" dirty="0">
                <a:latin typeface="Times New Roman" panose="02020603050405020304" pitchFamily="18" charset="0"/>
                <a:cs typeface="Times New Roman" panose="02020603050405020304" pitchFamily="18" charset="0"/>
              </a:rPr>
              <a:t>: The theorem says/states/asserts</a:t>
            </a:r>
          </a:p>
        </p:txBody>
      </p:sp>
      <p:sp>
        <p:nvSpPr>
          <p:cNvPr id="3" name="Content Placeholder 2">
            <a:extLst>
              <a:ext uri="{FF2B5EF4-FFF2-40B4-BE49-F238E27FC236}">
                <a16:creationId xmlns:a16="http://schemas.microsoft.com/office/drawing/2014/main" id="{D682C5F8-B4B8-47C8-9416-D0BDFE4CF343}"/>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The following theorem uses the Completeness Axiom in an essential way</a:t>
            </a:r>
            <a:r>
              <a:rPr lang="en-US" dirty="0"/>
              <a:t>.</a:t>
            </a:r>
          </a:p>
        </p:txBody>
      </p:sp>
    </p:spTree>
    <p:extLst>
      <p:ext uri="{BB962C8B-B14F-4D97-AF65-F5344CB8AC3E}">
        <p14:creationId xmlns:p14="http://schemas.microsoft.com/office/powerpoint/2010/main" val="227934696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7CEC4-680E-499D-86D6-EF72CA43715B}"/>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A note on the since-then expression </a:t>
            </a:r>
          </a:p>
        </p:txBody>
      </p:sp>
      <p:sp>
        <p:nvSpPr>
          <p:cNvPr id="3" name="Content Placeholder 2">
            <a:extLst>
              <a:ext uri="{FF2B5EF4-FFF2-40B4-BE49-F238E27FC236}">
                <a16:creationId xmlns:a16="http://schemas.microsoft.com/office/drawing/2014/main" id="{DAA7B78E-8509-4958-8BCC-0BE512E6196D}"/>
              </a:ext>
            </a:extLst>
          </p:cNvPr>
          <p:cNvSpPr>
            <a:spLocks noGrp="1"/>
          </p:cNvSpPr>
          <p:nvPr>
            <p:ph idx="1"/>
          </p:nvPr>
        </p:nvSpPr>
        <p:spPr/>
        <p:txBody>
          <a:bodyPr>
            <a:noAutofit/>
          </a:bodyPr>
          <a:lstStyle/>
          <a:p>
            <a:r>
              <a:rPr lang="en-US" sz="2000" dirty="0">
                <a:latin typeface="Times New Roman" panose="02020603050405020304" pitchFamily="18" charset="0"/>
                <a:cs typeface="Times New Roman" panose="02020603050405020304" pitchFamily="18" charset="0"/>
              </a:rPr>
              <a:t>The combination “since ... then ...” (</a:t>
            </a:r>
            <a:r>
              <a:rPr lang="en-US" sz="2000" dirty="0" err="1">
                <a:latin typeface="Times New Roman" panose="02020603050405020304" pitchFamily="18" charset="0"/>
                <a:cs typeface="Times New Roman" panose="02020603050405020304" pitchFamily="18" charset="0"/>
              </a:rPr>
              <a:t>так</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как</a:t>
            </a:r>
            <a:r>
              <a:rPr lang="en-US" sz="2000" dirty="0">
                <a:latin typeface="Times New Roman" panose="02020603050405020304" pitchFamily="18" charset="0"/>
                <a:cs typeface="Times New Roman" panose="02020603050405020304" pitchFamily="18" charset="0"/>
              </a:rPr>
              <a:t> ..., </a:t>
            </a:r>
            <a:r>
              <a:rPr lang="en-US" sz="2000" dirty="0" err="1">
                <a:latin typeface="Times New Roman" panose="02020603050405020304" pitchFamily="18" charset="0"/>
                <a:cs typeface="Times New Roman" panose="02020603050405020304" pitchFamily="18" charset="0"/>
              </a:rPr>
              <a:t>то</a:t>
            </a:r>
            <a:r>
              <a:rPr lang="en-US" sz="2000" dirty="0">
                <a:latin typeface="Times New Roman" panose="02020603050405020304" pitchFamily="18" charset="0"/>
                <a:cs typeface="Times New Roman" panose="02020603050405020304" pitchFamily="18" charset="0"/>
              </a:rPr>
              <a:t> ...) is extremely common in mathematical </a:t>
            </a:r>
            <a:r>
              <a:rPr lang="en-US" sz="2000" u="sng" dirty="0">
                <a:latin typeface="Times New Roman" panose="02020603050405020304" pitchFamily="18" charset="0"/>
                <a:cs typeface="Times New Roman" panose="02020603050405020304" pitchFamily="18" charset="0"/>
              </a:rPr>
              <a:t>Russian but totally inadmissible in </a:t>
            </a:r>
            <a:r>
              <a:rPr lang="en-US" sz="2000" u="sng" dirty="0" err="1">
                <a:latin typeface="Times New Roman" panose="02020603050405020304" pitchFamily="18" charset="0"/>
                <a:cs typeface="Times New Roman" panose="02020603050405020304" pitchFamily="18" charset="0"/>
              </a:rPr>
              <a:t>English</a:t>
            </a:r>
            <a:r>
              <a:rPr lang="en-US" sz="2000" dirty="0" err="1">
                <a:latin typeface="Times New Roman" panose="02020603050405020304" pitchFamily="18" charset="0"/>
                <a:cs typeface="Times New Roman" panose="02020603050405020304" pitchFamily="18" charset="0"/>
              </a:rPr>
              <a:t>.m</a:t>
            </a:r>
            <a:r>
              <a:rPr lang="en-US" sz="2000" dirty="0">
                <a:latin typeface="Times New Roman" panose="02020603050405020304" pitchFamily="18" charset="0"/>
                <a:cs typeface="Times New Roman" panose="02020603050405020304" pitchFamily="18" charset="0"/>
              </a:rPr>
              <a:t> When a signpost is needed in English ... to show where the principal clause begins, the best one is usually “it follows that,” and if this phrase seems too ponderous, the translation can fall back on the stereotyped </a:t>
            </a:r>
            <a:r>
              <a:rPr lang="en-US" sz="2000" dirty="0" err="1">
                <a:latin typeface="Times New Roman" panose="02020603050405020304" pitchFamily="18" charset="0"/>
                <a:cs typeface="Times New Roman" panose="02020603050405020304" pitchFamily="18" charset="0"/>
              </a:rPr>
              <a:t>m“we</a:t>
            </a:r>
            <a:r>
              <a:rPr lang="en-US" sz="2000" dirty="0">
                <a:latin typeface="Times New Roman" panose="02020603050405020304" pitchFamily="18" charset="0"/>
                <a:cs typeface="Times New Roman" panose="02020603050405020304" pitchFamily="18" charset="0"/>
              </a:rPr>
              <a:t> have.”</a:t>
            </a:r>
          </a:p>
        </p:txBody>
      </p:sp>
    </p:spTree>
    <p:extLst>
      <p:ext uri="{BB962C8B-B14F-4D97-AF65-F5344CB8AC3E}">
        <p14:creationId xmlns:p14="http://schemas.microsoft.com/office/powerpoint/2010/main" val="264446345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54FB8-4ED6-48EB-A38D-E5EBD87F0238}"/>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Sa </a:t>
            </a:r>
            <a:r>
              <a:rPr lang="en-US" sz="2400" b="1" dirty="0" err="1">
                <a:latin typeface="Times New Roman" panose="02020603050405020304" pitchFamily="18" charset="0"/>
                <a:cs typeface="Times New Roman" panose="02020603050405020304" pitchFamily="18" charset="0"/>
              </a:rPr>
              <a:t>sledecim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vrednostima</a:t>
            </a:r>
            <a:r>
              <a:rPr lang="en-US" sz="2400"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3B9AFFD7-2430-431D-B96C-B4C184D17752}"/>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exist with the values stated</a:t>
            </a:r>
          </a:p>
        </p:txBody>
      </p:sp>
    </p:spTree>
    <p:extLst>
      <p:ext uri="{BB962C8B-B14F-4D97-AF65-F5344CB8AC3E}">
        <p14:creationId xmlns:p14="http://schemas.microsoft.com/office/powerpoint/2010/main" val="161336469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03B19-2B6D-4DD9-8449-A75B6FBB6DC5}"/>
              </a:ext>
            </a:extLst>
          </p:cNvPr>
          <p:cNvSpPr>
            <a:spLocks noGrp="1"/>
          </p:cNvSpPr>
          <p:nvPr>
            <p:ph type="title"/>
          </p:nvPr>
        </p:nvSpPr>
        <p:spPr/>
        <p:txBody>
          <a:bodyPr>
            <a:normAutofit/>
          </a:bodyPr>
          <a:lstStyle/>
          <a:p>
            <a:r>
              <a:rPr lang="en-US" sz="2400" b="1" dirty="0" err="1">
                <a:latin typeface="Times New Roman" panose="02020603050405020304" pitchFamily="18" charset="0"/>
                <a:cs typeface="Times New Roman" panose="02020603050405020304" pitchFamily="18" charset="0"/>
              </a:rPr>
              <a:t>Ovo</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dokazuje</a:t>
            </a:r>
            <a:r>
              <a:rPr lang="en-US" sz="2400" b="1" dirty="0">
                <a:latin typeface="Times New Roman" panose="02020603050405020304" pitchFamily="18" charset="0"/>
                <a:cs typeface="Times New Roman" panose="02020603050405020304" pitchFamily="18" charset="0"/>
              </a:rPr>
              <a:t>: This proves  </a:t>
            </a:r>
          </a:p>
        </p:txBody>
      </p:sp>
      <p:sp>
        <p:nvSpPr>
          <p:cNvPr id="3" name="Content Placeholder 2">
            <a:extLst>
              <a:ext uri="{FF2B5EF4-FFF2-40B4-BE49-F238E27FC236}">
                <a16:creationId xmlns:a16="http://schemas.microsoft.com/office/drawing/2014/main" id="{80AC7BBB-C729-4F6C-9B4E-14BE68FA296E}"/>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S </a:t>
            </a:r>
            <a:r>
              <a:rPr lang="en-US" sz="2000" dirty="0" err="1">
                <a:latin typeface="Times New Roman" panose="02020603050405020304" pitchFamily="18" charset="0"/>
                <a:cs typeface="Times New Roman" panose="02020603050405020304" pitchFamily="18" charset="0"/>
              </a:rPr>
              <a:t>obzirom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na</a:t>
            </a:r>
            <a:r>
              <a:rPr lang="en-US" sz="2000" dirty="0">
                <a:latin typeface="Times New Roman" panose="02020603050405020304" pitchFamily="18" charset="0"/>
                <a:cs typeface="Times New Roman" panose="02020603050405020304" pitchFamily="18" charset="0"/>
              </a:rPr>
              <a:t> to da je </a:t>
            </a:r>
            <a:r>
              <a:rPr lang="el-GR" sz="2000" dirty="0">
                <a:solidFill>
                  <a:srgbClr val="202124"/>
                </a:solidFill>
                <a:latin typeface="Times New Roman" panose="02020603050405020304" pitchFamily="18" charset="0"/>
                <a:cs typeface="Times New Roman" panose="02020603050405020304" pitchFamily="18" charset="0"/>
              </a:rPr>
              <a:t>ε</a:t>
            </a:r>
            <a:r>
              <a:rPr lang="en-US" sz="2000" dirty="0">
                <a:solidFill>
                  <a:prstClr val="black"/>
                </a:solidFill>
                <a:latin typeface="Times New Roman" panose="02020603050405020304" pitchFamily="18" charset="0"/>
                <a:cs typeface="Times New Roman" panose="02020603050405020304" pitchFamily="18" charset="0"/>
              </a:rPr>
              <a:t>  &gt; 0 is arbitrary, </a:t>
            </a:r>
            <a:r>
              <a:rPr lang="en-US" sz="2000" dirty="0" err="1">
                <a:solidFill>
                  <a:prstClr val="black"/>
                </a:solidFill>
                <a:latin typeface="Times New Roman" panose="02020603050405020304" pitchFamily="18" charset="0"/>
                <a:cs typeface="Times New Roman" panose="02020603050405020304" pitchFamily="18" charset="0"/>
              </a:rPr>
              <a:t>ovo</a:t>
            </a:r>
            <a:r>
              <a:rPr lang="en-US" sz="2000" dirty="0">
                <a:solidFill>
                  <a:prstClr val="black"/>
                </a:solidFill>
                <a:latin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cs typeface="Times New Roman" panose="02020603050405020304" pitchFamily="18" charset="0"/>
              </a:rPr>
              <a:t>dokazuje</a:t>
            </a:r>
            <a:r>
              <a:rPr lang="en-US" sz="2000" dirty="0">
                <a:solidFill>
                  <a:prstClr val="black"/>
                </a:solidFill>
                <a:latin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cs typeface="Times New Roman" panose="02020603050405020304" pitchFamily="18" charset="0"/>
              </a:rPr>
              <a:t>drugi</a:t>
            </a:r>
            <a:r>
              <a:rPr lang="en-US" sz="2000" dirty="0">
                <a:solidFill>
                  <a:prstClr val="black"/>
                </a:solidFill>
                <a:latin typeface="Times New Roman" panose="02020603050405020304" pitchFamily="18" charset="0"/>
                <a:cs typeface="Times New Roman" panose="02020603050405020304" pitchFamily="18" charset="0"/>
              </a:rPr>
              <a:t> </a:t>
            </a:r>
            <a:r>
              <a:rPr lang="en-US" sz="2000" dirty="0" err="1">
                <a:solidFill>
                  <a:prstClr val="black"/>
                </a:solidFill>
                <a:latin typeface="Times New Roman" panose="02020603050405020304" pitchFamily="18" charset="0"/>
                <a:cs typeface="Times New Roman" panose="02020603050405020304" pitchFamily="18" charset="0"/>
              </a:rPr>
              <a:t>rezultat</a:t>
            </a:r>
            <a:r>
              <a:rPr lang="en-US" sz="2000" dirty="0">
                <a:solidFill>
                  <a:prstClr val="black"/>
                </a:solidFill>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Since </a:t>
            </a:r>
            <a:r>
              <a:rPr lang="el-GR" sz="2000" dirty="0">
                <a:solidFill>
                  <a:srgbClr val="202124"/>
                </a:solidFill>
                <a:latin typeface="Times New Roman" panose="02020603050405020304" pitchFamily="18" charset="0"/>
                <a:cs typeface="Times New Roman" panose="02020603050405020304" pitchFamily="18" charset="0"/>
              </a:rPr>
              <a:t>ε</a:t>
            </a:r>
            <a:r>
              <a:rPr lang="en-US" sz="2000" dirty="0">
                <a:latin typeface="Times New Roman" panose="02020603050405020304" pitchFamily="18" charset="0"/>
                <a:cs typeface="Times New Roman" panose="02020603050405020304" pitchFamily="18" charset="0"/>
              </a:rPr>
              <a:t>  &gt; 0 is arbitrary, this proves the second result</a:t>
            </a:r>
          </a:p>
        </p:txBody>
      </p:sp>
    </p:spTree>
    <p:extLst>
      <p:ext uri="{BB962C8B-B14F-4D97-AF65-F5344CB8AC3E}">
        <p14:creationId xmlns:p14="http://schemas.microsoft.com/office/powerpoint/2010/main" val="30758248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9E5D0-0B68-4A99-AE20-251B67838DB6}"/>
              </a:ext>
            </a:extLst>
          </p:cNvPr>
          <p:cNvSpPr>
            <a:spLocks noGrp="1"/>
          </p:cNvSpPr>
          <p:nvPr>
            <p:ph type="title"/>
          </p:nvPr>
        </p:nvSpPr>
        <p:spPr/>
        <p:txBody>
          <a:bodyPr>
            <a:normAutofit/>
          </a:bodyPr>
          <a:lstStyle/>
          <a:p>
            <a:r>
              <a:rPr lang="en-US" sz="2400" b="1" dirty="0" err="1">
                <a:latin typeface="Times New Roman" panose="02020603050405020304" pitchFamily="18" charset="0"/>
                <a:cs typeface="Times New Roman" panose="02020603050405020304" pitchFamily="18" charset="0"/>
              </a:rPr>
              <a:t>Dolenavedena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teorema</a:t>
            </a:r>
            <a:r>
              <a:rPr lang="en-US" sz="2400" b="1" dirty="0">
                <a:latin typeface="Times New Roman" panose="02020603050405020304" pitchFamily="18" charset="0"/>
                <a:cs typeface="Times New Roman" panose="02020603050405020304" pitchFamily="18" charset="0"/>
              </a:rPr>
              <a:t> – the theorem below </a:t>
            </a:r>
          </a:p>
        </p:txBody>
      </p:sp>
      <p:sp>
        <p:nvSpPr>
          <p:cNvPr id="3" name="Content Placeholder 2">
            <a:extLst>
              <a:ext uri="{FF2B5EF4-FFF2-40B4-BE49-F238E27FC236}">
                <a16:creationId xmlns:a16="http://schemas.microsoft.com/office/drawing/2014/main" id="{672A9634-C9A8-487E-BD90-7CD5627E238A}"/>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Theorem 8.1.3 below gives a necessary and sufficient criterion</a:t>
            </a:r>
          </a:p>
        </p:txBody>
      </p:sp>
    </p:spTree>
    <p:extLst>
      <p:ext uri="{BB962C8B-B14F-4D97-AF65-F5344CB8AC3E}">
        <p14:creationId xmlns:p14="http://schemas.microsoft.com/office/powerpoint/2010/main" val="33732792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8CB2E-8BB1-45E6-BA67-29953D26335D}"/>
              </a:ext>
            </a:extLst>
          </p:cNvPr>
          <p:cNvSpPr>
            <a:spLocks noGrp="1"/>
          </p:cNvSpPr>
          <p:nvPr>
            <p:ph type="title"/>
          </p:nvPr>
        </p:nvSpPr>
        <p:spPr/>
        <p:txBody>
          <a:bodyPr>
            <a:normAutofit/>
          </a:bodyPr>
          <a:lstStyle/>
          <a:p>
            <a:r>
              <a:rPr lang="en-US" sz="2400" b="1" dirty="0" err="1">
                <a:latin typeface="Times New Roman" panose="02020603050405020304" pitchFamily="18" charset="0"/>
                <a:cs typeface="Times New Roman" panose="02020603050405020304" pitchFamily="18" charset="0"/>
              </a:rPr>
              <a:t>Postoji</a:t>
            </a:r>
            <a:r>
              <a:rPr lang="en-US" sz="2400" b="1" dirty="0">
                <a:latin typeface="Times New Roman" panose="02020603050405020304" pitchFamily="18" charset="0"/>
                <a:cs typeface="Times New Roman" panose="02020603050405020304" pitchFamily="18" charset="0"/>
              </a:rPr>
              <a:t> – there  exists – not: there is </a:t>
            </a:r>
          </a:p>
        </p:txBody>
      </p:sp>
      <p:sp>
        <p:nvSpPr>
          <p:cNvPr id="3" name="Content Placeholder 2">
            <a:extLst>
              <a:ext uri="{FF2B5EF4-FFF2-40B4-BE49-F238E27FC236}">
                <a16:creationId xmlns:a16="http://schemas.microsoft.com/office/drawing/2014/main" id="{7A324A85-19A0-4827-9FB6-B6D99C20B864}"/>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Then (</a:t>
            </a:r>
            <a:r>
              <a:rPr lang="en-US" sz="2000" dirty="0" err="1">
                <a:latin typeface="Times New Roman" panose="02020603050405020304" pitchFamily="18" charset="0"/>
                <a:cs typeface="Times New Roman" panose="02020603050405020304" pitchFamily="18" charset="0"/>
              </a:rPr>
              <a:t>xn</a:t>
            </a:r>
            <a:r>
              <a:rPr lang="en-US" sz="2000" dirty="0">
                <a:latin typeface="Times New Roman" panose="02020603050405020304" pitchFamily="18" charset="0"/>
                <a:cs typeface="Times New Roman" panose="02020603050405020304" pitchFamily="18" charset="0"/>
              </a:rPr>
              <a:t>) is a Cauchy sequence if for every </a:t>
            </a:r>
            <a:r>
              <a:rPr lang="el-GR" sz="2000" dirty="0">
                <a:solidFill>
                  <a:srgbClr val="202124"/>
                </a:solidFill>
                <a:latin typeface="Times New Roman" panose="02020603050405020304" pitchFamily="18" charset="0"/>
                <a:cs typeface="Times New Roman" panose="02020603050405020304" pitchFamily="18" charset="0"/>
              </a:rPr>
              <a:t>ε </a:t>
            </a:r>
            <a:r>
              <a:rPr lang="en-US" sz="2000" dirty="0">
                <a:latin typeface="Times New Roman" panose="02020603050405020304" pitchFamily="18" charset="0"/>
                <a:cs typeface="Times New Roman" panose="02020603050405020304" pitchFamily="18" charset="0"/>
              </a:rPr>
              <a:t> &gt; 0 there exists an integer N such that</a:t>
            </a:r>
          </a:p>
        </p:txBody>
      </p:sp>
    </p:spTree>
    <p:extLst>
      <p:ext uri="{BB962C8B-B14F-4D97-AF65-F5344CB8AC3E}">
        <p14:creationId xmlns:p14="http://schemas.microsoft.com/office/powerpoint/2010/main" val="402612248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CBC26-8560-4DBA-8E0F-6E7964BE7355}"/>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The use of definite and Indefinite articles </a:t>
            </a:r>
          </a:p>
        </p:txBody>
      </p:sp>
      <p:sp>
        <p:nvSpPr>
          <p:cNvPr id="3" name="Content Placeholder 2">
            <a:extLst>
              <a:ext uri="{FF2B5EF4-FFF2-40B4-BE49-F238E27FC236}">
                <a16:creationId xmlns:a16="http://schemas.microsoft.com/office/drawing/2014/main" id="{29313C68-E967-4F5B-BEDA-F579F2DD9660}"/>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Thus </a:t>
            </a:r>
            <a:r>
              <a:rPr lang="en-US" sz="2000" u="sng" dirty="0">
                <a:latin typeface="Times New Roman" panose="02020603050405020304" pitchFamily="18" charset="0"/>
                <a:cs typeface="Times New Roman" panose="02020603050405020304" pitchFamily="18" charset="0"/>
              </a:rPr>
              <a:t>a sequence is </a:t>
            </a:r>
            <a:r>
              <a:rPr lang="en-US" sz="2000" dirty="0">
                <a:latin typeface="Times New Roman" panose="02020603050405020304" pitchFamily="18" charset="0"/>
                <a:cs typeface="Times New Roman" panose="02020603050405020304" pitchFamily="18" charset="0"/>
              </a:rPr>
              <a:t>Cauchy if, for each </a:t>
            </a:r>
            <a:r>
              <a:rPr lang="el-GR" sz="2000" dirty="0">
                <a:solidFill>
                  <a:srgbClr val="202124"/>
                </a:solidFill>
                <a:latin typeface="arial" panose="020B0604020202020204" pitchFamily="34" charset="0"/>
              </a:rPr>
              <a:t>ε </a:t>
            </a:r>
            <a:r>
              <a:rPr lang="en-US" sz="2000" dirty="0">
                <a:latin typeface="Times New Roman" panose="02020603050405020304" pitchFamily="18" charset="0"/>
                <a:cs typeface="Times New Roman" panose="02020603050405020304" pitchFamily="18" charset="0"/>
              </a:rPr>
              <a:t> &gt; 0, beyond a certain point in the sequence all the terms are  within distance </a:t>
            </a:r>
            <a:r>
              <a:rPr lang="el-GR" sz="2000" dirty="0">
                <a:solidFill>
                  <a:srgbClr val="202124"/>
                </a:solidFill>
                <a:latin typeface="arial" panose="020B0604020202020204" pitchFamily="34" charset="0"/>
              </a:rPr>
              <a:t>ε </a:t>
            </a:r>
            <a:r>
              <a:rPr lang="en-US" sz="2000" dirty="0">
                <a:latin typeface="Times New Roman" panose="02020603050405020304" pitchFamily="18" charset="0"/>
                <a:cs typeface="Times New Roman" panose="02020603050405020304" pitchFamily="18" charset="0"/>
              </a:rPr>
              <a:t>of one another</a:t>
            </a:r>
            <a:r>
              <a:rPr lang="en-US" dirty="0"/>
              <a:t>.</a:t>
            </a:r>
          </a:p>
          <a:p>
            <a:endParaRPr lang="en-US" dirty="0"/>
          </a:p>
          <a:p>
            <a:r>
              <a:rPr lang="en-US" sz="2000" u="sng" dirty="0">
                <a:latin typeface="Times New Roman" panose="02020603050405020304" pitchFamily="18" charset="0"/>
                <a:cs typeface="Times New Roman" panose="02020603050405020304" pitchFamily="18" charset="0"/>
              </a:rPr>
              <a:t>In a metric space, </a:t>
            </a:r>
            <a:r>
              <a:rPr lang="en-US" sz="2000" dirty="0">
                <a:latin typeface="Times New Roman" panose="02020603050405020304" pitchFamily="18" charset="0"/>
                <a:cs typeface="Times New Roman" panose="02020603050405020304" pitchFamily="18" charset="0"/>
              </a:rPr>
              <a:t>every convergent sequence is a Cauchy sequence.</a:t>
            </a:r>
          </a:p>
        </p:txBody>
      </p:sp>
    </p:spTree>
    <p:extLst>
      <p:ext uri="{BB962C8B-B14F-4D97-AF65-F5344CB8AC3E}">
        <p14:creationId xmlns:p14="http://schemas.microsoft.com/office/powerpoint/2010/main" val="257195462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E8DCA-4D57-4ACB-B0AC-3D9FE559AFDE}"/>
              </a:ext>
            </a:extLst>
          </p:cNvPr>
          <p:cNvSpPr>
            <a:spLocks noGrp="1"/>
          </p:cNvSpPr>
          <p:nvPr>
            <p:ph type="title"/>
          </p:nvPr>
        </p:nvSpPr>
        <p:spPr/>
        <p:txBody>
          <a:bodyPr>
            <a:normAutofit/>
          </a:bodyPr>
          <a:lstStyle/>
          <a:p>
            <a:r>
              <a:rPr lang="en-US" sz="2400" b="1" dirty="0" err="1">
                <a:latin typeface="Times New Roman" panose="02020603050405020304" pitchFamily="18" charset="0"/>
                <a:cs typeface="Times New Roman" panose="02020603050405020304" pitchFamily="18" charset="0"/>
              </a:rPr>
              <a:t>Neposredni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sledi</a:t>
            </a:r>
            <a:r>
              <a:rPr lang="en-US" sz="2400" b="1" dirty="0">
                <a:latin typeface="Times New Roman" panose="02020603050405020304" pitchFamily="18" charset="0"/>
                <a:cs typeface="Times New Roman" panose="02020603050405020304" pitchFamily="18" charset="0"/>
              </a:rPr>
              <a:t> da – we immediately have that </a:t>
            </a:r>
          </a:p>
        </p:txBody>
      </p:sp>
      <p:sp>
        <p:nvSpPr>
          <p:cNvPr id="3" name="Content Placeholder 2">
            <a:extLst>
              <a:ext uri="{FF2B5EF4-FFF2-40B4-BE49-F238E27FC236}">
                <a16:creationId xmlns:a16="http://schemas.microsoft.com/office/drawing/2014/main" id="{EB89B625-14B3-42BC-A03D-F639AE25192B}"/>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To establish the ¯</a:t>
            </a:r>
            <a:r>
              <a:rPr lang="en-US" sz="2000" dirty="0" err="1">
                <a:latin typeface="Times New Roman" panose="02020603050405020304" pitchFamily="18" charset="0"/>
                <a:cs typeface="Times New Roman" panose="02020603050405020304" pitchFamily="18" charset="0"/>
              </a:rPr>
              <a:t>rst</a:t>
            </a:r>
            <a:r>
              <a:rPr lang="en-US" sz="2000" dirty="0">
                <a:latin typeface="Times New Roman" panose="02020603050405020304" pitchFamily="18" charset="0"/>
                <a:cs typeface="Times New Roman" panose="02020603050405020304" pitchFamily="18" charset="0"/>
              </a:rPr>
              <a:t> inequality in (8.3), note that from the ¯</a:t>
            </a:r>
            <a:r>
              <a:rPr lang="en-US" sz="2000" dirty="0" err="1">
                <a:latin typeface="Times New Roman" panose="02020603050405020304" pitchFamily="18" charset="0"/>
                <a:cs typeface="Times New Roman" panose="02020603050405020304" pitchFamily="18" charset="0"/>
              </a:rPr>
              <a:t>rst</a:t>
            </a:r>
            <a:r>
              <a:rPr lang="en-US" sz="2000" dirty="0">
                <a:latin typeface="Times New Roman" panose="02020603050405020304" pitchFamily="18" charset="0"/>
                <a:cs typeface="Times New Roman" panose="02020603050405020304" pitchFamily="18" charset="0"/>
              </a:rPr>
              <a:t> inequality</a:t>
            </a:r>
          </a:p>
          <a:p>
            <a:r>
              <a:rPr lang="en-US" sz="2000" dirty="0">
                <a:latin typeface="Times New Roman" panose="02020603050405020304" pitchFamily="18" charset="0"/>
                <a:cs typeface="Times New Roman" panose="02020603050405020304" pitchFamily="18" charset="0"/>
              </a:rPr>
              <a:t>in (8.2) we immediately have for that </a:t>
            </a:r>
          </a:p>
        </p:txBody>
      </p:sp>
    </p:spTree>
    <p:extLst>
      <p:ext uri="{BB962C8B-B14F-4D97-AF65-F5344CB8AC3E}">
        <p14:creationId xmlns:p14="http://schemas.microsoft.com/office/powerpoint/2010/main" val="5955701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00535-1C30-4130-AEB5-96A99AB8C9E9}"/>
              </a:ext>
            </a:extLst>
          </p:cNvPr>
          <p:cNvSpPr>
            <a:spLocks noGrp="1"/>
          </p:cNvSpPr>
          <p:nvPr>
            <p:ph type="title"/>
          </p:nvPr>
        </p:nvSpPr>
        <p:spPr/>
        <p:txBody>
          <a:bodyPr>
            <a:normAutofit/>
          </a:bodyPr>
          <a:lstStyle/>
          <a:p>
            <a:r>
              <a:rPr lang="en-US" sz="2400" b="1" dirty="0" err="1">
                <a:latin typeface="Times New Roman" panose="02020603050405020304" pitchFamily="18" charset="0"/>
                <a:cs typeface="Times New Roman" panose="02020603050405020304" pitchFamily="18" charset="0"/>
              </a:rPr>
              <a:t>Ovim</a:t>
            </a:r>
            <a:r>
              <a:rPr lang="en-US" sz="2400" b="1" dirty="0">
                <a:latin typeface="Times New Roman" panose="02020603050405020304" pitchFamily="18" charset="0"/>
                <a:cs typeface="Times New Roman" panose="02020603050405020304" pitchFamily="18" charset="0"/>
              </a:rPr>
              <a:t> se </a:t>
            </a:r>
            <a:r>
              <a:rPr lang="en-US" sz="2400" b="1" dirty="0" err="1">
                <a:latin typeface="Times New Roman" panose="02020603050405020304" pitchFamily="18" charset="0"/>
                <a:cs typeface="Times New Roman" panose="02020603050405020304" pitchFamily="18" charset="0"/>
              </a:rPr>
              <a:t>dovrsava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dokaz</a:t>
            </a:r>
            <a:r>
              <a:rPr lang="en-US" sz="2400" b="1" dirty="0">
                <a:latin typeface="Times New Roman" panose="02020603050405020304" pitchFamily="18" charset="0"/>
                <a:cs typeface="Times New Roman" panose="02020603050405020304" pitchFamily="18" charset="0"/>
              </a:rPr>
              <a:t> za – this  finishes the proof </a:t>
            </a:r>
          </a:p>
        </p:txBody>
      </p:sp>
      <p:sp>
        <p:nvSpPr>
          <p:cNvPr id="3" name="Content Placeholder 2">
            <a:extLst>
              <a:ext uri="{FF2B5EF4-FFF2-40B4-BE49-F238E27FC236}">
                <a16:creationId xmlns:a16="http://schemas.microsoft.com/office/drawing/2014/main" id="{C1BAA53E-A534-4B31-95C6-29AA61FD4C99}"/>
              </a:ext>
            </a:extLst>
          </p:cNvPr>
          <p:cNvSpPr>
            <a:spLocks noGrp="1"/>
          </p:cNvSpPr>
          <p:nvPr>
            <p:ph idx="1"/>
          </p:nvPr>
        </p:nvSpPr>
        <p:spPr/>
        <p:txBody>
          <a:bodyPr>
            <a:normAutofit/>
          </a:bodyPr>
          <a:lstStyle/>
          <a:p>
            <a:r>
              <a:rPr lang="en-US" sz="2000" dirty="0"/>
              <a:t>This ¯</a:t>
            </a:r>
            <a:r>
              <a:rPr lang="en-US" sz="2000" dirty="0" err="1"/>
              <a:t>nishesthe</a:t>
            </a:r>
            <a:r>
              <a:rPr lang="en-US" sz="2000" dirty="0"/>
              <a:t> proof in the case k = 1.</a:t>
            </a:r>
          </a:p>
        </p:txBody>
      </p:sp>
    </p:spTree>
    <p:extLst>
      <p:ext uri="{BB962C8B-B14F-4D97-AF65-F5344CB8AC3E}">
        <p14:creationId xmlns:p14="http://schemas.microsoft.com/office/powerpoint/2010/main" val="3280113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00A9D-A534-4509-BBD6-070802773950}"/>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Complex function </a:t>
            </a:r>
          </a:p>
        </p:txBody>
      </p:sp>
      <p:sp>
        <p:nvSpPr>
          <p:cNvPr id="3" name="Content Placeholder 2">
            <a:extLst>
              <a:ext uri="{FF2B5EF4-FFF2-40B4-BE49-F238E27FC236}">
                <a16:creationId xmlns:a16="http://schemas.microsoft.com/office/drawing/2014/main" id="{873DDBBE-2865-4703-942D-B1EFEC6E596D}"/>
              </a:ext>
            </a:extLst>
          </p:cNvPr>
          <p:cNvSpPr>
            <a:spLocks noGrp="1"/>
          </p:cNvSpPr>
          <p:nvPr>
            <p:ph idx="1"/>
          </p:nvPr>
        </p:nvSpPr>
        <p:spPr>
          <a:xfrm>
            <a:off x="838200" y="1854808"/>
            <a:ext cx="10515600" cy="4351338"/>
          </a:xfrm>
        </p:spPr>
        <p:txBody>
          <a:bodyPr>
            <a:normAutofit/>
          </a:bodyPr>
          <a:lstStyle/>
          <a:p>
            <a:r>
              <a:rPr lang="en-US" sz="2000" dirty="0">
                <a:solidFill>
                  <a:srgbClr val="202122"/>
                </a:solidFill>
                <a:latin typeface="Times New Roman" panose="02020603050405020304" pitchFamily="18" charset="0"/>
                <a:cs typeface="Times New Roman" panose="02020603050405020304" pitchFamily="18" charset="0"/>
              </a:rPr>
              <a:t>A complex function is a function from complex numbers to complex numbers.</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424562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12458-0531-4932-9D0E-136367DFDF88}"/>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Impersonal: </a:t>
            </a:r>
            <a:r>
              <a:rPr lang="en-US" sz="2400" b="1" dirty="0" err="1">
                <a:latin typeface="Times New Roman" panose="02020603050405020304" pitchFamily="18" charset="0"/>
                <a:cs typeface="Times New Roman" panose="02020603050405020304" pitchFamily="18" charset="0"/>
              </a:rPr>
              <a:t>moze</a:t>
            </a:r>
            <a:r>
              <a:rPr lang="en-US" sz="2400" b="1" dirty="0">
                <a:latin typeface="Times New Roman" panose="02020603050405020304" pitchFamily="18" charset="0"/>
                <a:cs typeface="Times New Roman" panose="02020603050405020304" pitchFamily="18" charset="0"/>
              </a:rPr>
              <a:t> se </a:t>
            </a:r>
            <a:r>
              <a:rPr lang="en-US" sz="2400" b="1" dirty="0" err="1">
                <a:latin typeface="Times New Roman" panose="02020603050405020304" pitchFamily="18" charset="0"/>
                <a:cs typeface="Times New Roman" panose="02020603050405020304" pitchFamily="18" charset="0"/>
              </a:rPr>
              <a:t>definisati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moze</a:t>
            </a:r>
            <a:r>
              <a:rPr lang="en-US" sz="2400" b="1" dirty="0">
                <a:latin typeface="Times New Roman" panose="02020603050405020304" pitchFamily="18" charset="0"/>
                <a:cs typeface="Times New Roman" panose="02020603050405020304" pitchFamily="18" charset="0"/>
              </a:rPr>
              <a:t> se </a:t>
            </a:r>
            <a:r>
              <a:rPr lang="en-US" sz="2400" b="1" dirty="0" err="1">
                <a:latin typeface="Times New Roman" panose="02020603050405020304" pitchFamily="18" charset="0"/>
                <a:cs typeface="Times New Roman" panose="02020603050405020304" pitchFamily="18" charset="0"/>
              </a:rPr>
              <a:t>zapaziti</a:t>
            </a:r>
            <a:endParaRPr lang="en-US" sz="2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4031BF9-7B1C-4125-ABAB-DBCE08DC01B4}"/>
              </a:ext>
            </a:extLst>
          </p:cNvPr>
          <p:cNvSpPr>
            <a:spLocks noGrp="1"/>
          </p:cNvSpPr>
          <p:nvPr>
            <p:ph idx="1"/>
          </p:nvPr>
        </p:nvSpPr>
        <p:spPr/>
        <p:txBody>
          <a:bodyPr/>
          <a:lstStyle/>
          <a:p>
            <a:r>
              <a:rPr lang="en-US" dirty="0"/>
              <a:t>One can analogously </a:t>
            </a:r>
            <a:r>
              <a:rPr lang="en-US" dirty="0" err="1"/>
              <a:t>de¯ne</a:t>
            </a:r>
            <a:r>
              <a:rPr lang="en-US" dirty="0"/>
              <a:t> </a:t>
            </a:r>
            <a:r>
              <a:rPr lang="en-US" dirty="0" err="1"/>
              <a:t>lim</a:t>
            </a:r>
            <a:r>
              <a:rPr lang="en-US" dirty="0"/>
              <a:t> sup </a:t>
            </a:r>
            <a:r>
              <a:rPr lang="en-US" dirty="0" err="1"/>
              <a:t>xn</a:t>
            </a:r>
            <a:r>
              <a:rPr lang="en-US" dirty="0"/>
              <a:t> or </a:t>
            </a:r>
            <a:r>
              <a:rPr lang="en-US" dirty="0" err="1"/>
              <a:t>lim</a:t>
            </a:r>
            <a:r>
              <a:rPr lang="en-US" dirty="0"/>
              <a:t> </a:t>
            </a:r>
            <a:r>
              <a:rPr lang="en-US" dirty="0" err="1"/>
              <a:t>xn</a:t>
            </a:r>
            <a:endParaRPr lang="en-US" dirty="0"/>
          </a:p>
          <a:p>
            <a:r>
              <a:rPr lang="en-US" dirty="0"/>
              <a:t>(exercise)</a:t>
            </a:r>
          </a:p>
        </p:txBody>
      </p:sp>
    </p:spTree>
    <p:extLst>
      <p:ext uri="{BB962C8B-B14F-4D97-AF65-F5344CB8AC3E}">
        <p14:creationId xmlns:p14="http://schemas.microsoft.com/office/powerpoint/2010/main" val="156375110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A6ED9-8351-4216-B99E-9B817F224EE9}"/>
              </a:ext>
            </a:extLst>
          </p:cNvPr>
          <p:cNvSpPr>
            <a:spLocks noGrp="1"/>
          </p:cNvSpPr>
          <p:nvPr>
            <p:ph type="title"/>
          </p:nvPr>
        </p:nvSpPr>
        <p:spPr/>
        <p:txBody>
          <a:bodyPr/>
          <a:lstStyle/>
          <a:p>
            <a:r>
              <a:rPr lang="en-US" dirty="0" err="1"/>
              <a:t>Kosijev</a:t>
            </a:r>
            <a:r>
              <a:rPr lang="en-US" dirty="0"/>
              <a:t> </a:t>
            </a:r>
            <a:r>
              <a:rPr lang="en-US" dirty="0" err="1"/>
              <a:t>niz</a:t>
            </a:r>
            <a:r>
              <a:rPr lang="en-US" dirty="0"/>
              <a:t> – orthography: Cauchy as an adjective </a:t>
            </a:r>
          </a:p>
        </p:txBody>
      </p:sp>
      <p:sp>
        <p:nvSpPr>
          <p:cNvPr id="3" name="Content Placeholder 2">
            <a:extLst>
              <a:ext uri="{FF2B5EF4-FFF2-40B4-BE49-F238E27FC236}">
                <a16:creationId xmlns:a16="http://schemas.microsoft.com/office/drawing/2014/main" id="{12567D54-A026-46B5-886B-041BB70EB6B6}"/>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If (</a:t>
            </a:r>
            <a:r>
              <a:rPr lang="en-US" sz="2000" b="1" dirty="0" err="1">
                <a:latin typeface="Times New Roman" panose="02020603050405020304" pitchFamily="18" charset="0"/>
                <a:cs typeface="Times New Roman" panose="02020603050405020304" pitchFamily="18" charset="0"/>
              </a:rPr>
              <a:t>x</a:t>
            </a:r>
            <a:r>
              <a:rPr lang="en-US" sz="2000" i="1" dirty="0" err="1">
                <a:latin typeface="Times New Roman" panose="02020603050405020304" pitchFamily="18" charset="0"/>
                <a:cs typeface="Times New Roman" panose="02020603050405020304" pitchFamily="18" charset="0"/>
              </a:rPr>
              <a:t>n</a:t>
            </a:r>
            <a:r>
              <a:rPr lang="en-US" sz="2000" dirty="0">
                <a:latin typeface="Times New Roman" panose="02020603050405020304" pitchFamily="18" charset="0"/>
                <a:cs typeface="Times New Roman" panose="02020603050405020304" pitchFamily="18" charset="0"/>
              </a:rPr>
              <a:t>)</a:t>
            </a:r>
            <a:r>
              <a:rPr lang="en-US" sz="2000" i="1" dirty="0">
                <a:latin typeface="Times New Roman" panose="02020603050405020304" pitchFamily="18" charset="0"/>
                <a:cs typeface="Times New Roman" panose="02020603050405020304" pitchFamily="18" charset="0"/>
              </a:rPr>
              <a:t>1</a:t>
            </a:r>
          </a:p>
          <a:p>
            <a:r>
              <a:rPr lang="en-US" sz="2000" i="1" dirty="0">
                <a:latin typeface="Times New Roman" panose="02020603050405020304" pitchFamily="18" charset="0"/>
                <a:cs typeface="Times New Roman" panose="02020603050405020304" pitchFamily="18" charset="0"/>
              </a:rPr>
              <a:t>n</a:t>
            </a:r>
            <a:r>
              <a:rPr lang="en-US" sz="2000" dirty="0">
                <a:latin typeface="Times New Roman" panose="02020603050405020304" pitchFamily="18" charset="0"/>
                <a:cs typeface="Times New Roman" panose="02020603050405020304" pitchFamily="18" charset="0"/>
              </a:rPr>
              <a:t>=1</a:t>
            </a:r>
          </a:p>
          <a:p>
            <a:r>
              <a:rPr lang="en-US" sz="2000" i="1" dirty="0">
                <a:latin typeface="Times New Roman" panose="02020603050405020304" pitchFamily="18" charset="0"/>
                <a:cs typeface="Times New Roman" panose="02020603050405020304" pitchFamily="18" charset="0"/>
              </a:rPr>
              <a:t>½ </a:t>
            </a:r>
            <a:r>
              <a:rPr lang="en-US" sz="2000" b="1" dirty="0">
                <a:latin typeface="Times New Roman" panose="02020603050405020304" pitchFamily="18" charset="0"/>
                <a:cs typeface="Times New Roman" panose="02020603050405020304" pitchFamily="18" charset="0"/>
              </a:rPr>
              <a:t>R</a:t>
            </a:r>
            <a:r>
              <a:rPr lang="en-US" sz="2000" i="1" dirty="0">
                <a:latin typeface="Times New Roman" panose="02020603050405020304" pitchFamily="18" charset="0"/>
                <a:cs typeface="Times New Roman" panose="02020603050405020304" pitchFamily="18" charset="0"/>
              </a:rPr>
              <a:t>n </a:t>
            </a:r>
            <a:r>
              <a:rPr lang="en-US" sz="2000" dirty="0">
                <a:latin typeface="Times New Roman" panose="02020603050405020304" pitchFamily="18" charset="0"/>
                <a:cs typeface="Times New Roman" panose="02020603050405020304" pitchFamily="18" charset="0"/>
              </a:rPr>
              <a:t>is Cauchy it</a:t>
            </a:r>
          </a:p>
        </p:txBody>
      </p:sp>
    </p:spTree>
    <p:extLst>
      <p:ext uri="{BB962C8B-B14F-4D97-AF65-F5344CB8AC3E}">
        <p14:creationId xmlns:p14="http://schemas.microsoft.com/office/powerpoint/2010/main" val="183446039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0D08B-4D01-49A3-9A16-D865E5B67CF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DA7D6EC-2ACA-467B-A232-1758AA0A27E9}"/>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75456507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D5963-5290-474A-A698-2A9EDE34BBF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F61898B-9FB9-4212-8265-C818BB297CB0}"/>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From the </a:t>
            </a:r>
            <a:r>
              <a:rPr lang="en-US" sz="2000" dirty="0" err="1">
                <a:latin typeface="Times New Roman" panose="02020603050405020304" pitchFamily="18" charset="0"/>
                <a:cs typeface="Times New Roman" panose="02020603050405020304" pitchFamily="18" charset="0"/>
              </a:rPr>
              <a:t>de¯nition</a:t>
            </a:r>
            <a:r>
              <a:rPr lang="en-US" sz="2000" dirty="0">
                <a:latin typeface="Times New Roman" panose="02020603050405020304" pitchFamily="18" charset="0"/>
                <a:cs typeface="Times New Roman" panose="02020603050405020304" pitchFamily="18" charset="0"/>
              </a:rPr>
              <a:t> of convergence there exist integers N1 and N2 such that</a:t>
            </a:r>
          </a:p>
        </p:txBody>
      </p:sp>
    </p:spTree>
    <p:extLst>
      <p:ext uri="{BB962C8B-B14F-4D97-AF65-F5344CB8AC3E}">
        <p14:creationId xmlns:p14="http://schemas.microsoft.com/office/powerpoint/2010/main" val="236164733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C0392-BBB9-4E03-8528-45DF032D4AED}"/>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Makes it clear – examples </a:t>
            </a:r>
          </a:p>
        </p:txBody>
      </p:sp>
      <p:sp>
        <p:nvSpPr>
          <p:cNvPr id="3" name="Content Placeholder 2">
            <a:extLst>
              <a:ext uri="{FF2B5EF4-FFF2-40B4-BE49-F238E27FC236}">
                <a16:creationId xmlns:a16="http://schemas.microsoft.com/office/drawing/2014/main" id="{8EE8D5C5-6486-4929-8C4D-4B46E18E9228}"/>
              </a:ext>
            </a:extLst>
          </p:cNvPr>
          <p:cNvSpPr>
            <a:spLocks noGrp="1"/>
          </p:cNvSpPr>
          <p:nvPr>
            <p:ph idx="1"/>
          </p:nvPr>
        </p:nvSpPr>
        <p:spPr/>
        <p:txBody>
          <a:bodyPr/>
          <a:lstStyle/>
          <a:p>
            <a:r>
              <a:rPr lang="en-US" sz="2000" b="1" dirty="0">
                <a:latin typeface="Times New Roman" panose="02020603050405020304" pitchFamily="18" charset="0"/>
                <a:cs typeface="Times New Roman" panose="02020603050405020304" pitchFamily="18" charset="0"/>
              </a:rPr>
              <a:t>clear </a:t>
            </a:r>
            <a:r>
              <a:rPr lang="en-US" sz="2000" dirty="0">
                <a:latin typeface="Times New Roman" panose="02020603050405020304" pitchFamily="18" charset="0"/>
                <a:cs typeface="Times New Roman" panose="02020603050405020304" pitchFamily="18" charset="0"/>
              </a:rPr>
              <a:t>[see also: evident, obvious, plain] The definition of M makes it clear that F is continuous.</a:t>
            </a:r>
          </a:p>
          <a:p>
            <a:r>
              <a:rPr lang="en-US" sz="2000" dirty="0">
                <a:latin typeface="Times New Roman" panose="02020603050405020304" pitchFamily="18" charset="0"/>
                <a:cs typeface="Times New Roman" panose="02020603050405020304" pitchFamily="18" charset="0"/>
              </a:rPr>
              <a:t>[Note that the it is necessary here.</a:t>
            </a:r>
            <a:r>
              <a:rPr lang="en-US" dirty="0"/>
              <a:t>]</a:t>
            </a:r>
          </a:p>
        </p:txBody>
      </p:sp>
    </p:spTree>
    <p:extLst>
      <p:ext uri="{BB962C8B-B14F-4D97-AF65-F5344CB8AC3E}">
        <p14:creationId xmlns:p14="http://schemas.microsoft.com/office/powerpoint/2010/main" val="55063250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4BEDA-12B0-472D-A7BE-D50F051E29A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5D1E4F2-5BEC-4B10-8713-91C95120443D}"/>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Two consecutive elements do not belong both</a:t>
            </a:r>
          </a:p>
          <a:p>
            <a:r>
              <a:rPr lang="en-US" sz="2000" dirty="0">
                <a:latin typeface="Times New Roman" panose="02020603050405020304" pitchFamily="18" charset="0"/>
                <a:cs typeface="Times New Roman" panose="02020603050405020304" pitchFamily="18" charset="0"/>
              </a:rPr>
              <a:t>to A or both to B</a:t>
            </a:r>
            <a:r>
              <a:rPr lang="en-US" dirty="0"/>
              <a:t>.</a:t>
            </a:r>
          </a:p>
        </p:txBody>
      </p:sp>
    </p:spTree>
    <p:extLst>
      <p:ext uri="{BB962C8B-B14F-4D97-AF65-F5344CB8AC3E}">
        <p14:creationId xmlns:p14="http://schemas.microsoft.com/office/powerpoint/2010/main" val="206822391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0B993-0E87-477E-9C5D-32D3FCD3589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0ADD9CB-1946-4F14-9A37-26F21122031F}"/>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There </a:t>
            </a:r>
            <a:r>
              <a:rPr lang="en-US" sz="2000" u="sng" dirty="0">
                <a:latin typeface="Times New Roman" panose="02020603050405020304" pitchFamily="18" charset="0"/>
                <a:cs typeface="Times New Roman" panose="02020603050405020304" pitchFamily="18" charset="0"/>
              </a:rPr>
              <a:t>are at most </a:t>
            </a:r>
            <a:r>
              <a:rPr lang="en-US" sz="2000" dirty="0">
                <a:latin typeface="Times New Roman" panose="02020603050405020304" pitchFamily="18" charset="0"/>
                <a:cs typeface="Times New Roman" panose="02020603050405020304" pitchFamily="18" charset="0"/>
              </a:rPr>
              <a:t>two such r in (0, 1). • The number of distinct values that could be in a memory cell</a:t>
            </a:r>
            <a:r>
              <a:rPr lang="en-US" sz="2000" u="sng" dirty="0">
                <a:latin typeface="Times New Roman" panose="02020603050405020304" pitchFamily="18" charset="0"/>
                <a:cs typeface="Times New Roman" panose="02020603050405020304" pitchFamily="18" charset="0"/>
              </a:rPr>
              <a:t> is at most s</a:t>
            </a:r>
            <a:r>
              <a:rPr lang="en-US" sz="2000" dirty="0">
                <a:latin typeface="Times New Roman" panose="02020603050405020304" pitchFamily="18" charset="0"/>
                <a:cs typeface="Times New Roman" panose="02020603050405020304" pitchFamily="18" charset="0"/>
              </a:rPr>
              <a:t>. • Thus A is the union of B plus an at most countable set.</a:t>
            </a:r>
          </a:p>
        </p:txBody>
      </p:sp>
    </p:spTree>
    <p:extLst>
      <p:ext uri="{BB962C8B-B14F-4D97-AF65-F5344CB8AC3E}">
        <p14:creationId xmlns:p14="http://schemas.microsoft.com/office/powerpoint/2010/main" val="1292193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4882D-0DE7-4FA2-97AC-E717C170C60B}"/>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Complex function – a note on  Serbian homonymy </a:t>
            </a:r>
          </a:p>
        </p:txBody>
      </p:sp>
      <p:sp>
        <p:nvSpPr>
          <p:cNvPr id="3" name="Content Placeholder 2">
            <a:extLst>
              <a:ext uri="{FF2B5EF4-FFF2-40B4-BE49-F238E27FC236}">
                <a16:creationId xmlns:a16="http://schemas.microsoft.com/office/drawing/2014/main" id="{0BB6370A-7E44-4D23-8DFE-A94D058BE9DF}"/>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In Serbian we say ‘</a:t>
            </a:r>
            <a:r>
              <a:rPr lang="en-US" sz="2000" dirty="0" err="1">
                <a:latin typeface="Times New Roman" panose="02020603050405020304" pitchFamily="18" charset="0"/>
                <a:cs typeface="Times New Roman" panose="02020603050405020304" pitchFamily="18" charset="0"/>
              </a:rPr>
              <a:t>slozeni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brojevi</a:t>
            </a:r>
            <a:r>
              <a:rPr lang="en-US" sz="2000" dirty="0">
                <a:latin typeface="Times New Roman" panose="02020603050405020304" pitchFamily="18" charset="0"/>
                <a:cs typeface="Times New Roman" panose="02020603050405020304" pitchFamily="18" charset="0"/>
              </a:rPr>
              <a:t>’ to refer to ‘composite numbers’ and ‘</a:t>
            </a:r>
            <a:r>
              <a:rPr lang="en-US" sz="2000" dirty="0" err="1">
                <a:latin typeface="Times New Roman" panose="02020603050405020304" pitchFamily="18" charset="0"/>
                <a:cs typeface="Times New Roman" panose="02020603050405020304" pitchFamily="18" charset="0"/>
              </a:rPr>
              <a:t>kompleksni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brokevi</a:t>
            </a:r>
            <a:r>
              <a:rPr lang="en-US" sz="2000" dirty="0">
                <a:latin typeface="Times New Roman" panose="02020603050405020304" pitchFamily="18" charset="0"/>
                <a:cs typeface="Times New Roman" panose="02020603050405020304" pitchFamily="18" charset="0"/>
              </a:rPr>
              <a:t> ‘ to refer to ‘ complex numbers’</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In  nonmathematical contexts, ‘</a:t>
            </a:r>
            <a:r>
              <a:rPr lang="en-US" sz="2000" dirty="0" err="1">
                <a:latin typeface="Times New Roman" panose="02020603050405020304" pitchFamily="18" charset="0"/>
                <a:cs typeface="Times New Roman" panose="02020603050405020304" pitchFamily="18" charset="0"/>
              </a:rPr>
              <a:t>slozen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kompleksan</a:t>
            </a:r>
            <a:r>
              <a:rPr lang="en-US" sz="2000" dirty="0">
                <a:latin typeface="Times New Roman" panose="02020603050405020304" pitchFamily="18" charset="0"/>
                <a:cs typeface="Times New Roman" panose="02020603050405020304" pitchFamily="18" charset="0"/>
              </a:rPr>
              <a:t>’ are often  found to be interchangeable, but in mathematical  contexts </a:t>
            </a:r>
            <a:r>
              <a:rPr lang="en-US" sz="2000" dirty="0">
                <a:solidFill>
                  <a:srgbClr val="FF0000"/>
                </a:solidFill>
                <a:latin typeface="Times New Roman" panose="02020603050405020304" pitchFamily="18" charset="0"/>
                <a:cs typeface="Times New Roman" panose="02020603050405020304" pitchFamily="18" charset="0"/>
              </a:rPr>
              <a:t>this  is by no means the case</a:t>
            </a:r>
          </a:p>
        </p:txBody>
      </p:sp>
    </p:spTree>
    <p:extLst>
      <p:ext uri="{BB962C8B-B14F-4D97-AF65-F5344CB8AC3E}">
        <p14:creationId xmlns:p14="http://schemas.microsoft.com/office/powerpoint/2010/main" val="27765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57CE9-54FA-41A3-82BA-51121CF7489C}"/>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Classic</a:t>
            </a:r>
            <a:r>
              <a:rPr lang="en-US" sz="2400" b="1" u="sng" dirty="0">
                <a:latin typeface="Times New Roman" panose="02020603050405020304" pitchFamily="18" charset="0"/>
                <a:cs typeface="Times New Roman" panose="02020603050405020304" pitchFamily="18" charset="0"/>
              </a:rPr>
              <a:t>al mechanics </a:t>
            </a:r>
          </a:p>
        </p:txBody>
      </p:sp>
      <p:sp>
        <p:nvSpPr>
          <p:cNvPr id="3" name="Content Placeholder 2">
            <a:extLst>
              <a:ext uri="{FF2B5EF4-FFF2-40B4-BE49-F238E27FC236}">
                <a16:creationId xmlns:a16="http://schemas.microsoft.com/office/drawing/2014/main" id="{8342BB67-BA1E-4E46-8986-6D12B44FA098}"/>
              </a:ext>
            </a:extLst>
          </p:cNvPr>
          <p:cNvSpPr>
            <a:spLocks noGrp="1"/>
          </p:cNvSpPr>
          <p:nvPr>
            <p:ph idx="1"/>
          </p:nvPr>
        </p:nvSpPr>
        <p:spPr/>
        <p:txBody>
          <a:bodyPr/>
          <a:lstStyle/>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Note the difference between classic and classical :</a:t>
            </a:r>
            <a:r>
              <a:rPr lang="en-US" sz="2000" u="sng" dirty="0">
                <a:latin typeface="Times New Roman" panose="02020603050405020304" pitchFamily="18" charset="0"/>
                <a:cs typeface="Times New Roman" panose="02020603050405020304" pitchFamily="18" charset="0"/>
              </a:rPr>
              <a:t> classic </a:t>
            </a:r>
            <a:r>
              <a:rPr lang="en-US" sz="2000" dirty="0">
                <a:latin typeface="Times New Roman" panose="02020603050405020304" pitchFamily="18" charset="0"/>
                <a:cs typeface="Times New Roman" panose="02020603050405020304" pitchFamily="18" charset="0"/>
              </a:rPr>
              <a:t>means “of acknowledged excellence” or “remarkably typical” (a classic example); and</a:t>
            </a:r>
            <a:r>
              <a:rPr lang="en-US" sz="2000" u="sng" dirty="0">
                <a:latin typeface="Times New Roman" panose="02020603050405020304" pitchFamily="18" charset="0"/>
                <a:cs typeface="Times New Roman" panose="02020603050405020304" pitchFamily="18" charset="0"/>
              </a:rPr>
              <a:t> classical </a:t>
            </a:r>
            <a:r>
              <a:rPr lang="en-US" sz="2000" dirty="0">
                <a:latin typeface="Times New Roman" panose="02020603050405020304" pitchFamily="18" charset="0"/>
                <a:cs typeface="Times New Roman" panose="02020603050405020304" pitchFamily="18" charset="0"/>
              </a:rPr>
              <a:t>means “well-established, not modern”.</a:t>
            </a: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2849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1355</TotalTime>
  <Words>3781</Words>
  <Application>Microsoft Office PowerPoint</Application>
  <PresentationFormat>Widescreen</PresentationFormat>
  <Paragraphs>305</Paragraphs>
  <Slides>76</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76</vt:i4>
      </vt:variant>
    </vt:vector>
  </HeadingPairs>
  <TitlesOfParts>
    <vt:vector size="87" baseType="lpstr">
      <vt:lpstr>Arial</vt:lpstr>
      <vt:lpstr>Arial</vt:lpstr>
      <vt:lpstr>Calibri</vt:lpstr>
      <vt:lpstr>Calibri Light</vt:lpstr>
      <vt:lpstr>Cambria Math</vt:lpstr>
      <vt:lpstr>CMMI12</vt:lpstr>
      <vt:lpstr>CMR10</vt:lpstr>
      <vt:lpstr>CMSY10</vt:lpstr>
      <vt:lpstr>CMTI12</vt:lpstr>
      <vt:lpstr>Times New Roman</vt:lpstr>
      <vt:lpstr>Office Theme</vt:lpstr>
      <vt:lpstr>Week4</vt:lpstr>
      <vt:lpstr>Content of the today’s lecture </vt:lpstr>
      <vt:lpstr>The  first assignment: vocabulary – mathematical and nonmathematical context – pages 17 -20 </vt:lpstr>
      <vt:lpstr>Mathematical and nonmathematical context of the word: COMPLEX </vt:lpstr>
      <vt:lpstr>Read the following passage: </vt:lpstr>
      <vt:lpstr>The second passage: </vt:lpstr>
      <vt:lpstr>Complex function </vt:lpstr>
      <vt:lpstr>Complex function – a note on  Serbian homonymy </vt:lpstr>
      <vt:lpstr>Classical mechanics </vt:lpstr>
      <vt:lpstr>Classical mechanics (II) </vt:lpstr>
      <vt:lpstr>Difference between classic and classical.Classical – examples </vt:lpstr>
      <vt:lpstr>Imaginary number </vt:lpstr>
      <vt:lpstr>Two dimensional problem – the translation: this refers  both to your first and the third assignment. </vt:lpstr>
      <vt:lpstr>Linear operator </vt:lpstr>
      <vt:lpstr>Operator – a translation note: </vt:lpstr>
      <vt:lpstr>Henri Lebesque: learn how to pronounce well </vt:lpstr>
      <vt:lpstr>Laplace, Laplace’s equation: learn to pronounce names of famous mathematicians  </vt:lpstr>
      <vt:lpstr>Smoothness </vt:lpstr>
      <vt:lpstr>Example of smooth functions </vt:lpstr>
      <vt:lpstr>Smooth  functions which are not continuous </vt:lpstr>
      <vt:lpstr>Two dimensional problem  (dvodimenzioNALNI, not dvodimenzioNI problem) </vt:lpstr>
      <vt:lpstr>Two dimensional problem: complex numbers  </vt:lpstr>
      <vt:lpstr>Differential calculus: literature </vt:lpstr>
      <vt:lpstr>Hydrodynamics and Complex Analysis </vt:lpstr>
      <vt:lpstr>Complex potential </vt:lpstr>
      <vt:lpstr>The equation of motion </vt:lpstr>
      <vt:lpstr>Newton’s laws: the first, the second and the third law  </vt:lpstr>
      <vt:lpstr>The first Newton’s law </vt:lpstr>
      <vt:lpstr>The second Newton’s law </vt:lpstr>
      <vt:lpstr>Interval </vt:lpstr>
      <vt:lpstr>Algorithm </vt:lpstr>
      <vt:lpstr>Algorithm ( strictly-mathematical context) an example.</vt:lpstr>
      <vt:lpstr>Algorithm ( a strictly-mathematical context) an example  (II) </vt:lpstr>
      <vt:lpstr>Deterministic relationship </vt:lpstr>
      <vt:lpstr>Fourier series </vt:lpstr>
      <vt:lpstr>The second part: the third assignment </vt:lpstr>
      <vt:lpstr>Congruence: </vt:lpstr>
      <vt:lpstr>Orthography:</vt:lpstr>
      <vt:lpstr>Take care about the spirit of Serbian language </vt:lpstr>
      <vt:lpstr>Take care about the context: </vt:lpstr>
      <vt:lpstr>For clarity’s sake, translate infinitisemal as ‘ beskonacno mala velicina’ </vt:lpstr>
      <vt:lpstr>The order of the enclitic je and the verb </vt:lpstr>
      <vt:lpstr>Do not use, like the English, a  noun as an adjective </vt:lpstr>
      <vt:lpstr>The spirit of Serbian language </vt:lpstr>
      <vt:lpstr>The use of the possessive pronoun and the personal pronoun: </vt:lpstr>
      <vt:lpstr>The second part: the Serbian English translation. Voditi racuna – beware, caution. </vt:lpstr>
      <vt:lpstr>The second part: the Serbian-English translation. Nazovimo – call: examples </vt:lpstr>
      <vt:lpstr>Nazovimo – call </vt:lpstr>
      <vt:lpstr>Jasno je da </vt:lpstr>
      <vt:lpstr>Ako je dat niz –  we translate this as: Given a sequence  Not: if a sequence is given </vt:lpstr>
      <vt:lpstr>The second part: Two digressions about the use of the  expression ‘given’ </vt:lpstr>
      <vt:lpstr>Fraza uzmimo da  – suppose (Not: suppose that) </vt:lpstr>
      <vt:lpstr>Fraza – uzmimo da – some notes </vt:lpstr>
      <vt:lpstr>Fraza: prema tome, dakle, Thus </vt:lpstr>
      <vt:lpstr>An example </vt:lpstr>
      <vt:lpstr>The indefinite article: Ako je niz (an)n u metričkom prostoru X konvergentan,. onda je on ograničen.</vt:lpstr>
      <vt:lpstr>A note: </vt:lpstr>
      <vt:lpstr>Rules about the use of articles </vt:lpstr>
      <vt:lpstr>Primena: primena pokazuje da </vt:lpstr>
      <vt:lpstr>Specifican, karakteristican za – particular to (not characteristic to or for) </vt:lpstr>
      <vt:lpstr>U teoremi se sluzimo: The theorem says/states/asserts</vt:lpstr>
      <vt:lpstr>A note on the since-then expression </vt:lpstr>
      <vt:lpstr>Sa sledecim vrednostima </vt:lpstr>
      <vt:lpstr>Ovo dokazuje: This proves  </vt:lpstr>
      <vt:lpstr>Dolenavedena teorema – the theorem below </vt:lpstr>
      <vt:lpstr>Postoji – there  exists – not: there is </vt:lpstr>
      <vt:lpstr>The use of definite and Indefinite articles </vt:lpstr>
      <vt:lpstr>Neposredni sledi da – we immediately have that </vt:lpstr>
      <vt:lpstr>Ovim se dovrsava dokaz za – this  finishes the proof </vt:lpstr>
      <vt:lpstr>Impersonal: moze se definisati, moze se zapaziti</vt:lpstr>
      <vt:lpstr>Kosijev niz – orthography: Cauchy as an adjective </vt:lpstr>
      <vt:lpstr>PowerPoint Presentation</vt:lpstr>
      <vt:lpstr>PowerPoint Presentation</vt:lpstr>
      <vt:lpstr>Makes it clear – examples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Week4</dc:title>
  <dc:creator>User</dc:creator>
  <cp:lastModifiedBy>User</cp:lastModifiedBy>
  <cp:revision>63</cp:revision>
  <dcterms:created xsi:type="dcterms:W3CDTF">2022-03-13T07:33:17Z</dcterms:created>
  <dcterms:modified xsi:type="dcterms:W3CDTF">2022-03-24T19:42:32Z</dcterms:modified>
</cp:coreProperties>
</file>