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84" r:id="rId5"/>
    <p:sldId id="317" r:id="rId6"/>
    <p:sldId id="285" r:id="rId7"/>
    <p:sldId id="286" r:id="rId8"/>
    <p:sldId id="288" r:id="rId9"/>
    <p:sldId id="287" r:id="rId10"/>
    <p:sldId id="283" r:id="rId11"/>
    <p:sldId id="282" r:id="rId12"/>
    <p:sldId id="290" r:id="rId13"/>
    <p:sldId id="289" r:id="rId14"/>
    <p:sldId id="291" r:id="rId15"/>
    <p:sldId id="292" r:id="rId16"/>
    <p:sldId id="257" r:id="rId17"/>
    <p:sldId id="297" r:id="rId18"/>
    <p:sldId id="293" r:id="rId19"/>
    <p:sldId id="258" r:id="rId20"/>
    <p:sldId id="298" r:id="rId21"/>
    <p:sldId id="299" r:id="rId22"/>
    <p:sldId id="300" r:id="rId23"/>
    <p:sldId id="309" r:id="rId24"/>
    <p:sldId id="259" r:id="rId25"/>
    <p:sldId id="265" r:id="rId26"/>
    <p:sldId id="301" r:id="rId27"/>
    <p:sldId id="303" r:id="rId28"/>
    <p:sldId id="304" r:id="rId29"/>
    <p:sldId id="260" r:id="rId30"/>
    <p:sldId id="261" r:id="rId31"/>
    <p:sldId id="305" r:id="rId32"/>
    <p:sldId id="306" r:id="rId33"/>
    <p:sldId id="307" r:id="rId34"/>
    <p:sldId id="262" r:id="rId35"/>
    <p:sldId id="267" r:id="rId36"/>
    <p:sldId id="266" r:id="rId37"/>
    <p:sldId id="310" r:id="rId38"/>
    <p:sldId id="263" r:id="rId39"/>
    <p:sldId id="312" r:id="rId40"/>
    <p:sldId id="313" r:id="rId41"/>
    <p:sldId id="314" r:id="rId42"/>
    <p:sldId id="315" r:id="rId43"/>
    <p:sldId id="311" r:id="rId44"/>
    <p:sldId id="316" r:id="rId45"/>
    <p:sldId id="268" r:id="rId46"/>
    <p:sldId id="269" r:id="rId47"/>
    <p:sldId id="270" r:id="rId48"/>
    <p:sldId id="271" r:id="rId49"/>
    <p:sldId id="272" r:id="rId50"/>
    <p:sldId id="273" r:id="rId51"/>
    <p:sldId id="274" r:id="rId52"/>
    <p:sldId id="275" r:id="rId53"/>
    <p:sldId id="276" r:id="rId54"/>
    <p:sldId id="277" r:id="rId55"/>
    <p:sldId id="278" r:id="rId56"/>
    <p:sldId id="279" r:id="rId57"/>
    <p:sldId id="264"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DF763-185B-4BBE-AEF7-5E8E48689F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F4A9C69-6C1F-487B-94CF-870FCE0A23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A636B3-1554-414F-A853-80FFC8BE8E09}"/>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5" name="Footer Placeholder 4">
            <a:extLst>
              <a:ext uri="{FF2B5EF4-FFF2-40B4-BE49-F238E27FC236}">
                <a16:creationId xmlns:a16="http://schemas.microsoft.com/office/drawing/2014/main" id="{2000A047-FD19-40FD-AD09-1445DBC2D5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C45F68-C850-48D9-9FE6-1088B1168DA4}"/>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180261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C7C69-0B92-4E25-9D5B-9888634238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920DB8-D52A-40A2-906B-124E6B0B8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00C90E-32DF-410B-A0B1-A09801E1D05B}"/>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5" name="Footer Placeholder 4">
            <a:extLst>
              <a:ext uri="{FF2B5EF4-FFF2-40B4-BE49-F238E27FC236}">
                <a16:creationId xmlns:a16="http://schemas.microsoft.com/office/drawing/2014/main" id="{6ADD662D-4D44-4474-B71E-E72A5E285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F7B021-0E75-4BB2-8F92-0A889B72F8E8}"/>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143546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E78681-1A70-402D-BED4-FE382903FC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825CA1-AAD7-4BE9-BFDC-254A75E254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C7FA2C-2C7A-48D0-8BC2-D42B877B8D0E}"/>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5" name="Footer Placeholder 4">
            <a:extLst>
              <a:ext uri="{FF2B5EF4-FFF2-40B4-BE49-F238E27FC236}">
                <a16:creationId xmlns:a16="http://schemas.microsoft.com/office/drawing/2014/main" id="{FAB84FCB-8854-4A0D-84E1-68DEA2D4FC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1859A4-4EA1-4F95-AF86-C1BC7C837D0F}"/>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41232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A2A25-78AE-4568-A52B-7BCC26D67B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7A39B-4C9A-4EE0-B0F3-D0F67CB12D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093B66-990B-4032-BE79-5E3BE5D95328}"/>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5" name="Footer Placeholder 4">
            <a:extLst>
              <a:ext uri="{FF2B5EF4-FFF2-40B4-BE49-F238E27FC236}">
                <a16:creationId xmlns:a16="http://schemas.microsoft.com/office/drawing/2014/main" id="{E4F72F91-B74E-4C13-8610-EBB65447BD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022D39-B923-4C61-ABAC-E2BD6D85417B}"/>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1039811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94214-85FC-43FD-B92F-076217969D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B010AE-5211-44E7-A96D-02AFCBA09C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0823ED-A5CA-4922-BBF6-CB92AFB739EE}"/>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5" name="Footer Placeholder 4">
            <a:extLst>
              <a:ext uri="{FF2B5EF4-FFF2-40B4-BE49-F238E27FC236}">
                <a16:creationId xmlns:a16="http://schemas.microsoft.com/office/drawing/2014/main" id="{6A867D0C-1420-4333-B4F1-D89B11B4B0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2A629E-4A18-40B5-88BD-D1E45E8E4E36}"/>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2637046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F3FEA-B578-4A19-8FF1-4BB1CBF89B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8C9AB2-83E8-432E-AD53-71E4041153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FE2C50-7A07-4493-B4F7-DCB0AEBFF0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DB4222-DE4A-423C-B0B5-130CEC77FFF5}"/>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6" name="Footer Placeholder 5">
            <a:extLst>
              <a:ext uri="{FF2B5EF4-FFF2-40B4-BE49-F238E27FC236}">
                <a16:creationId xmlns:a16="http://schemas.microsoft.com/office/drawing/2014/main" id="{23747D20-3311-44C5-B96C-7C35A0F9D7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B7BE97-0298-48D2-8FAF-4003B72837C8}"/>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937638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45F2-495C-45F6-BDBB-35DA1F8F85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134DCF-9E32-473C-AAC2-1ECFB34265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158B94-617E-4AA9-8651-B6294661D0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8E9FB0-CD46-40E0-BAA3-4DE0832E0D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B81B0B-3045-4AAD-9086-67CA5F6DB7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75D7FB-BFA2-44AC-8571-62DEB6D6DFD0}"/>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8" name="Footer Placeholder 7">
            <a:extLst>
              <a:ext uri="{FF2B5EF4-FFF2-40B4-BE49-F238E27FC236}">
                <a16:creationId xmlns:a16="http://schemas.microsoft.com/office/drawing/2014/main" id="{9CAF1EAF-6C3D-4542-9E59-5911603C52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E690B6-9C3A-46E3-B95F-D8F39CA28A54}"/>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288408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E076F-9E90-4EFB-AEC5-98C7BFA5A8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24D6F4-1820-43FD-9DFD-BFE3572D50B8}"/>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4" name="Footer Placeholder 3">
            <a:extLst>
              <a:ext uri="{FF2B5EF4-FFF2-40B4-BE49-F238E27FC236}">
                <a16:creationId xmlns:a16="http://schemas.microsoft.com/office/drawing/2014/main" id="{4F6124B1-FD1C-4D52-B3E3-8CAC567761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F7C44A-2320-4A4E-B62D-B8B1F26CCF2A}"/>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4091456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5DA9AD-D7ED-40B9-9A34-5E0F0E15AC2C}"/>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3" name="Footer Placeholder 2">
            <a:extLst>
              <a:ext uri="{FF2B5EF4-FFF2-40B4-BE49-F238E27FC236}">
                <a16:creationId xmlns:a16="http://schemas.microsoft.com/office/drawing/2014/main" id="{D608517A-8942-4885-83B1-1EE190EF51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1BF4B7-A122-4A7B-A7AF-35310947FE66}"/>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1669469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A507E-B28C-4C87-8EF5-E2C0EEBF58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9F3E0F-C8CB-48C7-BD58-7C77440222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4C003E-1CBE-4128-810B-0F67C11817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7B34DC-780B-4C93-87A1-6F404476AD24}"/>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6" name="Footer Placeholder 5">
            <a:extLst>
              <a:ext uri="{FF2B5EF4-FFF2-40B4-BE49-F238E27FC236}">
                <a16:creationId xmlns:a16="http://schemas.microsoft.com/office/drawing/2014/main" id="{50BC8111-1457-4EF0-A6D1-F9B7D56C4D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8F0F09-B0E2-4173-9E88-3C534F4163D0}"/>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1452249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81695-20BA-4CF0-8897-4A43445670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CA264D-4B24-4C09-A8BE-48AF3E3DCA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78627B-4B7E-4F8B-A086-313DF5EBDB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946CF4-E728-4090-9439-E546A5CBC7D4}"/>
              </a:ext>
            </a:extLst>
          </p:cNvPr>
          <p:cNvSpPr>
            <a:spLocks noGrp="1"/>
          </p:cNvSpPr>
          <p:nvPr>
            <p:ph type="dt" sz="half" idx="10"/>
          </p:nvPr>
        </p:nvSpPr>
        <p:spPr/>
        <p:txBody>
          <a:bodyPr/>
          <a:lstStyle/>
          <a:p>
            <a:fld id="{0FC4516A-E239-4369-AFCB-4B4B0F97E32F}" type="datetimeFigureOut">
              <a:rPr lang="en-US" smtClean="0"/>
              <a:t>3/13/2022</a:t>
            </a:fld>
            <a:endParaRPr lang="en-US"/>
          </a:p>
        </p:txBody>
      </p:sp>
      <p:sp>
        <p:nvSpPr>
          <p:cNvPr id="6" name="Footer Placeholder 5">
            <a:extLst>
              <a:ext uri="{FF2B5EF4-FFF2-40B4-BE49-F238E27FC236}">
                <a16:creationId xmlns:a16="http://schemas.microsoft.com/office/drawing/2014/main" id="{2A2C13F0-E791-4E8F-A874-CA24EC4EE6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3E42DE-26C6-4D6F-8804-BF4AA99CC4F2}"/>
              </a:ext>
            </a:extLst>
          </p:cNvPr>
          <p:cNvSpPr>
            <a:spLocks noGrp="1"/>
          </p:cNvSpPr>
          <p:nvPr>
            <p:ph type="sldNum" sz="quarter" idx="12"/>
          </p:nvPr>
        </p:nvSpPr>
        <p:spPr/>
        <p:txBody>
          <a:bodyPr/>
          <a:lstStyle/>
          <a:p>
            <a:fld id="{059F1A07-31AD-43A0-902A-678E468F855A}" type="slidenum">
              <a:rPr lang="en-US" smtClean="0"/>
              <a:t>‹#›</a:t>
            </a:fld>
            <a:endParaRPr lang="en-US"/>
          </a:p>
        </p:txBody>
      </p:sp>
    </p:spTree>
    <p:extLst>
      <p:ext uri="{BB962C8B-B14F-4D97-AF65-F5344CB8AC3E}">
        <p14:creationId xmlns:p14="http://schemas.microsoft.com/office/powerpoint/2010/main" val="4258473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2EC123-441A-48F0-AAC1-D29FF26958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16A8AF-44F8-436C-B191-E1B5FC8265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9A9205-5856-4510-B755-ABA4952225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C4516A-E239-4369-AFCB-4B4B0F97E32F}" type="datetimeFigureOut">
              <a:rPr lang="en-US" smtClean="0"/>
              <a:t>3/13/2022</a:t>
            </a:fld>
            <a:endParaRPr lang="en-US"/>
          </a:p>
        </p:txBody>
      </p:sp>
      <p:sp>
        <p:nvSpPr>
          <p:cNvPr id="5" name="Footer Placeholder 4">
            <a:extLst>
              <a:ext uri="{FF2B5EF4-FFF2-40B4-BE49-F238E27FC236}">
                <a16:creationId xmlns:a16="http://schemas.microsoft.com/office/drawing/2014/main" id="{DC29E6E1-E7FE-49CC-8887-32D18F49D7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AC8FB9-FA27-434C-9D52-7304ED2301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9F1A07-31AD-43A0-902A-678E468F855A}" type="slidenum">
              <a:rPr lang="en-US" smtClean="0"/>
              <a:t>‹#›</a:t>
            </a:fld>
            <a:endParaRPr lang="en-US"/>
          </a:p>
        </p:txBody>
      </p:sp>
    </p:spTree>
    <p:extLst>
      <p:ext uri="{BB962C8B-B14F-4D97-AF65-F5344CB8AC3E}">
        <p14:creationId xmlns:p14="http://schemas.microsoft.com/office/powerpoint/2010/main" val="3899424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emathzone.com/tutorials/group-theory/examples-of-group-isomorphism.html#ixzz7N6iXqUz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F4331-859C-4F9E-B987-A56D8DA6BD5E}"/>
              </a:ext>
            </a:extLst>
          </p:cNvPr>
          <p:cNvSpPr>
            <a:spLocks noGrp="1"/>
          </p:cNvSpPr>
          <p:nvPr>
            <p:ph type="ctrTitle"/>
          </p:nvPr>
        </p:nvSpPr>
        <p:spPr/>
        <p:txBody>
          <a:bodyPr/>
          <a:lstStyle/>
          <a:p>
            <a:r>
              <a:rPr lang="en-US" b="1" dirty="0">
                <a:latin typeface="Times New Roman" panose="02020603050405020304" pitchFamily="18" charset="0"/>
                <a:cs typeface="Times New Roman" panose="02020603050405020304" pitchFamily="18" charset="0"/>
              </a:rPr>
              <a:t>ENGLISH LANGUAGE III </a:t>
            </a:r>
          </a:p>
        </p:txBody>
      </p:sp>
      <p:sp>
        <p:nvSpPr>
          <p:cNvPr id="3" name="Subtitle 2">
            <a:extLst>
              <a:ext uri="{FF2B5EF4-FFF2-40B4-BE49-F238E27FC236}">
                <a16:creationId xmlns:a16="http://schemas.microsoft.com/office/drawing/2014/main" id="{04FF1755-0CAE-40DE-9B06-5BF92247667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55127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E7A03-879F-4B3D-808A-FCC1469C4633}"/>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first part: the worldbuilder – an explanation  of methodology </a:t>
            </a:r>
          </a:p>
        </p:txBody>
      </p:sp>
      <p:sp>
        <p:nvSpPr>
          <p:cNvPr id="3" name="Content Placeholder 2">
            <a:extLst>
              <a:ext uri="{FF2B5EF4-FFF2-40B4-BE49-F238E27FC236}">
                <a16:creationId xmlns:a16="http://schemas.microsoft.com/office/drawing/2014/main" id="{515F1EF5-D358-479B-922C-3CD6D13385F5}"/>
              </a:ext>
            </a:extLst>
          </p:cNvPr>
          <p:cNvSpPr>
            <a:spLocks noGrp="1"/>
          </p:cNvSpPr>
          <p:nvPr>
            <p:ph idx="1"/>
          </p:nvPr>
        </p:nvSpPr>
        <p:spPr/>
        <p:txBody>
          <a:bodyPr>
            <a:noAutofit/>
          </a:bodyPr>
          <a:lstStyle/>
          <a:p>
            <a:endParaRPr lang="en-US" sz="2000" b="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world building process is based exclusively on the words listed below the lesson </a:t>
            </a:r>
          </a:p>
          <a:p>
            <a:r>
              <a:rPr lang="en-US" sz="2000" dirty="0">
                <a:latin typeface="Times New Roman" panose="02020603050405020304" pitchFamily="18" charset="0"/>
                <a:cs typeface="Times New Roman" panose="02020603050405020304" pitchFamily="18" charset="0"/>
              </a:rPr>
              <a:t>In the first assignment,  you will be required to define the mathematical meaning of a concept and to disambiguate if from a non-mathematical context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Where will you find information about </a:t>
            </a:r>
            <a:r>
              <a:rPr lang="en-US" sz="2000" u="sng" dirty="0">
                <a:latin typeface="Times New Roman" panose="02020603050405020304" pitchFamily="18" charset="0"/>
                <a:cs typeface="Times New Roman" panose="02020603050405020304" pitchFamily="18" charset="0"/>
              </a:rPr>
              <a:t>the non-mathematical context</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Exclusively in my power point presentations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Presentations offer elaborations of the worldbuilding process,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Thus, when preparing the first assignment, you should combine reading </a:t>
            </a:r>
            <a:r>
              <a:rPr lang="en-US" sz="2000" dirty="0" err="1">
                <a:latin typeface="Times New Roman" panose="02020603050405020304" pitchFamily="18" charset="0"/>
                <a:cs typeface="Times New Roman" panose="02020603050405020304" pitchFamily="18" charset="0"/>
              </a:rPr>
              <a:t>Rumyantseva’s</a:t>
            </a:r>
            <a:r>
              <a:rPr lang="en-US" sz="2000" dirty="0">
                <a:latin typeface="Times New Roman" panose="02020603050405020304" pitchFamily="18" charset="0"/>
                <a:cs typeface="Times New Roman" panose="02020603050405020304" pitchFamily="18" charset="0"/>
              </a:rPr>
              <a:t> textbook and my presentations   </a:t>
            </a:r>
          </a:p>
        </p:txBody>
      </p:sp>
    </p:spTree>
    <p:extLst>
      <p:ext uri="{BB962C8B-B14F-4D97-AF65-F5344CB8AC3E}">
        <p14:creationId xmlns:p14="http://schemas.microsoft.com/office/powerpoint/2010/main" val="1734097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0295D-77F7-4A14-8A7D-E1A14F50C204}"/>
              </a:ext>
            </a:extLst>
          </p:cNvPr>
          <p:cNvSpPr>
            <a:spLocks noGrp="1"/>
          </p:cNvSpPr>
          <p:nvPr>
            <p:ph type="title"/>
          </p:nvPr>
        </p:nvSpPr>
        <p:spPr>
          <a:xfrm>
            <a:off x="766638" y="500062"/>
            <a:ext cx="10515600" cy="1325563"/>
          </a:xfrm>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part: a short overview of the vocabulary needed – the first assignment in your first midterm </a:t>
            </a:r>
          </a:p>
        </p:txBody>
      </p:sp>
      <p:sp>
        <p:nvSpPr>
          <p:cNvPr id="3" name="Content Placeholder 2">
            <a:extLst>
              <a:ext uri="{FF2B5EF4-FFF2-40B4-BE49-F238E27FC236}">
                <a16:creationId xmlns:a16="http://schemas.microsoft.com/office/drawing/2014/main" id="{D0A76972-1858-467C-B78E-E7579D2F27CC}"/>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Isomorphic </a:t>
            </a:r>
          </a:p>
          <a:p>
            <a:r>
              <a:rPr lang="en-US" sz="2000" b="1" dirty="0">
                <a:latin typeface="Times New Roman" panose="02020603050405020304" pitchFamily="18" charset="0"/>
                <a:cs typeface="Times New Roman" panose="02020603050405020304" pitchFamily="18" charset="0"/>
              </a:rPr>
              <a:t>Continuum </a:t>
            </a:r>
          </a:p>
          <a:p>
            <a:r>
              <a:rPr lang="en-US" sz="2000" b="1" dirty="0">
                <a:latin typeface="Times New Roman" panose="02020603050405020304" pitchFamily="18" charset="0"/>
                <a:cs typeface="Times New Roman" panose="02020603050405020304" pitchFamily="18" charset="0"/>
              </a:rPr>
              <a:t>Magnitude </a:t>
            </a:r>
          </a:p>
          <a:p>
            <a:r>
              <a:rPr lang="en-US" sz="2000" b="1" dirty="0">
                <a:latin typeface="Times New Roman" panose="02020603050405020304" pitchFamily="18" charset="0"/>
                <a:cs typeface="Times New Roman" panose="02020603050405020304" pitchFamily="18" charset="0"/>
              </a:rPr>
              <a:t>Cardinality  (countable)</a:t>
            </a:r>
          </a:p>
          <a:p>
            <a:r>
              <a:rPr lang="en-US" sz="2000" b="1" dirty="0">
                <a:latin typeface="Times New Roman" panose="02020603050405020304" pitchFamily="18" charset="0"/>
                <a:cs typeface="Times New Roman" panose="02020603050405020304" pitchFamily="18" charset="0"/>
              </a:rPr>
              <a:t>Coefficients </a:t>
            </a:r>
          </a:p>
          <a:p>
            <a:r>
              <a:rPr lang="en-US" sz="2000" b="1" dirty="0">
                <a:latin typeface="Times New Roman" panose="02020603050405020304" pitchFamily="18" charset="0"/>
                <a:cs typeface="Times New Roman" panose="02020603050405020304" pitchFamily="18" charset="0"/>
              </a:rPr>
              <a:t> Diagonal </a:t>
            </a:r>
          </a:p>
          <a:p>
            <a:r>
              <a:rPr lang="en-US" sz="2000" b="1" dirty="0">
                <a:latin typeface="Times New Roman" panose="02020603050405020304" pitchFamily="18" charset="0"/>
                <a:cs typeface="Times New Roman" panose="02020603050405020304" pitchFamily="18" charset="0"/>
              </a:rPr>
              <a:t> Decimal expansion</a:t>
            </a:r>
          </a:p>
          <a:p>
            <a:r>
              <a:rPr lang="en-US" sz="2000" b="1" dirty="0">
                <a:latin typeface="Times New Roman" panose="02020603050405020304" pitchFamily="18" charset="0"/>
                <a:cs typeface="Times New Roman" panose="02020603050405020304" pitchFamily="18" charset="0"/>
              </a:rPr>
              <a:t>Decimal notation </a:t>
            </a:r>
          </a:p>
        </p:txBody>
      </p:sp>
    </p:spTree>
    <p:extLst>
      <p:ext uri="{BB962C8B-B14F-4D97-AF65-F5344CB8AC3E}">
        <p14:creationId xmlns:p14="http://schemas.microsoft.com/office/powerpoint/2010/main" val="50314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75666-89D9-4255-87E5-8B99087B5FD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Isomorphism – a mathematical and nonmathematical context </a:t>
            </a:r>
          </a:p>
        </p:txBody>
      </p:sp>
      <p:sp>
        <p:nvSpPr>
          <p:cNvPr id="3" name="Content Placeholder 2">
            <a:extLst>
              <a:ext uri="{FF2B5EF4-FFF2-40B4-BE49-F238E27FC236}">
                <a16:creationId xmlns:a16="http://schemas.microsoft.com/office/drawing/2014/main" id="{34BF8313-5F64-4ABB-A0C4-AEE144102BF0}"/>
              </a:ext>
            </a:extLst>
          </p:cNvPr>
          <p:cNvSpPr>
            <a:spLocks noGrp="1"/>
          </p:cNvSpPr>
          <p:nvPr>
            <p:ph idx="1"/>
          </p:nvPr>
        </p:nvSpPr>
        <p:spPr/>
        <p:txBody>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We have to make difference between the mathematical and nonmathematical context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concept ‘isomorphism’ is  frequently to be  found in mathematical and chemical context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It is important to note that those two contexts </a:t>
            </a:r>
            <a:r>
              <a:rPr lang="en-US" sz="2000" b="1" dirty="0">
                <a:solidFill>
                  <a:srgbClr val="FF0000"/>
                </a:solidFill>
                <a:latin typeface="Times New Roman" panose="02020603050405020304" pitchFamily="18" charset="0"/>
                <a:cs typeface="Times New Roman" panose="02020603050405020304" pitchFamily="18" charset="0"/>
              </a:rPr>
              <a:t>share nothing in common  </a:t>
            </a:r>
          </a:p>
        </p:txBody>
      </p:sp>
    </p:spTree>
    <p:extLst>
      <p:ext uri="{BB962C8B-B14F-4D97-AF65-F5344CB8AC3E}">
        <p14:creationId xmlns:p14="http://schemas.microsoft.com/office/powerpoint/2010/main" val="3029924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D3E93-CAF3-48F6-BFDB-8F24BFFA3F22}"/>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Isomorphism – a mathematical context: </a:t>
            </a:r>
          </a:p>
        </p:txBody>
      </p:sp>
      <p:sp>
        <p:nvSpPr>
          <p:cNvPr id="3" name="Content Placeholder 2">
            <a:extLst>
              <a:ext uri="{FF2B5EF4-FFF2-40B4-BE49-F238E27FC236}">
                <a16:creationId xmlns:a16="http://schemas.microsoft.com/office/drawing/2014/main" id="{2DAC7FDC-6756-4BA1-A496-CB08C61D2C24}"/>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Isomorphism </a:t>
            </a:r>
            <a:r>
              <a:rPr lang="en-US" sz="2000" dirty="0">
                <a:latin typeface="Times New Roman" panose="02020603050405020304" pitchFamily="18" charset="0"/>
                <a:cs typeface="Times New Roman" panose="02020603050405020304" pitchFamily="18" charset="0"/>
              </a:rPr>
              <a:t>A one to one function of an algebraic structure (for example, group, ring, module, vector space) onto another of the same type, </a:t>
            </a:r>
            <a:r>
              <a:rPr lang="en-US" sz="2000" u="sng" dirty="0">
                <a:latin typeface="Times New Roman" panose="02020603050405020304" pitchFamily="18" charset="0"/>
                <a:cs typeface="Times New Roman" panose="02020603050405020304" pitchFamily="18" charset="0"/>
              </a:rPr>
              <a:t>preserving all algebraic </a:t>
            </a:r>
            <a:r>
              <a:rPr lang="en-US" sz="2000" u="sng" dirty="0" err="1">
                <a:latin typeface="Times New Roman" panose="02020603050405020304" pitchFamily="18" charset="0"/>
                <a:cs typeface="Times New Roman" panose="02020603050405020304" pitchFamily="18" charset="0"/>
              </a:rPr>
              <a:t>relations</a:t>
            </a:r>
            <a:r>
              <a:rPr lang="en-US" sz="2000" dirty="0" err="1">
                <a:latin typeface="Times New Roman" panose="02020603050405020304" pitchFamily="18" charset="0"/>
                <a:cs typeface="Times New Roman" panose="02020603050405020304" pitchFamily="18" charset="0"/>
              </a:rPr>
              <a:t>;its</a:t>
            </a:r>
            <a:r>
              <a:rPr lang="en-US" sz="2000" dirty="0">
                <a:latin typeface="Times New Roman" panose="02020603050405020304" pitchFamily="18" charset="0"/>
                <a:cs typeface="Times New Roman" panose="02020603050405020304" pitchFamily="18" charset="0"/>
              </a:rPr>
              <a:t> inverse function behaves likewise</a:t>
            </a:r>
          </a:p>
        </p:txBody>
      </p:sp>
    </p:spTree>
    <p:extLst>
      <p:ext uri="{BB962C8B-B14F-4D97-AF65-F5344CB8AC3E}">
        <p14:creationId xmlns:p14="http://schemas.microsoft.com/office/powerpoint/2010/main" val="2889856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7B94C-687E-45B9-9D5F-ED087452EFC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Isomorphism: a more comprehensive definition </a:t>
            </a:r>
          </a:p>
        </p:txBody>
      </p:sp>
      <p:sp>
        <p:nvSpPr>
          <p:cNvPr id="3" name="Content Placeholder 2">
            <a:extLst>
              <a:ext uri="{FF2B5EF4-FFF2-40B4-BE49-F238E27FC236}">
                <a16:creationId xmlns:a16="http://schemas.microsoft.com/office/drawing/2014/main" id="{EDF2D1C8-0014-4953-ABBB-AE9100F6231B}"/>
              </a:ext>
            </a:extLst>
          </p:cNvPr>
          <p:cNvSpPr>
            <a:spLocks noGrp="1"/>
          </p:cNvSpPr>
          <p:nvPr>
            <p:ph idx="1"/>
          </p:nvPr>
        </p:nvSpPr>
        <p:spPr/>
        <p:txBody>
          <a:bodyPr/>
          <a:lstStyle/>
          <a:p>
            <a:r>
              <a:rPr lang="en-US" sz="2000" u="sng" dirty="0">
                <a:latin typeface="Times New Roman" panose="02020603050405020304" pitchFamily="18" charset="0"/>
                <a:cs typeface="Times New Roman" panose="02020603050405020304" pitchFamily="18" charset="0"/>
              </a:rPr>
              <a:t>In group theory, </a:t>
            </a:r>
            <a:r>
              <a:rPr lang="en-US" sz="2000" dirty="0">
                <a:latin typeface="Times New Roman" panose="02020603050405020304" pitchFamily="18" charset="0"/>
                <a:cs typeface="Times New Roman" panose="02020603050405020304" pitchFamily="18" charset="0"/>
              </a:rPr>
              <a:t>a mapping φ : G → H between two groups, G and H, which is one-to-one (injective), onto (</a:t>
            </a:r>
            <a:r>
              <a:rPr lang="en-US" sz="2000" dirty="0" err="1">
                <a:latin typeface="Times New Roman" panose="02020603050405020304" pitchFamily="18" charset="0"/>
                <a:cs typeface="Times New Roman" panose="02020603050405020304" pitchFamily="18" charset="0"/>
              </a:rPr>
              <a:t>surjective</a:t>
            </a:r>
            <a:r>
              <a:rPr lang="en-US" sz="2000" dirty="0">
                <a:latin typeface="Times New Roman" panose="02020603050405020304" pitchFamily="18" charset="0"/>
                <a:cs typeface="Times New Roman" panose="02020603050405020304" pitchFamily="18" charset="0"/>
              </a:rPr>
              <a:t>), and </a:t>
            </a:r>
            <a:r>
              <a:rPr lang="en-US" sz="2000" u="sng" dirty="0">
                <a:latin typeface="Times New Roman" panose="02020603050405020304" pitchFamily="18" charset="0"/>
                <a:cs typeface="Times New Roman" panose="02020603050405020304" pitchFamily="18" charset="0"/>
              </a:rPr>
              <a:t>which preserves the group operation</a:t>
            </a:r>
            <a:r>
              <a:rPr lang="en-US" sz="2000" dirty="0">
                <a:latin typeface="Times New Roman" panose="02020603050405020304" pitchFamily="18" charset="0"/>
                <a:cs typeface="Times New Roman" panose="02020603050405020304" pitchFamily="18" charset="0"/>
              </a:rPr>
              <a:t>, that is φ(g1 · g2) = φ(g1) · φ(g2). The notion extends to rings, where φ is required to preserve the ring addition and multiplication, to vector spaces, where φ is required to </a:t>
            </a:r>
            <a:r>
              <a:rPr lang="en-US" sz="2000" u="sng" dirty="0">
                <a:latin typeface="Times New Roman" panose="02020603050405020304" pitchFamily="18" charset="0"/>
                <a:cs typeface="Times New Roman" panose="02020603050405020304" pitchFamily="18" charset="0"/>
              </a:rPr>
              <a:t>preserve vector addition </a:t>
            </a:r>
            <a:r>
              <a:rPr lang="en-US" sz="2000" dirty="0">
                <a:latin typeface="Times New Roman" panose="02020603050405020304" pitchFamily="18" charset="0"/>
                <a:cs typeface="Times New Roman" panose="02020603050405020304" pitchFamily="18" charset="0"/>
              </a:rPr>
              <a:t>and scalar multiplication</a:t>
            </a:r>
          </a:p>
          <a:p>
            <a:r>
              <a:rPr lang="en-US" sz="2000" dirty="0">
                <a:latin typeface="Times New Roman" panose="02020603050405020304" pitchFamily="18" charset="0"/>
                <a:cs typeface="Times New Roman" panose="02020603050405020304" pitchFamily="18" charset="0"/>
              </a:rPr>
              <a:t>An example: </a:t>
            </a:r>
          </a:p>
          <a:p>
            <a:endParaRPr lang="en-US" sz="2000" dirty="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r>
              <a:rPr lang="en-US" altLang="en-US" sz="2000" b="1" u="sng" dirty="0">
                <a:solidFill>
                  <a:srgbClr val="000000"/>
                </a:solidFill>
                <a:latin typeface="Times New Roman" panose="02020603050405020304" pitchFamily="18" charset="0"/>
                <a:cs typeface="Times New Roman" panose="02020603050405020304" pitchFamily="18" charset="0"/>
              </a:rPr>
              <a:t>Example 1</a:t>
            </a:r>
            <a:r>
              <a:rPr lang="en-US" altLang="en-US" sz="2000" b="1" dirty="0">
                <a:solidFill>
                  <a:srgbClr val="000000"/>
                </a:solidFill>
                <a:latin typeface="Times New Roman" panose="02020603050405020304" pitchFamily="18" charset="0"/>
                <a:cs typeface="Times New Roman" panose="02020603050405020304" pitchFamily="18" charset="0"/>
              </a:rPr>
              <a:t>:</a:t>
            </a:r>
            <a:r>
              <a:rPr lang="en-US" altLang="en-US" sz="2000" dirty="0">
                <a:solidFill>
                  <a:srgbClr val="000000"/>
                </a:solidFill>
                <a:latin typeface="Times New Roman" panose="02020603050405020304" pitchFamily="18" charset="0"/>
                <a:cs typeface="Times New Roman" panose="02020603050405020304" pitchFamily="18" charset="0"/>
              </a:rPr>
              <a:t> Show that the additive group G={…,–2,–1,0,1,2,…}G={…,–2,–1,0,1,2,…} is an </a:t>
            </a:r>
            <a:r>
              <a:rPr lang="en-US" altLang="en-US" sz="2000" b="1" i="1" dirty="0">
                <a:solidFill>
                  <a:srgbClr val="000000"/>
                </a:solidFill>
                <a:latin typeface="Times New Roman" panose="02020603050405020304" pitchFamily="18" charset="0"/>
                <a:cs typeface="Times New Roman" panose="02020603050405020304" pitchFamily="18" charset="0"/>
              </a:rPr>
              <a:t>isomorphic</a:t>
            </a:r>
            <a:r>
              <a:rPr lang="en-US" altLang="en-US" sz="2000" dirty="0">
                <a:solidFill>
                  <a:srgbClr val="000000"/>
                </a:solidFill>
                <a:latin typeface="Times New Roman" panose="02020603050405020304" pitchFamily="18" charset="0"/>
                <a:cs typeface="Times New Roman" panose="02020603050405020304" pitchFamily="18" charset="0"/>
              </a:rPr>
              <a:t> to the additive group G′={…,–2m,–m,0,m,2m,…}G′={…,–2m,–m,0,m,2m,…} for any given integer m.</a:t>
            </a:r>
            <a:endParaRPr lang="en-US" altLang="en-US" sz="2000" dirty="0">
              <a:solidFill>
                <a:prstClr val="black"/>
              </a:solidFill>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Rectangle 1">
            <a:extLst>
              <a:ext uri="{FF2B5EF4-FFF2-40B4-BE49-F238E27FC236}">
                <a16:creationId xmlns:a16="http://schemas.microsoft.com/office/drawing/2014/main" id="{6269F154-5523-4A09-92C8-3564889FC3BA}"/>
              </a:ext>
            </a:extLst>
          </p:cNvPr>
          <p:cNvSpPr>
            <a:spLocks noChangeArrowheads="1"/>
          </p:cNvSpPr>
          <p:nvPr/>
        </p:nvSpPr>
        <p:spPr bwMode="auto">
          <a:xfrm>
            <a:off x="0" y="-48399"/>
            <a:ext cx="810324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dirty="0">
                <a:ln>
                  <a:noFill/>
                </a:ln>
                <a:solidFill>
                  <a:srgbClr val="000000"/>
                </a:solidFill>
                <a:effectLst/>
                <a:latin typeface="Open Sans"/>
              </a:rPr>
            </a:br>
            <a:br>
              <a:rPr kumimoji="0" lang="en-US" altLang="en-US" sz="1200" b="0" i="0" u="none" strike="noStrike" cap="none" normalizeH="0" baseline="0" dirty="0">
                <a:ln>
                  <a:noFill/>
                </a:ln>
                <a:solidFill>
                  <a:srgbClr val="000000"/>
                </a:solidFill>
                <a:effectLst/>
                <a:latin typeface="Open Sans"/>
              </a:rPr>
            </a:br>
            <a:r>
              <a:rPr kumimoji="0" lang="en-US" altLang="en-US" sz="1200" b="0" i="0" u="none" strike="noStrike" cap="none" normalizeH="0" baseline="0" dirty="0">
                <a:ln>
                  <a:noFill/>
                </a:ln>
                <a:solidFill>
                  <a:srgbClr val="000000"/>
                </a:solidFill>
                <a:effectLst/>
                <a:latin typeface="Open Sans"/>
              </a:rPr>
              <a:t>Read more: </a:t>
            </a:r>
            <a:r>
              <a:rPr kumimoji="0" lang="en-US" altLang="en-US" sz="1200" b="0" i="0" u="none" strike="noStrike" cap="none" normalizeH="0" baseline="0" dirty="0">
                <a:ln>
                  <a:noFill/>
                </a:ln>
                <a:solidFill>
                  <a:srgbClr val="003399"/>
                </a:solidFill>
                <a:effectLst/>
                <a:latin typeface="Open Sans"/>
                <a:hlinkClick r:id="rId2"/>
              </a:rPr>
              <a:t>https://www.emathzone.com/tutorials/group-theory/examples-of-group-isomorphism.html#ixzz7N6iXqUzP</a:t>
            </a:r>
            <a:r>
              <a:rPr kumimoji="0" lang="en-US" altLang="en-US" sz="8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42053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A8612-93A9-422A-B295-B7E5F3B7230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Isomorphism – mathematical context: a very basic example </a:t>
            </a:r>
          </a:p>
        </p:txBody>
      </p:sp>
      <p:sp>
        <p:nvSpPr>
          <p:cNvPr id="3" name="Content Placeholder 2">
            <a:extLst>
              <a:ext uri="{FF2B5EF4-FFF2-40B4-BE49-F238E27FC236}">
                <a16:creationId xmlns:a16="http://schemas.microsoft.com/office/drawing/2014/main" id="{67CA167C-5FD8-44CD-A2E6-2251169A0E55}"/>
              </a:ext>
            </a:extLst>
          </p:cNvPr>
          <p:cNvSpPr>
            <a:spLocks noGrp="1"/>
          </p:cNvSpPr>
          <p:nvPr>
            <p:ph idx="1"/>
          </p:nvPr>
        </p:nvSpPr>
        <p:spPr/>
        <p:txBody>
          <a:bodyPr>
            <a:normAutofit/>
          </a:bodyPr>
          <a:lstStyle/>
          <a:p>
            <a:pPr marL="0" lvl="0" indent="0" eaLnBrk="0" fontAlgn="base" hangingPunct="0">
              <a:lnSpc>
                <a:spcPct val="100000"/>
              </a:lnSpc>
              <a:spcBef>
                <a:spcPct val="0"/>
              </a:spcBef>
              <a:spcAft>
                <a:spcPct val="0"/>
              </a:spcAft>
              <a:buNone/>
            </a:pPr>
            <a:r>
              <a:rPr lang="en-US" altLang="en-US" sz="2000" b="1" u="sng" dirty="0">
                <a:solidFill>
                  <a:srgbClr val="000000"/>
                </a:solidFill>
                <a:latin typeface="Times New Roman" panose="02020603050405020304" pitchFamily="18" charset="0"/>
                <a:cs typeface="Times New Roman" panose="02020603050405020304" pitchFamily="18" charset="0"/>
              </a:rPr>
              <a:t>Solution</a:t>
            </a:r>
            <a:r>
              <a:rPr lang="en-US" altLang="en-US" sz="2000" b="1" dirty="0">
                <a:solidFill>
                  <a:srgbClr val="000000"/>
                </a:solidFill>
                <a:latin typeface="Times New Roman" panose="02020603050405020304" pitchFamily="18" charset="0"/>
                <a:cs typeface="Times New Roman" panose="02020603050405020304" pitchFamily="18" charset="0"/>
              </a:rPr>
              <a:t>:</a:t>
            </a:r>
            <a:endParaRPr lang="en-US" altLang="en-US" sz="2000" dirty="0">
              <a:solidFill>
                <a:srgbClr val="000000"/>
              </a:solidFill>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see that f is one-one since two different elements of G have two different f– image in G′ is the f– image of an element of G.</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Again:</a:t>
            </a:r>
          </a:p>
          <a:p>
            <a:r>
              <a:rPr lang="en-US" sz="2000" dirty="0">
                <a:latin typeface="Times New Roman" panose="02020603050405020304" pitchFamily="18" charset="0"/>
                <a:cs typeface="Times New Roman" panose="02020603050405020304" pitchFamily="18" charset="0"/>
              </a:rPr>
              <a:t>f(</a:t>
            </a:r>
            <a:r>
              <a:rPr lang="en-US" sz="2000" dirty="0" err="1">
                <a:latin typeface="Times New Roman" panose="02020603050405020304" pitchFamily="18" charset="0"/>
                <a:cs typeface="Times New Roman" panose="02020603050405020304" pitchFamily="18" charset="0"/>
              </a:rPr>
              <a:t>a+b</a:t>
            </a:r>
            <a:r>
              <a:rPr lang="en-US" sz="2000" dirty="0">
                <a:latin typeface="Times New Roman" panose="02020603050405020304" pitchFamily="18" charset="0"/>
                <a:cs typeface="Times New Roman" panose="02020603050405020304" pitchFamily="18" charset="0"/>
              </a:rPr>
              <a:t>)=m(</a:t>
            </a:r>
            <a:r>
              <a:rPr lang="en-US" sz="2000" dirty="0" err="1">
                <a:latin typeface="Times New Roman" panose="02020603050405020304" pitchFamily="18" charset="0"/>
                <a:cs typeface="Times New Roman" panose="02020603050405020304" pitchFamily="18" charset="0"/>
              </a:rPr>
              <a:t>a+b</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ma+mb⇒f</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a+b</a:t>
            </a:r>
            <a:r>
              <a:rPr lang="en-US" sz="2000" dirty="0">
                <a:latin typeface="Times New Roman" panose="02020603050405020304" pitchFamily="18" charset="0"/>
                <a:cs typeface="Times New Roman" panose="02020603050405020304" pitchFamily="18" charset="0"/>
              </a:rPr>
              <a:t>)=f(a)+f(b)</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Read more: https://www.emathzone.com/tutorials/group-theory/examples-of-group-isomorphism.html#ixzz7N6ixb6Ml</a:t>
            </a:r>
          </a:p>
        </p:txBody>
      </p:sp>
    </p:spTree>
    <p:extLst>
      <p:ext uri="{BB962C8B-B14F-4D97-AF65-F5344CB8AC3E}">
        <p14:creationId xmlns:p14="http://schemas.microsoft.com/office/powerpoint/2010/main" val="3168708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1B215-651E-4360-A2A9-9B8F4E4F391D}"/>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Isomorphism: non-mathematical  (chemical) context </a:t>
            </a:r>
            <a:r>
              <a:rPr lang="en-US" b="1" u="sng" dirty="0">
                <a:solidFill>
                  <a:srgbClr val="7030A0"/>
                </a:solidFill>
              </a:rPr>
              <a:t> </a:t>
            </a:r>
          </a:p>
        </p:txBody>
      </p:sp>
      <p:sp>
        <p:nvSpPr>
          <p:cNvPr id="3" name="Content Placeholder 2">
            <a:extLst>
              <a:ext uri="{FF2B5EF4-FFF2-40B4-BE49-F238E27FC236}">
                <a16:creationId xmlns:a16="http://schemas.microsoft.com/office/drawing/2014/main" id="{3CD3E4FE-3937-426C-94AF-196BA422B257}"/>
              </a:ext>
            </a:extLst>
          </p:cNvPr>
          <p:cNvSpPr>
            <a:spLocks noGrp="1"/>
          </p:cNvSpPr>
          <p:nvPr>
            <p:ph idx="1"/>
          </p:nvPr>
        </p:nvSpPr>
        <p:spPr/>
        <p:txBody>
          <a:bodyPr/>
          <a:lstStyle/>
          <a:p>
            <a:pPr marL="0" indent="0">
              <a:buNone/>
            </a:pPr>
            <a:endParaRPr lang="en-US" dirty="0"/>
          </a:p>
          <a:p>
            <a:pPr marL="0" indent="0">
              <a:buNone/>
            </a:pPr>
            <a:r>
              <a:rPr lang="en-US" sz="2000" b="1" dirty="0">
                <a:latin typeface="Times New Roman" panose="02020603050405020304" pitchFamily="18" charset="0"/>
                <a:cs typeface="Times New Roman" panose="02020603050405020304" pitchFamily="18" charset="0"/>
              </a:rPr>
              <a:t>The example1: </a:t>
            </a:r>
            <a:r>
              <a:rPr lang="en-US" sz="2000" u="sng" dirty="0">
                <a:latin typeface="Times New Roman" panose="02020603050405020304" pitchFamily="18" charset="0"/>
                <a:cs typeface="Times New Roman" panose="02020603050405020304" pitchFamily="18" charset="0"/>
              </a:rPr>
              <a:t>Isomorphism</a:t>
            </a:r>
            <a:r>
              <a:rPr lang="en-US" sz="2000" dirty="0">
                <a:latin typeface="Times New Roman" panose="02020603050405020304" pitchFamily="18" charset="0"/>
                <a:cs typeface="Times New Roman" panose="02020603050405020304" pitchFamily="18" charset="0"/>
              </a:rPr>
              <a:t> is the law by which an equal number of atoms, combining in the same manner, may give birth to the same crystalline form.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The example 2: </a:t>
            </a:r>
            <a:r>
              <a:rPr lang="en-US" sz="2000" dirty="0">
                <a:latin typeface="Times New Roman" panose="02020603050405020304" pitchFamily="18" charset="0"/>
                <a:cs typeface="Times New Roman" panose="02020603050405020304" pitchFamily="18" charset="0"/>
              </a:rPr>
              <a:t>Peculiar </a:t>
            </a:r>
            <a:r>
              <a:rPr lang="en-US" sz="2000" u="sng" dirty="0">
                <a:latin typeface="Times New Roman" panose="02020603050405020304" pitchFamily="18" charset="0"/>
                <a:cs typeface="Times New Roman" panose="02020603050405020304" pitchFamily="18" charset="0"/>
              </a:rPr>
              <a:t>isomorphic relation </a:t>
            </a:r>
            <a:r>
              <a:rPr lang="en-US" sz="2000" dirty="0">
                <a:latin typeface="Times New Roman" panose="02020603050405020304" pitchFamily="18" charset="0"/>
                <a:cs typeface="Times New Roman" panose="02020603050405020304" pitchFamily="18" charset="0"/>
              </a:rPr>
              <a:t>between various chemical substances, having in themselves other singular resemblances.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The example 3:  </a:t>
            </a:r>
            <a:r>
              <a:rPr lang="en-US" sz="2000" u="sng" dirty="0">
                <a:latin typeface="Times New Roman" panose="02020603050405020304" pitchFamily="18" charset="0"/>
                <a:cs typeface="Times New Roman" panose="02020603050405020304" pitchFamily="18" charset="0"/>
              </a:rPr>
              <a:t>The isomorphism </a:t>
            </a:r>
            <a:r>
              <a:rPr lang="en-US" sz="2000" dirty="0">
                <a:latin typeface="Times New Roman" panose="02020603050405020304" pitchFamily="18" charset="0"/>
                <a:cs typeface="Times New Roman" panose="02020603050405020304" pitchFamily="18" charset="0"/>
              </a:rPr>
              <a:t>of certain groups of chemical elements.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The example 4</a:t>
            </a:r>
            <a:r>
              <a:rPr lang="en-US" sz="2000" dirty="0">
                <a:latin typeface="Times New Roman" panose="02020603050405020304" pitchFamily="18" charset="0"/>
                <a:cs typeface="Times New Roman" panose="02020603050405020304" pitchFamily="18" charset="0"/>
              </a:rPr>
              <a:t>: Completely establishing </a:t>
            </a:r>
            <a:r>
              <a:rPr lang="en-US" sz="2000" u="sng" dirty="0">
                <a:latin typeface="Times New Roman" panose="02020603050405020304" pitchFamily="18" charset="0"/>
                <a:cs typeface="Times New Roman" panose="02020603050405020304" pitchFamily="18" charset="0"/>
              </a:rPr>
              <a:t>the isomorphism</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36029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F35EE-56D2-437F-8B5A-339D8F773A1E}"/>
              </a:ext>
            </a:extLst>
          </p:cNvPr>
          <p:cNvSpPr>
            <a:spLocks noGrp="1"/>
          </p:cNvSpPr>
          <p:nvPr>
            <p:ph type="title"/>
          </p:nvPr>
        </p:nvSpPr>
        <p:spPr/>
        <p:txBody>
          <a:bodyPr>
            <a:normAutofit/>
          </a:bodyPr>
          <a:lstStyle/>
          <a:p>
            <a:r>
              <a:rPr lang="en-US" sz="2400" b="1" u="sng" dirty="0">
                <a:solidFill>
                  <a:srgbClr val="FF0000"/>
                </a:solidFill>
                <a:latin typeface="Times New Roman" panose="02020603050405020304" pitchFamily="18" charset="0"/>
                <a:cs typeface="Times New Roman" panose="02020603050405020304" pitchFamily="18" charset="0"/>
              </a:rPr>
              <a:t>A reminder! Isomorphism – midterm requirements </a:t>
            </a:r>
          </a:p>
        </p:txBody>
      </p:sp>
      <p:sp>
        <p:nvSpPr>
          <p:cNvPr id="3" name="Content Placeholder 2">
            <a:extLst>
              <a:ext uri="{FF2B5EF4-FFF2-40B4-BE49-F238E27FC236}">
                <a16:creationId xmlns:a16="http://schemas.microsoft.com/office/drawing/2014/main" id="{37AA79DE-0457-4B68-B842-74F3963BAEE9}"/>
              </a:ext>
            </a:extLst>
          </p:cNvPr>
          <p:cNvSpPr>
            <a:spLocks noGrp="1"/>
          </p:cNvSpPr>
          <p:nvPr>
            <p:ph idx="1"/>
          </p:nvPr>
        </p:nvSpPr>
        <p:spPr/>
        <p:txBody>
          <a:bodyPr/>
          <a:lstStyle/>
          <a:p>
            <a:endParaRPr lang="en-US"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Please learn examples when talking about both contexts – </a:t>
            </a:r>
            <a:r>
              <a:rPr lang="en-US" sz="2000" u="sng" dirty="0">
                <a:latin typeface="Times New Roman" panose="02020603050405020304" pitchFamily="18" charset="0"/>
                <a:cs typeface="Times New Roman" panose="02020603050405020304" pitchFamily="18" charset="0"/>
              </a:rPr>
              <a:t>the mathematical and the non-mathematical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During the oral examination, as well as in the first, the second midterm, I may take  liberty to ask you to </a:t>
            </a:r>
            <a:r>
              <a:rPr lang="en-US" sz="2000" b="1" u="sng" dirty="0">
                <a:latin typeface="Times New Roman" panose="02020603050405020304" pitchFamily="18" charset="0"/>
                <a:cs typeface="Times New Roman" panose="02020603050405020304" pitchFamily="18" charset="0"/>
              </a:rPr>
              <a:t>exemplify those differences </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You are free to come up with your own examples (if you wish so)</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It is just important that they be appropriate enough </a:t>
            </a:r>
          </a:p>
        </p:txBody>
      </p:sp>
    </p:spTree>
    <p:extLst>
      <p:ext uri="{BB962C8B-B14F-4D97-AF65-F5344CB8AC3E}">
        <p14:creationId xmlns:p14="http://schemas.microsoft.com/office/powerpoint/2010/main" val="2958388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89C61-59D6-44E6-9BF8-466922787AD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Continuum: mathematical context:</a:t>
            </a:r>
          </a:p>
        </p:txBody>
      </p:sp>
      <p:sp>
        <p:nvSpPr>
          <p:cNvPr id="3" name="Content Placeholder 2">
            <a:extLst>
              <a:ext uri="{FF2B5EF4-FFF2-40B4-BE49-F238E27FC236}">
                <a16:creationId xmlns:a16="http://schemas.microsoft.com/office/drawing/2014/main" id="{B248B75F-9A3E-4C2F-9395-E48323AA12D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With infinite sets such as the set of  integers or rational , the existence of a bijection between two sets becomes more difficult to demonstrate. The rational numbers seemingly form a counterexample to the continuum hypothesis: the integers form a proper subset of the </a:t>
            </a:r>
            <a:r>
              <a:rPr lang="en-US" sz="2000" dirty="0" err="1">
                <a:latin typeface="Times New Roman" panose="02020603050405020304" pitchFamily="18" charset="0"/>
                <a:cs typeface="Times New Roman" panose="02020603050405020304" pitchFamily="18" charset="0"/>
              </a:rPr>
              <a:t>rationals</a:t>
            </a:r>
            <a:r>
              <a:rPr lang="en-US" sz="2000" dirty="0">
                <a:latin typeface="Times New Roman" panose="02020603050405020304" pitchFamily="18" charset="0"/>
                <a:cs typeface="Times New Roman" panose="02020603050405020304" pitchFamily="18" charset="0"/>
              </a:rPr>
              <a:t>, which themselves form a proper subset of the reals, so intuitively, there are more rational numbers than integers and more real numbers than rational numbers. However, this intuitive analysis is flawed; it does not take proper account of the fact that all three sets are  infinite.. It turns out the rational numbers can actually be placed in one-to-one correspondence with the integers, and therefore the set of rational numbers is the same size (</a:t>
            </a:r>
            <a:r>
              <a:rPr lang="en-US" sz="2000" i="1" dirty="0">
                <a:latin typeface="Times New Roman" panose="02020603050405020304" pitchFamily="18" charset="0"/>
                <a:cs typeface="Times New Roman" panose="02020603050405020304" pitchFamily="18" charset="0"/>
              </a:rPr>
              <a:t>cardinality</a:t>
            </a:r>
            <a:r>
              <a:rPr lang="en-US" sz="2000" dirty="0">
                <a:latin typeface="Times New Roman" panose="02020603050405020304" pitchFamily="18" charset="0"/>
                <a:cs typeface="Times New Roman" panose="02020603050405020304" pitchFamily="18" charset="0"/>
              </a:rPr>
              <a:t>) as the set of integers: they are both  countable sets. </a:t>
            </a:r>
          </a:p>
          <a:p>
            <a:r>
              <a:rPr lang="en-US" sz="2000" dirty="0">
                <a:latin typeface="Times New Roman" panose="02020603050405020304" pitchFamily="18" charset="0"/>
                <a:cs typeface="Times New Roman" panose="02020603050405020304" pitchFamily="18" charset="0"/>
              </a:rPr>
              <a:t>Cantor gave two proofs that the cardinality of the set of  intege</a:t>
            </a:r>
            <a:r>
              <a:rPr lang="en-US" sz="2000" b="1" dirty="0">
                <a:latin typeface="Times New Roman" panose="02020603050405020304" pitchFamily="18" charset="0"/>
                <a:cs typeface="Times New Roman" panose="02020603050405020304" pitchFamily="18" charset="0"/>
              </a:rPr>
              <a:t>rs is strictly </a:t>
            </a:r>
            <a:r>
              <a:rPr lang="en-US" sz="2000" dirty="0">
                <a:latin typeface="Times New Roman" panose="02020603050405020304" pitchFamily="18" charset="0"/>
                <a:cs typeface="Times New Roman" panose="02020603050405020304" pitchFamily="18" charset="0"/>
              </a:rPr>
              <a:t>smaller than that of the set of  real numbers). His proofs, however, give no indication of the extent to which the cardinality of the integers is less than that of the real numbers</a:t>
            </a:r>
          </a:p>
          <a:p>
            <a:endParaRPr lang="en-US" dirty="0"/>
          </a:p>
        </p:txBody>
      </p:sp>
    </p:spTree>
    <p:extLst>
      <p:ext uri="{BB962C8B-B14F-4D97-AF65-F5344CB8AC3E}">
        <p14:creationId xmlns:p14="http://schemas.microsoft.com/office/powerpoint/2010/main" val="2158968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03508-462A-4D54-A580-341ACCBDEE3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Continuum: non-mathematical, a looser context</a:t>
            </a:r>
          </a:p>
        </p:txBody>
      </p:sp>
      <p:sp>
        <p:nvSpPr>
          <p:cNvPr id="3" name="Content Placeholder 2">
            <a:extLst>
              <a:ext uri="{FF2B5EF4-FFF2-40B4-BE49-F238E27FC236}">
                <a16:creationId xmlns:a16="http://schemas.microsoft.com/office/drawing/2014/main" id="{97077E1E-1680-434B-9C42-4F3D2361E4DB}"/>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The example 1</a:t>
            </a:r>
            <a:r>
              <a:rPr lang="en-US" sz="2000" dirty="0">
                <a:latin typeface="Times New Roman" panose="02020603050405020304" pitchFamily="18" charset="0"/>
                <a:cs typeface="Times New Roman" panose="02020603050405020304" pitchFamily="18" charset="0"/>
              </a:rPr>
              <a:t>: To these animals, the world seems as </a:t>
            </a:r>
            <a:r>
              <a:rPr lang="en-US" sz="2000" u="sng" dirty="0">
                <a:latin typeface="Times New Roman" panose="02020603050405020304" pitchFamily="18" charset="0"/>
                <a:cs typeface="Times New Roman" panose="02020603050405020304" pitchFamily="18" charset="0"/>
              </a:rPr>
              <a:t>a continuum </a:t>
            </a:r>
            <a:r>
              <a:rPr lang="en-US" sz="2000" dirty="0">
                <a:latin typeface="Times New Roman" panose="02020603050405020304" pitchFamily="18" charset="0"/>
                <a:cs typeface="Times New Roman" panose="02020603050405020304" pitchFamily="18" charset="0"/>
              </a:rPr>
              <a:t>of scents, whereas to humans it appears a </a:t>
            </a:r>
            <a:r>
              <a:rPr lang="en-US" sz="2000" dirty="0" err="1">
                <a:latin typeface="Times New Roman" panose="02020603050405020304" pitchFamily="18" charset="0"/>
                <a:cs typeface="Times New Roman" panose="02020603050405020304" pitchFamily="18" charset="0"/>
              </a:rPr>
              <a:t>contiunum</a:t>
            </a:r>
            <a:r>
              <a:rPr lang="en-US" sz="2000" dirty="0">
                <a:latin typeface="Times New Roman" panose="02020603050405020304" pitchFamily="18" charset="0"/>
                <a:cs typeface="Times New Roman" panose="02020603050405020304" pitchFamily="18" charset="0"/>
              </a:rPr>
              <a:t> of sights.</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2: </a:t>
            </a:r>
            <a:r>
              <a:rPr lang="en-US" sz="2000" dirty="0">
                <a:latin typeface="Times New Roman" panose="02020603050405020304" pitchFamily="18" charset="0"/>
                <a:cs typeface="Times New Roman" panose="02020603050405020304" pitchFamily="18" charset="0"/>
              </a:rPr>
              <a:t>All possible sensations of colors, of tones and tenors constitute  as many groups of qualitative </a:t>
            </a:r>
            <a:r>
              <a:rPr lang="en-US" sz="2000" u="sng" dirty="0">
                <a:latin typeface="Times New Roman" panose="02020603050405020304" pitchFamily="18" charset="0"/>
                <a:cs typeface="Times New Roman" panose="02020603050405020304" pitchFamily="18" charset="0"/>
              </a:rPr>
              <a:t>continua.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3</a:t>
            </a:r>
            <a:r>
              <a:rPr lang="en-US" sz="2000" dirty="0">
                <a:latin typeface="Times New Roman" panose="02020603050405020304" pitchFamily="18" charset="0"/>
                <a:cs typeface="Times New Roman" panose="02020603050405020304" pitchFamily="18" charset="0"/>
              </a:rPr>
              <a:t>: The fusible salt draws the earth and the infusible into </a:t>
            </a:r>
            <a:r>
              <a:rPr lang="en-US" sz="2000" u="sng" dirty="0">
                <a:latin typeface="Times New Roman" panose="02020603050405020304" pitchFamily="18" charset="0"/>
                <a:cs typeface="Times New Roman" panose="02020603050405020304" pitchFamily="18" charset="0"/>
              </a:rPr>
              <a:t>one continuum. </a:t>
            </a:r>
          </a:p>
        </p:txBody>
      </p:sp>
    </p:spTree>
    <p:extLst>
      <p:ext uri="{BB962C8B-B14F-4D97-AF65-F5344CB8AC3E}">
        <p14:creationId xmlns:p14="http://schemas.microsoft.com/office/powerpoint/2010/main" val="1680491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ACFBC-74E9-485D-AB50-675A8EB2DDE2}"/>
              </a:ext>
            </a:extLst>
          </p:cNvPr>
          <p:cNvSpPr>
            <a:spLocks noGrp="1"/>
          </p:cNvSpPr>
          <p:nvPr>
            <p:ph type="title"/>
          </p:nvPr>
        </p:nvSpPr>
        <p:spPr/>
        <p:txBody>
          <a:bodyPr/>
          <a:lstStyle/>
          <a:p>
            <a:pPr marL="228600" lvl="0" indent="-228600">
              <a:spcBef>
                <a:spcPts val="1000"/>
              </a:spcBef>
            </a:pPr>
            <a:r>
              <a:rPr lang="en-US" sz="2400" b="1" u="sng" dirty="0">
                <a:solidFill>
                  <a:prstClr val="black"/>
                </a:solidFill>
                <a:latin typeface="Times New Roman" panose="02020603050405020304" pitchFamily="18" charset="0"/>
                <a:ea typeface="+mn-ea"/>
                <a:cs typeface="Times New Roman" panose="02020603050405020304" pitchFamily="18" charset="0"/>
              </a:rPr>
              <a:t>Table of content</a:t>
            </a:r>
            <a:br>
              <a:rPr lang="en-US" sz="2000" b="1" dirty="0">
                <a:solidFill>
                  <a:prstClr val="black"/>
                </a:solidFill>
                <a:latin typeface="Times New Roman" panose="02020603050405020304" pitchFamily="18" charset="0"/>
                <a:ea typeface="+mn-ea"/>
                <a:cs typeface="Times New Roman" panose="02020603050405020304" pitchFamily="18" charset="0"/>
              </a:rPr>
            </a:br>
            <a:endParaRPr lang="en-US" b="1" dirty="0"/>
          </a:p>
        </p:txBody>
      </p:sp>
      <p:sp>
        <p:nvSpPr>
          <p:cNvPr id="3" name="Content Placeholder 2">
            <a:extLst>
              <a:ext uri="{FF2B5EF4-FFF2-40B4-BE49-F238E27FC236}">
                <a16:creationId xmlns:a16="http://schemas.microsoft.com/office/drawing/2014/main" id="{83526E05-40F8-4C59-A499-A51C7B3593DE}"/>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b="1" u="sng" dirty="0">
                <a:latin typeface="Times New Roman" panose="02020603050405020304" pitchFamily="18" charset="0"/>
                <a:cs typeface="Times New Roman" panose="02020603050405020304" pitchFamily="18" charset="0"/>
              </a:rPr>
              <a:t> The first part: World – builder </a:t>
            </a:r>
            <a:r>
              <a:rPr lang="en-US" sz="2000" dirty="0">
                <a:latin typeface="Times New Roman" panose="02020603050405020304" pitchFamily="18" charset="0"/>
                <a:cs typeface="Times New Roman" panose="02020603050405020304" pitchFamily="18" charset="0"/>
              </a:rPr>
              <a:t>(based on the unit 3 – </a:t>
            </a:r>
            <a:r>
              <a:rPr lang="en-US" sz="2000" dirty="0" err="1">
                <a:latin typeface="Times New Roman" panose="02020603050405020304" pitchFamily="18" charset="0"/>
                <a:cs typeface="Times New Roman" panose="02020603050405020304" pitchFamily="18" charset="0"/>
              </a:rPr>
              <a:t>Rumyantseova’s</a:t>
            </a:r>
            <a:r>
              <a:rPr lang="en-US" sz="2000" dirty="0">
                <a:latin typeface="Times New Roman" panose="02020603050405020304" pitchFamily="18" charset="0"/>
                <a:cs typeface="Times New Roman" panose="02020603050405020304" pitchFamily="18" charset="0"/>
              </a:rPr>
              <a:t> textbook)</a:t>
            </a:r>
          </a:p>
          <a:p>
            <a:endParaRPr lang="en-US" sz="2000" dirty="0">
              <a:latin typeface="Times New Roman" panose="02020603050405020304" pitchFamily="18" charset="0"/>
              <a:cs typeface="Times New Roman" panose="02020603050405020304" pitchFamily="18" charset="0"/>
            </a:endParaRPr>
          </a:p>
          <a:p>
            <a:r>
              <a:rPr lang="en-US" sz="2000" b="1" u="sng" dirty="0">
                <a:latin typeface="Times New Roman" panose="02020603050405020304" pitchFamily="18" charset="0"/>
                <a:cs typeface="Times New Roman" panose="02020603050405020304" pitchFamily="18" charset="0"/>
              </a:rPr>
              <a:t>The second part: Translation skills </a:t>
            </a:r>
            <a:r>
              <a:rPr lang="en-US" sz="2000" dirty="0">
                <a:latin typeface="Times New Roman" panose="02020603050405020304" pitchFamily="18" charset="0"/>
                <a:cs typeface="Times New Roman" panose="02020603050405020304" pitchFamily="18" charset="0"/>
              </a:rPr>
              <a:t>(notes on the last homework plus general suggestions to common mistakes that you made during the first semester) </a:t>
            </a:r>
          </a:p>
          <a:p>
            <a:endParaRPr lang="en-US" sz="2000" dirty="0">
              <a:latin typeface="Times New Roman" panose="02020603050405020304" pitchFamily="18" charset="0"/>
              <a:cs typeface="Times New Roman" panose="02020603050405020304" pitchFamily="18" charset="0"/>
            </a:endParaRPr>
          </a:p>
          <a:p>
            <a:r>
              <a:rPr lang="en-US" sz="2000" b="1" u="sng" dirty="0">
                <a:latin typeface="Times New Roman" panose="02020603050405020304" pitchFamily="18" charset="0"/>
                <a:cs typeface="Times New Roman" panose="02020603050405020304" pitchFamily="18" charset="0"/>
              </a:rPr>
              <a:t>The third part: Writing skills </a:t>
            </a:r>
            <a:r>
              <a:rPr lang="en-US" sz="2000" dirty="0">
                <a:latin typeface="Times New Roman" panose="02020603050405020304" pitchFamily="18" charset="0"/>
                <a:cs typeface="Times New Roman" panose="02020603050405020304" pitchFamily="18" charset="0"/>
              </a:rPr>
              <a:t>(fallacies of argument)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7046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362A5-06E2-40B3-9124-7F98CCD01A36}"/>
              </a:ext>
            </a:extLst>
          </p:cNvPr>
          <p:cNvSpPr>
            <a:spLocks noGrp="1"/>
          </p:cNvSpPr>
          <p:nvPr>
            <p:ph type="title"/>
          </p:nvPr>
        </p:nvSpPr>
        <p:spPr/>
        <p:txBody>
          <a:bodyPr>
            <a:normAutofit/>
          </a:bodyPr>
          <a:lstStyle/>
          <a:p>
            <a:r>
              <a:rPr lang="en-US" sz="2400" dirty="0">
                <a:solidFill>
                  <a:srgbClr val="FF0000"/>
                </a:solidFill>
                <a:latin typeface="Times New Roman" panose="02020603050405020304" pitchFamily="18" charset="0"/>
                <a:cs typeface="Times New Roman" panose="02020603050405020304" pitchFamily="18" charset="0"/>
              </a:rPr>
              <a:t>Reminder: midterm requirements: the concept  continuum  </a:t>
            </a:r>
          </a:p>
        </p:txBody>
      </p:sp>
      <p:sp>
        <p:nvSpPr>
          <p:cNvPr id="3" name="Content Placeholder 2">
            <a:extLst>
              <a:ext uri="{FF2B5EF4-FFF2-40B4-BE49-F238E27FC236}">
                <a16:creationId xmlns:a16="http://schemas.microsoft.com/office/drawing/2014/main" id="{AC2056C3-B846-4BD7-B820-14AA400C28A9}"/>
              </a:ext>
            </a:extLst>
          </p:cNvPr>
          <p:cNvSpPr>
            <a:spLocks noGrp="1"/>
          </p:cNvSpPr>
          <p:nvPr>
            <p:ph idx="1"/>
          </p:nvPr>
        </p:nvSpPr>
        <p:spPr/>
        <p:txBody>
          <a:bodyPr/>
          <a:lstStyle/>
          <a:p>
            <a:pPr lvl="0"/>
            <a:r>
              <a:rPr lang="en-US" sz="2000" dirty="0">
                <a:solidFill>
                  <a:prstClr val="black"/>
                </a:solidFill>
                <a:latin typeface="Times New Roman" panose="02020603050405020304" pitchFamily="18" charset="0"/>
                <a:cs typeface="Times New Roman" panose="02020603050405020304" pitchFamily="18" charset="0"/>
              </a:rPr>
              <a:t>Please learn examples when talking about both contexts – </a:t>
            </a:r>
            <a:r>
              <a:rPr lang="en-US" sz="2000" u="sng" dirty="0">
                <a:solidFill>
                  <a:prstClr val="black"/>
                </a:solidFill>
                <a:latin typeface="Times New Roman" panose="02020603050405020304" pitchFamily="18" charset="0"/>
                <a:cs typeface="Times New Roman" panose="02020603050405020304" pitchFamily="18" charset="0"/>
              </a:rPr>
              <a:t>the mathematical and the non-mathematical </a:t>
            </a:r>
            <a:endParaRPr lang="en-US" sz="2000" dirty="0">
              <a:solidFill>
                <a:prstClr val="black"/>
              </a:solidFill>
              <a:latin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cs typeface="Times New Roman" panose="02020603050405020304" pitchFamily="18" charset="0"/>
              </a:rPr>
              <a:t>During the oral examination, as well as in the first, the second midterm, I may take  liberty to ask you to exemplify those differences </a:t>
            </a:r>
          </a:p>
          <a:p>
            <a:pPr lvl="0"/>
            <a:r>
              <a:rPr lang="en-US" sz="2000" dirty="0">
                <a:solidFill>
                  <a:prstClr val="black"/>
                </a:solidFill>
                <a:latin typeface="Times New Roman" panose="02020603050405020304" pitchFamily="18" charset="0"/>
                <a:cs typeface="Times New Roman" panose="02020603050405020304" pitchFamily="18" charset="0"/>
              </a:rPr>
              <a:t>Also, it is very important to know the plural form of the word ‘continuum’. </a:t>
            </a:r>
          </a:p>
          <a:p>
            <a:pPr lvl="0"/>
            <a:r>
              <a:rPr lang="en-US" sz="2000" dirty="0">
                <a:solidFill>
                  <a:prstClr val="black"/>
                </a:solidFill>
                <a:latin typeface="Times New Roman" panose="02020603050405020304" pitchFamily="18" charset="0"/>
                <a:cs typeface="Times New Roman" panose="02020603050405020304" pitchFamily="18" charset="0"/>
              </a:rPr>
              <a:t>]It is not continuu</a:t>
            </a:r>
            <a:r>
              <a:rPr lang="en-US" sz="2000" b="1" dirty="0">
                <a:solidFill>
                  <a:prstClr val="black"/>
                </a:solidFill>
                <a:latin typeface="Times New Roman" panose="02020603050405020304" pitchFamily="18" charset="0"/>
                <a:cs typeface="Times New Roman" panose="02020603050405020304" pitchFamily="18" charset="0"/>
              </a:rPr>
              <a:t>ms</a:t>
            </a:r>
            <a:r>
              <a:rPr lang="en-US" sz="2000" dirty="0">
                <a:solidFill>
                  <a:prstClr val="black"/>
                </a:solidFill>
                <a:latin typeface="Times New Roman" panose="02020603050405020304" pitchFamily="18" charset="0"/>
                <a:cs typeface="Times New Roman" panose="02020603050405020304" pitchFamily="18" charset="0"/>
              </a:rPr>
              <a:t>, but contin</a:t>
            </a:r>
            <a:r>
              <a:rPr lang="en-US" sz="2000" b="1" dirty="0">
                <a:solidFill>
                  <a:prstClr val="black"/>
                </a:solidFill>
                <a:latin typeface="Times New Roman" panose="02020603050405020304" pitchFamily="18" charset="0"/>
                <a:cs typeface="Times New Roman" panose="02020603050405020304" pitchFamily="18" charset="0"/>
              </a:rPr>
              <a:t>ua. </a:t>
            </a:r>
          </a:p>
          <a:p>
            <a:pPr lvl="0"/>
            <a:r>
              <a:rPr lang="en-US" sz="2000" b="1" dirty="0">
                <a:solidFill>
                  <a:prstClr val="black"/>
                </a:solidFill>
                <a:latin typeface="Times New Roman" panose="02020603050405020304" pitchFamily="18" charset="0"/>
                <a:cs typeface="Times New Roman" panose="02020603050405020304" pitchFamily="18" charset="0"/>
              </a:rPr>
              <a:t>Also, great chances I may well ask you to form an adjective out of the word: isomorphism.</a:t>
            </a:r>
          </a:p>
          <a:p>
            <a:pPr lvl="0"/>
            <a:r>
              <a:rPr lang="en-US" sz="2000" b="1" dirty="0">
                <a:solidFill>
                  <a:prstClr val="black"/>
                </a:solidFill>
                <a:latin typeface="Times New Roman" panose="02020603050405020304" pitchFamily="18" charset="0"/>
                <a:cs typeface="Times New Roman" panose="02020603050405020304" pitchFamily="18" charset="0"/>
              </a:rPr>
              <a:t>It is significant to know that mathematics uses ‘isomorphic’  and never ‘</a:t>
            </a:r>
            <a:r>
              <a:rPr lang="en-US" sz="2000" b="1" dirty="0" err="1">
                <a:solidFill>
                  <a:prstClr val="black"/>
                </a:solidFill>
                <a:latin typeface="Times New Roman" panose="02020603050405020304" pitchFamily="18" charset="0"/>
                <a:cs typeface="Times New Roman" panose="02020603050405020304" pitchFamily="18" charset="0"/>
              </a:rPr>
              <a:t>isomorpheous</a:t>
            </a:r>
            <a:r>
              <a:rPr lang="en-US" sz="2000" b="1" dirty="0">
                <a:solidFill>
                  <a:prstClr val="black"/>
                </a:solidFill>
                <a:latin typeface="Times New Roman" panose="02020603050405020304" pitchFamily="18" charset="0"/>
                <a:cs typeface="Times New Roman" panose="02020603050405020304" pitchFamily="18" charset="0"/>
              </a:rPr>
              <a:t>’ </a:t>
            </a:r>
          </a:p>
          <a:p>
            <a:pPr lvl="0"/>
            <a:endParaRPr lang="en-US" sz="2000" b="1" dirty="0">
              <a:solidFill>
                <a:prstClr val="black"/>
              </a:solidFill>
              <a:latin typeface="Times New Roman" panose="02020603050405020304" pitchFamily="18" charset="0"/>
              <a:cs typeface="Times New Roman" panose="02020603050405020304" pitchFamily="18" charset="0"/>
            </a:endParaRPr>
          </a:p>
          <a:p>
            <a:pPr lvl="0"/>
            <a:r>
              <a:rPr lang="en-US" sz="2000" b="1" dirty="0" err="1">
                <a:solidFill>
                  <a:prstClr val="black"/>
                </a:solidFill>
                <a:latin typeface="Times New Roman" panose="02020603050405020304" pitchFamily="18" charset="0"/>
                <a:cs typeface="Times New Roman" panose="02020603050405020304" pitchFamily="18" charset="0"/>
              </a:rPr>
              <a:t>Isomorphpeous</a:t>
            </a:r>
            <a:r>
              <a:rPr lang="en-US" sz="2000" b="1" dirty="0">
                <a:solidFill>
                  <a:prstClr val="black"/>
                </a:solidFill>
                <a:latin typeface="Times New Roman" panose="02020603050405020304" pitchFamily="18" charset="0"/>
                <a:cs typeface="Times New Roman" panose="02020603050405020304" pitchFamily="18" charset="0"/>
              </a:rPr>
              <a:t> is only to be found in the context of c</a:t>
            </a:r>
            <a:r>
              <a:rPr lang="en-US" sz="2000" b="1" u="sng" dirty="0">
                <a:solidFill>
                  <a:prstClr val="black"/>
                </a:solidFill>
                <a:latin typeface="Times New Roman" panose="02020603050405020304" pitchFamily="18" charset="0"/>
                <a:cs typeface="Times New Roman" panose="02020603050405020304" pitchFamily="18" charset="0"/>
              </a:rPr>
              <a:t>hemistry</a:t>
            </a:r>
            <a:r>
              <a:rPr lang="en-US" sz="2000" b="1" dirty="0">
                <a:solidFill>
                  <a:prstClr val="black"/>
                </a:solidFill>
                <a:latin typeface="Times New Roman" panose="02020603050405020304" pitchFamily="18" charset="0"/>
                <a:cs typeface="Times New Roman" panose="02020603050405020304" pitchFamily="18" charset="0"/>
              </a:rPr>
              <a:t> and </a:t>
            </a:r>
            <a:r>
              <a:rPr lang="en-US" sz="2000" b="1" i="1" u="sng" dirty="0">
                <a:solidFill>
                  <a:prstClr val="black"/>
                </a:solidFill>
                <a:latin typeface="Times New Roman" panose="02020603050405020304" pitchFamily="18" charset="0"/>
                <a:cs typeface="Times New Roman" panose="02020603050405020304" pitchFamily="18" charset="0"/>
              </a:rPr>
              <a:t>mineralogy</a:t>
            </a:r>
          </a:p>
          <a:p>
            <a:pPr lvl="0"/>
            <a:endParaRPr lang="en-US" sz="2000" b="1" dirty="0">
              <a:solidFill>
                <a:prstClr val="black"/>
              </a:solidFill>
              <a:latin typeface="Times New Roman" panose="02020603050405020304" pitchFamily="18" charset="0"/>
              <a:cs typeface="Times New Roman" panose="02020603050405020304" pitchFamily="18" charset="0"/>
            </a:endParaRPr>
          </a:p>
          <a:p>
            <a:pPr lvl="0"/>
            <a:endParaRPr lang="en-US" sz="2000" b="1" dirty="0">
              <a:solidFill>
                <a:prstClr val="black"/>
              </a:solidFill>
              <a:latin typeface="Times New Roman" panose="02020603050405020304" pitchFamily="18" charset="0"/>
              <a:cs typeface="Times New Roman" panose="02020603050405020304" pitchFamily="18" charset="0"/>
            </a:endParaRPr>
          </a:p>
          <a:p>
            <a:pPr lvl="0"/>
            <a:endParaRPr lang="en-US" sz="2000" b="1" dirty="0">
              <a:solidFill>
                <a:prstClr val="black"/>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81887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A5519-9397-48E1-BA24-BF25063CF392}"/>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Magnitude: </a:t>
            </a:r>
            <a:r>
              <a:rPr lang="en-US" sz="2400" b="1" u="sng" dirty="0">
                <a:solidFill>
                  <a:srgbClr val="7030A0"/>
                </a:solidFill>
                <a:latin typeface="Times New Roman" panose="02020603050405020304" pitchFamily="18" charset="0"/>
                <a:cs typeface="Times New Roman" panose="02020603050405020304" pitchFamily="18" charset="0"/>
              </a:rPr>
              <a:t>the mathematical </a:t>
            </a:r>
            <a:r>
              <a:rPr lang="en-US" sz="2400" b="1" dirty="0">
                <a:solidFill>
                  <a:srgbClr val="7030A0"/>
                </a:solidFill>
                <a:latin typeface="Times New Roman" panose="02020603050405020304" pitchFamily="18" charset="0"/>
                <a:cs typeface="Times New Roman" panose="02020603050405020304" pitchFamily="18" charset="0"/>
              </a:rPr>
              <a:t>and </a:t>
            </a:r>
            <a:r>
              <a:rPr lang="en-US" sz="2400" b="1" u="sng" dirty="0">
                <a:solidFill>
                  <a:srgbClr val="7030A0"/>
                </a:solidFill>
                <a:latin typeface="Times New Roman" panose="02020603050405020304" pitchFamily="18" charset="0"/>
                <a:cs typeface="Times New Roman" panose="02020603050405020304" pitchFamily="18" charset="0"/>
              </a:rPr>
              <a:t>the physical</a:t>
            </a:r>
            <a:r>
              <a:rPr lang="en-US" sz="2400" b="1" dirty="0">
                <a:solidFill>
                  <a:srgbClr val="7030A0"/>
                </a:solidFill>
                <a:latin typeface="Times New Roman" panose="02020603050405020304" pitchFamily="18" charset="0"/>
                <a:cs typeface="Times New Roman" panose="02020603050405020304" pitchFamily="18" charset="0"/>
              </a:rPr>
              <a:t> context</a:t>
            </a:r>
          </a:p>
        </p:txBody>
      </p:sp>
      <p:sp>
        <p:nvSpPr>
          <p:cNvPr id="3" name="Content Placeholder 2">
            <a:extLst>
              <a:ext uri="{FF2B5EF4-FFF2-40B4-BE49-F238E27FC236}">
                <a16:creationId xmlns:a16="http://schemas.microsoft.com/office/drawing/2014/main" id="{E83742EF-E71F-4CA9-8FF0-C00866FD8EFC}"/>
              </a:ext>
            </a:extLst>
          </p:cNvPr>
          <p:cNvSpPr>
            <a:spLocks noGrp="1"/>
          </p:cNvSpPr>
          <p:nvPr>
            <p:ph idx="1"/>
          </p:nvPr>
        </p:nvSpPr>
        <p:spPr/>
        <p:txBody>
          <a:bodyPr>
            <a:noAutofit/>
          </a:bodyPr>
          <a:lstStyle/>
          <a:p>
            <a:r>
              <a:rPr lang="en-US" sz="2000" b="1" dirty="0">
                <a:latin typeface="Times New Roman" panose="02020603050405020304" pitchFamily="18" charset="0"/>
                <a:cs typeface="Times New Roman" panose="02020603050405020304" pitchFamily="18" charset="0"/>
              </a:rPr>
              <a:t>Magnitude answers the question: how much </a:t>
            </a:r>
            <a:r>
              <a:rPr lang="en-US" sz="2000" dirty="0">
                <a:latin typeface="Times New Roman" panose="02020603050405020304" pitchFamily="18" charset="0"/>
                <a:cs typeface="Times New Roman" panose="02020603050405020304" pitchFamily="18" charset="0"/>
              </a:rPr>
              <a:t> For example:</a:t>
            </a:r>
          </a:p>
          <a:p>
            <a:r>
              <a:rPr lang="en-US" sz="2000" dirty="0">
                <a:latin typeface="Times New Roman" panose="02020603050405020304" pitchFamily="18" charset="0"/>
                <a:cs typeface="Times New Roman" panose="02020603050405020304" pitchFamily="18" charset="0"/>
              </a:rPr>
              <a:t>6 bananas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23.5 kilograms</a:t>
            </a:r>
          </a:p>
          <a:p>
            <a:r>
              <a:rPr lang="en-US" sz="2000" b="1" dirty="0">
                <a:latin typeface="Times New Roman" panose="02020603050405020304" pitchFamily="18" charset="0"/>
                <a:cs typeface="Times New Roman" panose="02020603050405020304" pitchFamily="18" charset="0"/>
              </a:rPr>
              <a:t>A vector is (in the physical context) </a:t>
            </a:r>
            <a:r>
              <a:rPr lang="en-US" sz="2000" dirty="0">
                <a:latin typeface="Times New Roman" panose="02020603050405020304" pitchFamily="18" charset="0"/>
                <a:cs typeface="Times New Roman" panose="02020603050405020304" pitchFamily="18" charset="0"/>
              </a:rPr>
              <a:t>a number that has a </a:t>
            </a:r>
            <a:r>
              <a:rPr lang="en-US" sz="2000" u="sng" dirty="0">
                <a:latin typeface="Times New Roman" panose="02020603050405020304" pitchFamily="18" charset="0"/>
                <a:cs typeface="Times New Roman" panose="02020603050405020304" pitchFamily="18" charset="0"/>
              </a:rPr>
              <a:t>magnitude </a:t>
            </a:r>
            <a:r>
              <a:rPr lang="en-US" sz="2000" dirty="0">
                <a:latin typeface="Times New Roman" panose="02020603050405020304" pitchFamily="18" charset="0"/>
                <a:cs typeface="Times New Roman" panose="02020603050405020304" pitchFamily="18" charset="0"/>
              </a:rPr>
              <a:t>and a </a:t>
            </a:r>
            <a:r>
              <a:rPr lang="en-US" sz="2000" u="sng" dirty="0">
                <a:latin typeface="Times New Roman" panose="02020603050405020304" pitchFamily="18" charset="0"/>
                <a:cs typeface="Times New Roman" panose="02020603050405020304" pitchFamily="18" charset="0"/>
              </a:rPr>
              <a:t>direction</a:t>
            </a:r>
            <a:r>
              <a:rPr lang="en-US" sz="2000" dirty="0">
                <a:latin typeface="Times New Roman" panose="02020603050405020304" pitchFamily="18" charset="0"/>
                <a:cs typeface="Times New Roman" panose="02020603050405020304" pitchFamily="18" charset="0"/>
              </a:rPr>
              <a:t>. For example: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18 meters/second West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67 kilometers Up</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12 miles at an angle of 35 degrees</a:t>
            </a:r>
          </a:p>
          <a:p>
            <a:pPr marL="0" indent="0">
              <a:buNone/>
            </a:pPr>
            <a:endParaRPr lang="en-US" sz="2000" dirty="0"/>
          </a:p>
        </p:txBody>
      </p:sp>
    </p:spTree>
    <p:extLst>
      <p:ext uri="{BB962C8B-B14F-4D97-AF65-F5344CB8AC3E}">
        <p14:creationId xmlns:p14="http://schemas.microsoft.com/office/powerpoint/2010/main" val="769500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3F789-E1B4-4907-896E-86AD54C7D7A9}"/>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Reminder: magnitudes midterm and exam requirement: </a:t>
            </a:r>
          </a:p>
        </p:txBody>
      </p:sp>
      <p:sp>
        <p:nvSpPr>
          <p:cNvPr id="3" name="Content Placeholder 2">
            <a:extLst>
              <a:ext uri="{FF2B5EF4-FFF2-40B4-BE49-F238E27FC236}">
                <a16:creationId xmlns:a16="http://schemas.microsoft.com/office/drawing/2014/main" id="{E1762EA2-382F-4848-98BB-4FA4F57F50A9}"/>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If  you pick out any type of mathematical texts that contains the word: magnitude or the like, I may take a liberty to ask you about </a:t>
            </a:r>
          </a:p>
          <a:p>
            <a:r>
              <a:rPr lang="en-US" sz="2000" dirty="0">
                <a:latin typeface="Times New Roman" panose="02020603050405020304" pitchFamily="18" charset="0"/>
                <a:cs typeface="Times New Roman" panose="02020603050405020304" pitchFamily="18" charset="0"/>
              </a:rPr>
              <a:t>1) a difference between </a:t>
            </a:r>
            <a:r>
              <a:rPr lang="en-US" sz="2000" b="1" u="sng" dirty="0">
                <a:latin typeface="Times New Roman" panose="02020603050405020304" pitchFamily="18" charset="0"/>
                <a:cs typeface="Times New Roman" panose="02020603050405020304" pitchFamily="18" charset="0"/>
              </a:rPr>
              <a:t>magnitude and vectors </a:t>
            </a:r>
          </a:p>
          <a:p>
            <a:r>
              <a:rPr lang="en-US" sz="2000" dirty="0">
                <a:latin typeface="Times New Roman" panose="02020603050405020304" pitchFamily="18" charset="0"/>
                <a:cs typeface="Times New Roman" panose="02020603050405020304" pitchFamily="18" charset="0"/>
              </a:rPr>
              <a:t>2) a difference between  </a:t>
            </a:r>
            <a:r>
              <a:rPr lang="en-US" sz="2000" u="sng" dirty="0">
                <a:latin typeface="Times New Roman" panose="02020603050405020304" pitchFamily="18" charset="0"/>
                <a:cs typeface="Times New Roman" panose="02020603050405020304" pitchFamily="18" charset="0"/>
              </a:rPr>
              <a:t>magnitude and quantity </a:t>
            </a:r>
          </a:p>
          <a:p>
            <a:r>
              <a:rPr lang="en-US" sz="2000" u="sng" dirty="0">
                <a:latin typeface="Times New Roman" panose="02020603050405020304" pitchFamily="18" charset="0"/>
                <a:cs typeface="Times New Roman" panose="02020603050405020304" pitchFamily="18" charset="0"/>
              </a:rPr>
              <a:t>3) </a:t>
            </a:r>
            <a:r>
              <a:rPr lang="en-US" sz="2000" dirty="0">
                <a:latin typeface="Times New Roman" panose="02020603050405020304" pitchFamily="18" charset="0"/>
                <a:cs typeface="Times New Roman" panose="02020603050405020304" pitchFamily="18" charset="0"/>
              </a:rPr>
              <a:t>a difference between the meteorological, astronomical and  physical context of magnitude:</a:t>
            </a:r>
          </a:p>
          <a:p>
            <a:r>
              <a:rPr lang="en-US" sz="2000" dirty="0">
                <a:latin typeface="Times New Roman" panose="02020603050405020304" pitchFamily="18" charset="0"/>
                <a:cs typeface="Times New Roman" panose="02020603050405020304" pitchFamily="18" charset="0"/>
              </a:rPr>
              <a:t>Bear in mind that we do not translate ‘magnitude’ such as ‘number’ as: </a:t>
            </a:r>
            <a:r>
              <a:rPr lang="en-US" sz="2000" b="1" dirty="0">
                <a:latin typeface="Times New Roman" panose="02020603050405020304" pitchFamily="18" charset="0"/>
                <a:cs typeface="Times New Roman" panose="02020603050405020304" pitchFamily="18" charset="0"/>
              </a:rPr>
              <a:t>MAGNITUDA (a common mistake to be found in your midterms), but rather as VELICINA. </a:t>
            </a:r>
          </a:p>
          <a:p>
            <a:r>
              <a:rPr lang="en-US" sz="2000" b="1" dirty="0">
                <a:latin typeface="Times New Roman" panose="02020603050405020304" pitchFamily="18" charset="0"/>
                <a:cs typeface="Times New Roman" panose="02020603050405020304" pitchFamily="18" charset="0"/>
              </a:rPr>
              <a:t>We say: </a:t>
            </a:r>
            <a:r>
              <a:rPr lang="en-US" sz="2000" b="1" dirty="0" err="1">
                <a:latin typeface="Times New Roman" panose="02020603050405020304" pitchFamily="18" charset="0"/>
                <a:cs typeface="Times New Roman" panose="02020603050405020304" pitchFamily="18" charset="0"/>
              </a:rPr>
              <a:t>zemljotres</a:t>
            </a:r>
            <a:r>
              <a:rPr lang="en-US" sz="2000" b="1" dirty="0">
                <a:latin typeface="Times New Roman" panose="02020603050405020304" pitchFamily="18" charset="0"/>
                <a:cs typeface="Times New Roman" panose="02020603050405020304" pitchFamily="18" charset="0"/>
              </a:rPr>
              <a:t> magnitude 3.5 </a:t>
            </a:r>
            <a:r>
              <a:rPr lang="en-US" sz="2000" b="1" dirty="0" err="1">
                <a:latin typeface="Times New Roman" panose="02020603050405020304" pitchFamily="18" charset="0"/>
                <a:cs typeface="Times New Roman" panose="02020603050405020304" pitchFamily="18" charset="0"/>
              </a:rPr>
              <a:t>rihtera</a:t>
            </a:r>
            <a:r>
              <a:rPr lang="en-US" sz="2000" b="1" dirty="0">
                <a:latin typeface="Times New Roman" panose="02020603050405020304" pitchFamily="18" charset="0"/>
                <a:cs typeface="Times New Roman" panose="02020603050405020304" pitchFamily="18" charset="0"/>
              </a:rPr>
              <a:t> </a:t>
            </a:r>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I may ask you also to exemplify the difference </a:t>
            </a:r>
          </a:p>
          <a:p>
            <a:r>
              <a:rPr lang="en-US" sz="2000" dirty="0">
                <a:latin typeface="Times New Roman" panose="02020603050405020304" pitchFamily="18" charset="0"/>
                <a:cs typeface="Times New Roman" panose="02020603050405020304" pitchFamily="18" charset="0"/>
              </a:rPr>
              <a:t>This hold both for the </a:t>
            </a:r>
            <a:r>
              <a:rPr lang="en-US" sz="2000" u="sng" dirty="0">
                <a:latin typeface="Times New Roman" panose="02020603050405020304" pitchFamily="18" charset="0"/>
                <a:cs typeface="Times New Roman" panose="02020603050405020304" pitchFamily="18" charset="0"/>
              </a:rPr>
              <a:t>first midterm, the second midterm and the third midterm </a:t>
            </a:r>
            <a:r>
              <a:rPr lang="en-US" sz="2000" dirty="0">
                <a:latin typeface="Times New Roman" panose="02020603050405020304" pitchFamily="18" charset="0"/>
                <a:cs typeface="Times New Roman" panose="02020603050405020304" pitchFamily="18" charset="0"/>
              </a:rPr>
              <a:t>(the assignment).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6562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A2BD5-2B38-476E-AE60-30EC64417F80}"/>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Reminder: a lesson to be remembered about the word continuum </a:t>
            </a:r>
          </a:p>
        </p:txBody>
      </p:sp>
      <p:sp>
        <p:nvSpPr>
          <p:cNvPr id="3" name="Content Placeholder 2">
            <a:extLst>
              <a:ext uri="{FF2B5EF4-FFF2-40B4-BE49-F238E27FC236}">
                <a16:creationId xmlns:a16="http://schemas.microsoft.com/office/drawing/2014/main" id="{DEDEA9A3-13AD-4FEF-849C-6656F27D8183}"/>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Whereas in less formal English, continuum and continuity are nearly exchangeable synonyms, in mathematical language this is absolutely not the case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You will commit huge mistake by confusing the two  </a:t>
            </a:r>
          </a:p>
        </p:txBody>
      </p:sp>
    </p:spTree>
    <p:extLst>
      <p:ext uri="{BB962C8B-B14F-4D97-AF65-F5344CB8AC3E}">
        <p14:creationId xmlns:p14="http://schemas.microsoft.com/office/powerpoint/2010/main" val="1841116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E3D95-FFEB-474F-96B8-7F560A23D7D6}"/>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Magnitude: non-mathematical, astronomical  context – additional notes  on translation </a:t>
            </a:r>
          </a:p>
        </p:txBody>
      </p:sp>
      <p:sp>
        <p:nvSpPr>
          <p:cNvPr id="3" name="Content Placeholder 2">
            <a:extLst>
              <a:ext uri="{FF2B5EF4-FFF2-40B4-BE49-F238E27FC236}">
                <a16:creationId xmlns:a16="http://schemas.microsoft.com/office/drawing/2014/main" id="{34D3E546-B018-4CDA-A8B1-F671E8DC5F4F}"/>
              </a:ext>
            </a:extLst>
          </p:cNvPr>
          <p:cNvSpPr>
            <a:spLocks noGrp="1"/>
          </p:cNvSpPr>
          <p:nvPr>
            <p:ph idx="1"/>
          </p:nvPr>
        </p:nvSpPr>
        <p:spPr/>
        <p:txBody>
          <a:bodyPr>
            <a:normAutofit/>
          </a:bodyPr>
          <a:lstStyle/>
          <a:p>
            <a:endParaRPr lang="en-US" sz="24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Astronomy</a:t>
            </a:r>
            <a:r>
              <a:rPr lang="en-US" sz="2000" dirty="0">
                <a:latin typeface="Times New Roman" panose="02020603050405020304" pitchFamily="18" charset="0"/>
                <a:cs typeface="Times New Roman" panose="02020603050405020304" pitchFamily="18" charset="0"/>
              </a:rPr>
              <a:t>: a class in the system of classification: the </a:t>
            </a:r>
            <a:r>
              <a:rPr lang="en-US" sz="2000" b="1" dirty="0">
                <a:latin typeface="Times New Roman" panose="02020603050405020304" pitchFamily="18" charset="0"/>
                <a:cs typeface="Times New Roman" panose="02020603050405020304" pitchFamily="18" charset="0"/>
              </a:rPr>
              <a:t>measure of the star’s luminosity </a:t>
            </a:r>
          </a:p>
          <a:p>
            <a:r>
              <a:rPr lang="en-US" sz="2000" dirty="0">
                <a:latin typeface="Times New Roman" panose="02020603050405020304" pitchFamily="18" charset="0"/>
                <a:cs typeface="Times New Roman" panose="02020603050405020304" pitchFamily="18" charset="0"/>
              </a:rPr>
              <a:t>The stars of the first magnitude can be  detected by the naked eye. </a:t>
            </a:r>
          </a:p>
          <a:p>
            <a:r>
              <a:rPr lang="en-US" sz="2000" dirty="0">
                <a:latin typeface="Times New Roman" panose="02020603050405020304" pitchFamily="18" charset="0"/>
                <a:cs typeface="Times New Roman" panose="02020603050405020304" pitchFamily="18" charset="0"/>
              </a:rPr>
              <a:t>Eros is the star of the sixth magnitude. </a:t>
            </a:r>
          </a:p>
          <a:p>
            <a:r>
              <a:rPr lang="en-US" sz="2000" dirty="0">
                <a:latin typeface="Times New Roman" panose="02020603050405020304" pitchFamily="18" charset="0"/>
                <a:cs typeface="Times New Roman" panose="02020603050405020304" pitchFamily="18" charset="0"/>
              </a:rPr>
              <a:t>Bear in mind: in these – astrophysical context, we are supposed to translate the word’ magnitude’ as MAGNITUDA – Zvezda </a:t>
            </a:r>
            <a:r>
              <a:rPr lang="en-US" sz="2000" dirty="0" err="1">
                <a:latin typeface="Times New Roman" panose="02020603050405020304" pitchFamily="18" charset="0"/>
                <a:cs typeface="Times New Roman" panose="02020603050405020304" pitchFamily="18" charset="0"/>
              </a:rPr>
              <a:t>odredjene</a:t>
            </a:r>
            <a:r>
              <a:rPr lang="en-US" sz="2000" dirty="0">
                <a:latin typeface="Times New Roman" panose="02020603050405020304" pitchFamily="18" charset="0"/>
                <a:cs typeface="Times New Roman" panose="02020603050405020304" pitchFamily="18" charset="0"/>
              </a:rPr>
              <a:t> MAGNITUDE) or VELICINA,</a:t>
            </a:r>
          </a:p>
          <a:p>
            <a:r>
              <a:rPr lang="en-US" sz="2000" b="1" dirty="0">
                <a:latin typeface="Times New Roman" panose="02020603050405020304" pitchFamily="18" charset="0"/>
                <a:cs typeface="Times New Roman" panose="02020603050405020304" pitchFamily="18" charset="0"/>
              </a:rPr>
              <a:t>Both terms are found to be in usage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2302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B0311-ABD1-4BC4-A08E-787F95CF5103}"/>
              </a:ext>
            </a:extLst>
          </p:cNvPr>
          <p:cNvSpPr>
            <a:spLocks noGrp="1"/>
          </p:cNvSpPr>
          <p:nvPr>
            <p:ph type="title"/>
          </p:nvPr>
        </p:nvSpPr>
        <p:spPr/>
        <p:txBody>
          <a:bodyPr/>
          <a:lstStyle/>
          <a:p>
            <a:r>
              <a:rPr lang="en-US" sz="2400" b="1" dirty="0">
                <a:solidFill>
                  <a:srgbClr val="7030A0"/>
                </a:solidFill>
                <a:latin typeface="Times New Roman" panose="02020603050405020304" pitchFamily="18" charset="0"/>
                <a:cs typeface="Times New Roman" panose="02020603050405020304" pitchFamily="18" charset="0"/>
              </a:rPr>
              <a:t>Magnitude: non-mathematical –poetic context</a:t>
            </a:r>
            <a:endParaRPr lang="en-US"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671A4AE-8AE7-4BF3-85E6-8D89C67C31CA}"/>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Magnitude – the meaning of </a:t>
            </a:r>
            <a:r>
              <a:rPr lang="en-US" sz="2000" u="sng" dirty="0">
                <a:latin typeface="Times New Roman" panose="02020603050405020304" pitchFamily="18" charset="0"/>
                <a:cs typeface="Times New Roman" panose="02020603050405020304" pitchFamily="18" charset="0"/>
              </a:rPr>
              <a:t>greatness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An example: what magnitude (meaning: wow, what greatness!) </a:t>
            </a:r>
          </a:p>
          <a:p>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595636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4A0B-2CE4-467C-A57B-CB00757F77BC}"/>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Reminder: magnitude – a nonmathematical context </a:t>
            </a:r>
          </a:p>
        </p:txBody>
      </p:sp>
      <p:sp>
        <p:nvSpPr>
          <p:cNvPr id="3" name="Content Placeholder 2">
            <a:extLst>
              <a:ext uri="{FF2B5EF4-FFF2-40B4-BE49-F238E27FC236}">
                <a16:creationId xmlns:a16="http://schemas.microsoft.com/office/drawing/2014/main" id="{55DA6F03-8E5C-49D2-9D18-C4A1E5732928}"/>
              </a:ext>
            </a:extLst>
          </p:cNvPr>
          <p:cNvSpPr>
            <a:spLocks noGrp="1"/>
          </p:cNvSpPr>
          <p:nvPr>
            <p:ph idx="1"/>
          </p:nvPr>
        </p:nvSpPr>
        <p:spPr/>
        <p:txBody>
          <a:bodyPr/>
          <a:lstStyle/>
          <a:p>
            <a:endParaRPr lang="en-US" dirty="0"/>
          </a:p>
          <a:p>
            <a:r>
              <a:rPr lang="en-US" dirty="0"/>
              <a:t> </a:t>
            </a:r>
            <a:r>
              <a:rPr lang="en-US" sz="2000" dirty="0">
                <a:latin typeface="Times New Roman" panose="02020603050405020304" pitchFamily="18" charset="0"/>
                <a:cs typeface="Times New Roman" panose="02020603050405020304" pitchFamily="18" charset="0"/>
              </a:rPr>
              <a:t>Bear in mind suggestions similar to those I gave for the mathematical context</a:t>
            </a:r>
          </a:p>
          <a:p>
            <a:r>
              <a:rPr lang="en-US" sz="2000" dirty="0">
                <a:latin typeface="Times New Roman" panose="02020603050405020304" pitchFamily="18" charset="0"/>
                <a:cs typeface="Times New Roman" panose="02020603050405020304" pitchFamily="18" charset="0"/>
              </a:rPr>
              <a:t> To do the first assignment well, learn both about the </a:t>
            </a:r>
            <a:r>
              <a:rPr lang="en-US" sz="2000" u="sng" dirty="0">
                <a:latin typeface="Times New Roman" panose="02020603050405020304" pitchFamily="18" charset="0"/>
                <a:cs typeface="Times New Roman" panose="02020603050405020304" pitchFamily="18" charset="0"/>
              </a:rPr>
              <a:t>mathematical and nonmathematical context.</a:t>
            </a:r>
          </a:p>
          <a:p>
            <a:endParaRPr lang="en-US" sz="2000" u="sng"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However,  this detail (the poetic register) </a:t>
            </a:r>
            <a:r>
              <a:rPr lang="en-US" sz="2000" u="sng" dirty="0">
                <a:latin typeface="Times New Roman" panose="02020603050405020304" pitchFamily="18" charset="0"/>
                <a:cs typeface="Times New Roman" panose="02020603050405020304" pitchFamily="18" charset="0"/>
              </a:rPr>
              <a:t>is not as important </a:t>
            </a:r>
            <a:r>
              <a:rPr lang="en-US" sz="2000" dirty="0">
                <a:latin typeface="Times New Roman" panose="02020603050405020304" pitchFamily="18" charset="0"/>
                <a:cs typeface="Times New Roman" panose="02020603050405020304" pitchFamily="18" charset="0"/>
              </a:rPr>
              <a:t>(even though  I may well take a liberty to ask you about) </a:t>
            </a:r>
          </a:p>
        </p:txBody>
      </p:sp>
    </p:spTree>
    <p:extLst>
      <p:ext uri="{BB962C8B-B14F-4D97-AF65-F5344CB8AC3E}">
        <p14:creationId xmlns:p14="http://schemas.microsoft.com/office/powerpoint/2010/main" val="2786539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019A0-F00F-4E83-BB11-759E4B9D1005}"/>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Cardinality – the mathematical context </a:t>
            </a:r>
          </a:p>
        </p:txBody>
      </p:sp>
      <p:sp>
        <p:nvSpPr>
          <p:cNvPr id="3" name="Content Placeholder 2">
            <a:extLst>
              <a:ext uri="{FF2B5EF4-FFF2-40B4-BE49-F238E27FC236}">
                <a16:creationId xmlns:a16="http://schemas.microsoft.com/office/drawing/2014/main" id="{B8E8D629-21C6-4018-ABC6-AD29F7E4DFE6}"/>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cardinal number </a:t>
            </a:r>
            <a:r>
              <a:rPr lang="en-US" sz="2000" dirty="0">
                <a:latin typeface="Times New Roman" panose="02020603050405020304" pitchFamily="18" charset="0"/>
                <a:cs typeface="Times New Roman" panose="02020603050405020304" pitchFamily="18" charset="0"/>
              </a:rPr>
              <a:t>The number of members of a </a:t>
            </a:r>
            <a:r>
              <a:rPr lang="en-US" sz="2000" dirty="0" err="1">
                <a:latin typeface="Times New Roman" panose="02020603050405020304" pitchFamily="18" charset="0"/>
                <a:cs typeface="Times New Roman" panose="02020603050405020304" pitchFamily="18" charset="0"/>
              </a:rPr>
              <a:t>set;usually</a:t>
            </a:r>
            <a:r>
              <a:rPr lang="en-US" sz="2000" dirty="0">
                <a:latin typeface="Times New Roman" panose="02020603050405020304" pitchFamily="18" charset="0"/>
                <a:cs typeface="Times New Roman" panose="02020603050405020304" pitchFamily="18" charset="0"/>
              </a:rPr>
              <a:t> taken as a particular</a:t>
            </a:r>
          </a:p>
          <a:p>
            <a:pPr marL="0" indent="0">
              <a:buNone/>
            </a:pPr>
            <a:r>
              <a:rPr lang="en-US" sz="2000" dirty="0">
                <a:latin typeface="Times New Roman" panose="02020603050405020304" pitchFamily="18" charset="0"/>
                <a:cs typeface="Times New Roman" panose="02020603050405020304" pitchFamily="18" charset="0"/>
              </a:rPr>
              <a:t>well-ordered set representative of the class of all sets which are in one-to-</a:t>
            </a:r>
            <a:r>
              <a:rPr lang="en-US" sz="2000" dirty="0" err="1">
                <a:latin typeface="Times New Roman" panose="02020603050405020304" pitchFamily="18" charset="0"/>
                <a:cs typeface="Times New Roman" panose="02020603050405020304" pitchFamily="18" charset="0"/>
              </a:rPr>
              <a:t>onecorrespondence</a:t>
            </a:r>
            <a:r>
              <a:rPr lang="en-US" sz="2000" dirty="0">
                <a:latin typeface="Times New Roman" panose="02020603050405020304" pitchFamily="18" charset="0"/>
                <a:cs typeface="Times New Roman" panose="02020603050405020304" pitchFamily="18" charset="0"/>
              </a:rPr>
              <a:t> with one another. </a:t>
            </a:r>
          </a:p>
        </p:txBody>
      </p:sp>
    </p:spTree>
    <p:extLst>
      <p:ext uri="{BB962C8B-B14F-4D97-AF65-F5344CB8AC3E}">
        <p14:creationId xmlns:p14="http://schemas.microsoft.com/office/powerpoint/2010/main" val="5300300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AC5E1-6DEB-458F-A3E5-4497F479B56A}"/>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Reminder: cardinality – disambiguation </a:t>
            </a:r>
            <a:r>
              <a:rPr lang="en-US" sz="2400" b="1" u="sng" dirty="0">
                <a:solidFill>
                  <a:srgbClr val="FF0000"/>
                </a:solidFill>
                <a:latin typeface="Times New Roman" panose="02020603050405020304" pitchFamily="18" charset="0"/>
                <a:cs typeface="Times New Roman" panose="02020603050405020304" pitchFamily="18" charset="0"/>
              </a:rPr>
              <a:t>within the </a:t>
            </a:r>
            <a:r>
              <a:rPr lang="en-US" sz="2400" b="1" dirty="0">
                <a:solidFill>
                  <a:srgbClr val="FF0000"/>
                </a:solidFill>
                <a:latin typeface="Times New Roman" panose="02020603050405020304" pitchFamily="18" charset="0"/>
                <a:cs typeface="Times New Roman" panose="02020603050405020304" pitchFamily="18" charset="0"/>
              </a:rPr>
              <a:t>mathematical context </a:t>
            </a:r>
          </a:p>
        </p:txBody>
      </p:sp>
      <p:sp>
        <p:nvSpPr>
          <p:cNvPr id="3" name="Content Placeholder 2">
            <a:extLst>
              <a:ext uri="{FF2B5EF4-FFF2-40B4-BE49-F238E27FC236}">
                <a16:creationId xmlns:a16="http://schemas.microsoft.com/office/drawing/2014/main" id="{EEAF51AC-D260-4EB3-ADE5-EBF7FF6BAA67}"/>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 In the first assignment in your first midterm I may ask you about the difference between: </a:t>
            </a:r>
          </a:p>
          <a:p>
            <a:r>
              <a:rPr lang="en-US" sz="2000" u="sng" dirty="0">
                <a:latin typeface="Times New Roman" panose="02020603050405020304" pitchFamily="18" charset="0"/>
                <a:cs typeface="Times New Roman" panose="02020603050405020304" pitchFamily="18" charset="0"/>
              </a:rPr>
              <a:t>Cardinal number and cardinal measurement </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These are two entirely different things: </a:t>
            </a:r>
          </a:p>
          <a:p>
            <a:endParaRPr lang="en-US" sz="2000" u="sng"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Whereas the cardinal number refers to the set theory,  cardinal measures refers to </a:t>
            </a:r>
            <a:r>
              <a:rPr lang="en-US" sz="2000" b="1" dirty="0">
                <a:latin typeface="Times New Roman" panose="02020603050405020304" pitchFamily="18" charset="0"/>
                <a:cs typeface="Times New Roman" panose="02020603050405020304" pitchFamily="18" charset="0"/>
              </a:rPr>
              <a:t>interval measurement – a statistical concept: </a:t>
            </a:r>
            <a:r>
              <a:rPr lang="en-US" sz="2000" b="1" dirty="0" err="1">
                <a:latin typeface="Times New Roman" panose="02020603050405020304" pitchFamily="18" charset="0"/>
                <a:cs typeface="Times New Roman" panose="02020603050405020304" pitchFamily="18" charset="0"/>
              </a:rPr>
              <a:t>McGraws</a:t>
            </a:r>
            <a:r>
              <a:rPr lang="en-US" sz="2000" b="1" dirty="0">
                <a:latin typeface="Times New Roman" panose="02020603050405020304" pitchFamily="18" charset="0"/>
                <a:cs typeface="Times New Roman" panose="02020603050405020304" pitchFamily="18" charset="0"/>
              </a:rPr>
              <a:t> definition of ‘cardinal measurement’  goes as follows: </a:t>
            </a:r>
            <a:r>
              <a:rPr lang="en-US" sz="2000" dirty="0">
                <a:latin typeface="Times New Roman" panose="02020603050405020304" pitchFamily="18" charset="0"/>
                <a:cs typeface="Times New Roman" panose="02020603050405020304" pitchFamily="18" charset="0"/>
              </a:rPr>
              <a:t>A method of measuring quantifiable data that assumes an exact knowledge of the quantitative difference between the objects being scaled. Also known as cardinal measurement</a:t>
            </a:r>
            <a:endParaRPr lang="en-US" sz="20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41468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85838-ABDA-4AE5-AC38-FEFAE91BA9C7}"/>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Cardinal, cardinality: non-mathematical context </a:t>
            </a:r>
          </a:p>
        </p:txBody>
      </p:sp>
      <p:sp>
        <p:nvSpPr>
          <p:cNvPr id="3" name="Content Placeholder 2">
            <a:extLst>
              <a:ext uri="{FF2B5EF4-FFF2-40B4-BE49-F238E27FC236}">
                <a16:creationId xmlns:a16="http://schemas.microsoft.com/office/drawing/2014/main" id="{3719D9EC-5FF4-468A-94B6-18E2C18C96A7}"/>
              </a:ext>
            </a:extLst>
          </p:cNvPr>
          <p:cNvSpPr>
            <a:spLocks noGrp="1"/>
          </p:cNvSpPr>
          <p:nvPr>
            <p:ph idx="1"/>
          </p:nvPr>
        </p:nvSpPr>
        <p:spPr/>
        <p:txBody>
          <a:bodyPr>
            <a:normAutofit/>
          </a:bodyPr>
          <a:lstStyle/>
          <a:p>
            <a:r>
              <a:rPr lang="en-US" sz="2000" b="1" u="sng" dirty="0">
                <a:latin typeface="Times New Roman" panose="02020603050405020304" pitchFamily="18" charset="0"/>
                <a:cs typeface="Times New Roman" panose="02020603050405020304" pitchFamily="18" charset="0"/>
              </a:rPr>
              <a:t>Cardinal virtues </a:t>
            </a:r>
            <a:r>
              <a:rPr lang="en-US" sz="2000" dirty="0">
                <a:latin typeface="Times New Roman" panose="02020603050405020304" pitchFamily="18" charset="0"/>
                <a:cs typeface="Times New Roman" panose="02020603050405020304" pitchFamily="18" charset="0"/>
              </a:rPr>
              <a:t>– scholastic philosophy: philosophy, justice, temperance, fortitude, </a:t>
            </a:r>
          </a:p>
          <a:p>
            <a:pPr marL="0" indent="0">
              <a:buNone/>
            </a:pPr>
            <a:r>
              <a:rPr lang="en-US" sz="2000" b="1" dirty="0">
                <a:latin typeface="Times New Roman" panose="02020603050405020304" pitchFamily="18" charset="0"/>
                <a:cs typeface="Times New Roman" panose="02020603050405020304" pitchFamily="18" charset="0"/>
              </a:rPr>
              <a:t>Example:</a:t>
            </a:r>
            <a:r>
              <a:rPr lang="en-US" sz="2000" dirty="0">
                <a:latin typeface="Times New Roman" panose="02020603050405020304" pitchFamily="18" charset="0"/>
                <a:cs typeface="Times New Roman" panose="02020603050405020304" pitchFamily="18" charset="0"/>
              </a:rPr>
              <a:t> The Cardinal virtues are the  Chief natural virtues as distinguished from theological virtues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b="1" u="sng" dirty="0">
                <a:latin typeface="Times New Roman" panose="02020603050405020304" pitchFamily="18" charset="0"/>
                <a:cs typeface="Times New Roman" panose="02020603050405020304" pitchFamily="18" charset="0"/>
              </a:rPr>
              <a:t>Cardinal signs </a:t>
            </a:r>
            <a:r>
              <a:rPr lang="en-US" sz="2000" dirty="0">
                <a:latin typeface="Times New Roman" panose="02020603050405020304" pitchFamily="18" charset="0"/>
                <a:cs typeface="Times New Roman" panose="02020603050405020304" pitchFamily="18" charset="0"/>
              </a:rPr>
              <a:t>– signs of  the zodiac:  </a:t>
            </a:r>
            <a:r>
              <a:rPr lang="en-US" sz="2000" b="1" dirty="0">
                <a:latin typeface="Times New Roman" panose="02020603050405020304" pitchFamily="18" charset="0"/>
                <a:cs typeface="Times New Roman" panose="02020603050405020304" pitchFamily="18" charset="0"/>
              </a:rPr>
              <a:t>The example: </a:t>
            </a:r>
            <a:r>
              <a:rPr lang="en-US" sz="2000" dirty="0">
                <a:latin typeface="Times New Roman" panose="02020603050405020304" pitchFamily="18" charset="0"/>
                <a:cs typeface="Times New Roman" panose="02020603050405020304" pitchFamily="18" charset="0"/>
              </a:rPr>
              <a:t>Aries, Cancer, Libra, </a:t>
            </a:r>
            <a:r>
              <a:rPr lang="en-US" sz="2000" dirty="0" err="1">
                <a:latin typeface="Times New Roman" panose="02020603050405020304" pitchFamily="18" charset="0"/>
                <a:cs typeface="Times New Roman" panose="02020603050405020304" pitchFamily="18" charset="0"/>
              </a:rPr>
              <a:t>Capricornes</a:t>
            </a:r>
            <a:r>
              <a:rPr lang="en-US" sz="2000" dirty="0">
                <a:latin typeface="Times New Roman" panose="02020603050405020304" pitchFamily="18" charset="0"/>
                <a:cs typeface="Times New Roman" panose="02020603050405020304" pitchFamily="18" charset="0"/>
              </a:rPr>
              <a:t> are cardinal signs. </a:t>
            </a:r>
          </a:p>
          <a:p>
            <a:pPr marL="0" indent="0">
              <a:buNone/>
            </a:pPr>
            <a:endParaRPr lang="en-US" sz="2000" b="1" dirty="0">
              <a:latin typeface="Times New Roman" panose="02020603050405020304" pitchFamily="18" charset="0"/>
              <a:cs typeface="Times New Roman" panose="02020603050405020304" pitchFamily="18" charset="0"/>
            </a:endParaRPr>
          </a:p>
          <a:p>
            <a:pPr marL="0" indent="0">
              <a:buNone/>
            </a:pPr>
            <a:r>
              <a:rPr lang="en-US" sz="2000" b="1" u="sng" dirty="0">
                <a:latin typeface="Times New Roman" panose="02020603050405020304" pitchFamily="18" charset="0"/>
                <a:cs typeface="Times New Roman" panose="02020603050405020304" pitchFamily="18" charset="0"/>
              </a:rPr>
              <a:t>Cardinal points : </a:t>
            </a:r>
            <a:r>
              <a:rPr lang="en-US" sz="2000" dirty="0">
                <a:latin typeface="Times New Roman" panose="02020603050405020304" pitchFamily="18" charset="0"/>
                <a:cs typeface="Times New Roman" panose="02020603050405020304" pitchFamily="18" charset="0"/>
              </a:rPr>
              <a:t>the four points of the horizon which lie in the direction of the earth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Example: </a:t>
            </a:r>
            <a:r>
              <a:rPr lang="en-US" sz="2000" dirty="0">
                <a:latin typeface="Times New Roman" panose="02020603050405020304" pitchFamily="18" charset="0"/>
                <a:cs typeface="Times New Roman" panose="02020603050405020304" pitchFamily="18" charset="0"/>
              </a:rPr>
              <a:t>The angles of the building exactly face the four cardinal points. </a:t>
            </a:r>
          </a:p>
        </p:txBody>
      </p:sp>
    </p:spTree>
    <p:extLst>
      <p:ext uri="{BB962C8B-B14F-4D97-AF65-F5344CB8AC3E}">
        <p14:creationId xmlns:p14="http://schemas.microsoft.com/office/powerpoint/2010/main" val="2978659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9D9E4-3586-44CB-BB88-425F8BAFC7C5}"/>
              </a:ext>
            </a:extLst>
          </p:cNvPr>
          <p:cNvSpPr>
            <a:spLocks noGrp="1"/>
          </p:cNvSpPr>
          <p:nvPr>
            <p:ph type="title"/>
          </p:nvPr>
        </p:nvSpPr>
        <p:spPr/>
        <p:txBody>
          <a:bodyPr>
            <a:normAutofit/>
          </a:bodyPr>
          <a:lstStyle/>
          <a:p>
            <a:r>
              <a:rPr lang="en-US" sz="2000" b="1" u="sng" dirty="0">
                <a:solidFill>
                  <a:srgbClr val="C00000"/>
                </a:solidFill>
              </a:rPr>
              <a:t>A </a:t>
            </a:r>
            <a:r>
              <a:rPr lang="en-US" sz="2000" b="1" u="sng" dirty="0">
                <a:solidFill>
                  <a:srgbClr val="C00000"/>
                </a:solidFill>
                <a:latin typeface="Times New Roman" panose="02020603050405020304" pitchFamily="18" charset="0"/>
                <a:cs typeface="Times New Roman" panose="02020603050405020304" pitchFamily="18" charset="0"/>
              </a:rPr>
              <a:t>reminder  as to the relationship between the structure of this presentation and the midterm test structure  </a:t>
            </a:r>
          </a:p>
        </p:txBody>
      </p:sp>
      <p:sp>
        <p:nvSpPr>
          <p:cNvPr id="3" name="Content Placeholder 2">
            <a:extLst>
              <a:ext uri="{FF2B5EF4-FFF2-40B4-BE49-F238E27FC236}">
                <a16:creationId xmlns:a16="http://schemas.microsoft.com/office/drawing/2014/main" id="{C009DDBE-CC8C-4391-BADF-A11DCB4C7979}"/>
              </a:ext>
            </a:extLst>
          </p:cNvPr>
          <p:cNvSpPr>
            <a:spLocks noGrp="1"/>
          </p:cNvSpPr>
          <p:nvPr>
            <p:ph idx="1"/>
          </p:nvPr>
        </p:nvSpPr>
        <p:spPr/>
        <p:txBody>
          <a:bodyPr/>
          <a:lstStyle/>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World builder-  </a:t>
            </a:r>
            <a:r>
              <a:rPr lang="en-US" sz="2000" dirty="0">
                <a:latin typeface="Times New Roman" panose="02020603050405020304" pitchFamily="18" charset="0"/>
                <a:cs typeface="Times New Roman" panose="02020603050405020304" pitchFamily="18" charset="0"/>
              </a:rPr>
              <a:t>we prepare for  the first assignment</a:t>
            </a:r>
          </a:p>
          <a:p>
            <a:endParaRPr lang="en-US" sz="2000"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Translational skills </a:t>
            </a:r>
            <a:r>
              <a:rPr lang="en-US" sz="2000" dirty="0">
                <a:latin typeface="Times New Roman" panose="02020603050405020304" pitchFamily="18" charset="0"/>
                <a:cs typeface="Times New Roman" panose="02020603050405020304" pitchFamily="18" charset="0"/>
              </a:rPr>
              <a:t>– we prepare for the  second and the third assignment </a:t>
            </a:r>
          </a:p>
          <a:p>
            <a:pPr marL="0" indent="0">
              <a:buNone/>
            </a:pP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Art of writing</a:t>
            </a:r>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Fallacies of argument</a:t>
            </a:r>
            <a:r>
              <a:rPr lang="en-US" sz="2000" dirty="0">
                <a:latin typeface="Times New Roman" panose="02020603050405020304" pitchFamily="18" charset="0"/>
                <a:cs typeface="Times New Roman" panose="02020603050405020304" pitchFamily="18" charset="0"/>
              </a:rPr>
              <a:t>:  We prepare for the fourth and the fifth assignment (today, the focus will be a greater focus will be placed on the fourth assignment)  </a:t>
            </a:r>
          </a:p>
          <a:p>
            <a:endParaRPr lang="en-US" sz="2000" b="1" dirty="0"/>
          </a:p>
          <a:p>
            <a:endParaRPr lang="en-US" sz="2000" b="1" dirty="0"/>
          </a:p>
          <a:p>
            <a:endParaRPr lang="en-US" sz="2000" b="1" dirty="0"/>
          </a:p>
        </p:txBody>
      </p:sp>
    </p:spTree>
    <p:extLst>
      <p:ext uri="{BB962C8B-B14F-4D97-AF65-F5344CB8AC3E}">
        <p14:creationId xmlns:p14="http://schemas.microsoft.com/office/powerpoint/2010/main" val="162845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D2B35-F2B2-4251-A530-00FAD96793F5}"/>
              </a:ext>
            </a:extLst>
          </p:cNvPr>
          <p:cNvSpPr>
            <a:spLocks noGrp="1"/>
          </p:cNvSpPr>
          <p:nvPr>
            <p:ph type="title"/>
          </p:nvPr>
        </p:nvSpPr>
        <p:spPr/>
        <p:txBody>
          <a:bodyPr/>
          <a:lstStyle/>
          <a:p>
            <a:r>
              <a:rPr lang="en-US" sz="2400" b="1" dirty="0">
                <a:solidFill>
                  <a:srgbClr val="7030A0"/>
                </a:solidFill>
                <a:latin typeface="Times New Roman" panose="02020603050405020304" pitchFamily="18" charset="0"/>
                <a:cs typeface="Times New Roman" panose="02020603050405020304" pitchFamily="18" charset="0"/>
              </a:rPr>
              <a:t>Countable</a:t>
            </a:r>
            <a:r>
              <a:rPr lang="en-US" b="1" dirty="0"/>
              <a:t> </a:t>
            </a:r>
          </a:p>
        </p:txBody>
      </p:sp>
      <p:sp>
        <p:nvSpPr>
          <p:cNvPr id="3" name="Content Placeholder 2">
            <a:extLst>
              <a:ext uri="{FF2B5EF4-FFF2-40B4-BE49-F238E27FC236}">
                <a16:creationId xmlns:a16="http://schemas.microsoft.com/office/drawing/2014/main" id="{79E8F540-40EA-4CD9-A982-0EE9BF33B438}"/>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There are two synonyms: </a:t>
            </a:r>
            <a:r>
              <a:rPr lang="en-US" sz="2000" u="sng" dirty="0">
                <a:latin typeface="Times New Roman" panose="02020603050405020304" pitchFamily="18" charset="0"/>
                <a:cs typeface="Times New Roman" panose="02020603050405020304" pitchFamily="18" charset="0"/>
              </a:rPr>
              <a:t>numerabl</a:t>
            </a:r>
            <a:r>
              <a:rPr lang="en-US" sz="2000" dirty="0">
                <a:latin typeface="Times New Roman" panose="02020603050405020304" pitchFamily="18" charset="0"/>
                <a:cs typeface="Times New Roman" panose="02020603050405020304" pitchFamily="18" charset="0"/>
              </a:rPr>
              <a:t>e and </a:t>
            </a:r>
            <a:r>
              <a:rPr lang="en-US" sz="2000" u="sng" dirty="0">
                <a:latin typeface="Times New Roman" panose="02020603050405020304" pitchFamily="18" charset="0"/>
                <a:cs typeface="Times New Roman" panose="02020603050405020304" pitchFamily="18" charset="0"/>
              </a:rPr>
              <a:t>denumerable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Numerable is rarely to be found in mathematical contexts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Use instead DENUMERABLE </a:t>
            </a:r>
          </a:p>
        </p:txBody>
      </p:sp>
    </p:spTree>
    <p:extLst>
      <p:ext uri="{BB962C8B-B14F-4D97-AF65-F5344CB8AC3E}">
        <p14:creationId xmlns:p14="http://schemas.microsoft.com/office/powerpoint/2010/main" val="10521642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3E68E-8F75-4557-911A-D93FBE7413E3}"/>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Reminder: you will have to disambiguate between ‘countable’ and ‘infinite’ within the mathematical context  </a:t>
            </a:r>
          </a:p>
        </p:txBody>
      </p:sp>
      <p:sp>
        <p:nvSpPr>
          <p:cNvPr id="3" name="Content Placeholder 2">
            <a:extLst>
              <a:ext uri="{FF2B5EF4-FFF2-40B4-BE49-F238E27FC236}">
                <a16:creationId xmlns:a16="http://schemas.microsoft.com/office/drawing/2014/main" id="{D42E3815-0495-4C0F-B073-F9CABF2459C5}"/>
              </a:ext>
            </a:extLst>
          </p:cNvPr>
          <p:cNvSpPr>
            <a:spLocks noGrp="1"/>
          </p:cNvSpPr>
          <p:nvPr>
            <p:ph idx="1"/>
          </p:nvPr>
        </p:nvSpPr>
        <p:spPr>
          <a:xfrm>
            <a:off x="1466353" y="1956430"/>
            <a:ext cx="10515600" cy="4351338"/>
          </a:xfrm>
        </p:spPr>
        <p:txBody>
          <a:bodyPr/>
          <a:lstStyle/>
          <a:p>
            <a:endParaRPr lang="en-US" dirty="0"/>
          </a:p>
          <a:p>
            <a:r>
              <a:rPr lang="en-US" sz="2000" dirty="0">
                <a:latin typeface="Times New Roman" panose="02020603050405020304" pitchFamily="18" charset="0"/>
                <a:cs typeface="Times New Roman" panose="02020603050405020304" pitchFamily="18" charset="0"/>
              </a:rPr>
              <a:t>Do not try to be </a:t>
            </a:r>
            <a:r>
              <a:rPr lang="en-US" sz="2000" u="sng" dirty="0">
                <a:latin typeface="Times New Roman" panose="02020603050405020304" pitchFamily="18" charset="0"/>
                <a:cs typeface="Times New Roman" panose="02020603050405020304" pitchFamily="18" charset="0"/>
              </a:rPr>
              <a:t>strictly formal</a:t>
            </a:r>
            <a:r>
              <a:rPr lang="en-US" sz="2000" dirty="0">
                <a:latin typeface="Times New Roman" panose="02020603050405020304" pitchFamily="18" charset="0"/>
                <a:cs typeface="Times New Roman" panose="02020603050405020304" pitchFamily="18" charset="0"/>
              </a:rPr>
              <a:t>: explain if you, wish, the  difference </a:t>
            </a:r>
            <a:r>
              <a:rPr lang="en-US" sz="2000" u="sng" dirty="0">
                <a:latin typeface="Times New Roman" panose="02020603050405020304" pitchFamily="18" charset="0"/>
                <a:cs typeface="Times New Roman" panose="02020603050405020304" pitchFamily="18" charset="0"/>
              </a:rPr>
              <a:t>in intuitive terms </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most basic explanation:</a:t>
            </a:r>
          </a:p>
          <a:p>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An uncountable set (of numbers or anything else) is an infinite set from which there is no injective function to the set of Natural numbers,  N . Informally the elements of the set </a:t>
            </a:r>
            <a:r>
              <a:rPr lang="en-US" sz="2000" u="sng" dirty="0">
                <a:latin typeface="Times New Roman" panose="02020603050405020304" pitchFamily="18" charset="0"/>
                <a:cs typeface="Times New Roman" panose="02020603050405020304" pitchFamily="18" charset="0"/>
              </a:rPr>
              <a:t>cannot be listed in a sequence</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explanation taken from Quora). </a:t>
            </a:r>
          </a:p>
        </p:txBody>
      </p:sp>
      <p:sp>
        <p:nvSpPr>
          <p:cNvPr id="4" name="Rectangle 2">
            <a:extLst>
              <a:ext uri="{FF2B5EF4-FFF2-40B4-BE49-F238E27FC236}">
                <a16:creationId xmlns:a16="http://schemas.microsoft.com/office/drawing/2014/main" id="{A4B28AA2-B4FC-4BE0-9636-EC741E62D55A}"/>
              </a:ext>
            </a:extLst>
          </p:cNvPr>
          <p:cNvSpPr>
            <a:spLocks noChangeArrowheads="1"/>
          </p:cNvSpPr>
          <p:nvPr/>
        </p:nvSpPr>
        <p:spPr bwMode="auto">
          <a:xfrm>
            <a:off x="0" y="-130805"/>
            <a:ext cx="24878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282829"/>
                </a:solidFill>
                <a:effectLst/>
                <a:latin typeface="-apple-system"/>
              </a:rPr>
              <a:t>.</a:t>
            </a:r>
            <a:r>
              <a:rPr kumimoji="0" lang="en-US" altLang="en-US" sz="8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07D44CEF-A87D-40FB-BD7E-8AAA3BF537F9}"/>
              </a:ext>
            </a:extLst>
          </p:cNvPr>
          <p:cNvSpPr>
            <a:spLocks noChangeArrowheads="1"/>
          </p:cNvSpPr>
          <p:nvPr/>
        </p:nvSpPr>
        <p:spPr bwMode="auto">
          <a:xfrm>
            <a:off x="628153" y="-5386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070831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5EC5B-9DFF-4078-AD9F-32AD8127F15D}"/>
              </a:ext>
            </a:extLst>
          </p:cNvPr>
          <p:cNvSpPr>
            <a:spLocks noGrp="1"/>
          </p:cNvSpPr>
          <p:nvPr>
            <p:ph type="title"/>
          </p:nvPr>
        </p:nvSpPr>
        <p:spPr/>
        <p:txBody>
          <a:bodyPr/>
          <a:lstStyle/>
          <a:p>
            <a:r>
              <a:rPr lang="en-US" sz="2400" b="1" dirty="0">
                <a:solidFill>
                  <a:srgbClr val="FF0000"/>
                </a:solidFill>
                <a:latin typeface="Times New Roman" panose="02020603050405020304" pitchFamily="18" charset="0"/>
                <a:cs typeface="Times New Roman" panose="02020603050405020304" pitchFamily="18" charset="0"/>
              </a:rPr>
              <a:t>Reminder: disambiguation </a:t>
            </a:r>
            <a:r>
              <a:rPr lang="en-US" sz="2400" b="1" u="sng" dirty="0">
                <a:solidFill>
                  <a:srgbClr val="FF0000"/>
                </a:solidFill>
                <a:latin typeface="Times New Roman" panose="02020603050405020304" pitchFamily="18" charset="0"/>
                <a:cs typeface="Times New Roman" panose="02020603050405020304" pitchFamily="18" charset="0"/>
              </a:rPr>
              <a:t>between</a:t>
            </a:r>
            <a:r>
              <a:rPr lang="en-US" sz="2400" b="1" dirty="0">
                <a:solidFill>
                  <a:srgbClr val="FF0000"/>
                </a:solidFill>
                <a:latin typeface="Times New Roman" panose="02020603050405020304" pitchFamily="18" charset="0"/>
                <a:cs typeface="Times New Roman" panose="02020603050405020304" pitchFamily="18" charset="0"/>
              </a:rPr>
              <a:t> ‘countable’ and ‘infinite’ within the mathematical context </a:t>
            </a:r>
            <a:endParaRPr lang="en-US" dirty="0"/>
          </a:p>
        </p:txBody>
      </p:sp>
      <p:sp>
        <p:nvSpPr>
          <p:cNvPr id="3" name="Content Placeholder 2">
            <a:extLst>
              <a:ext uri="{FF2B5EF4-FFF2-40B4-BE49-F238E27FC236}">
                <a16:creationId xmlns:a16="http://schemas.microsoft.com/office/drawing/2014/main" id="{C27B9B17-3369-40A8-8A5A-DBAFAED1D4E1}"/>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For example, the set of integers {0,1,−1,2,−2,3,−3,…} is clearly infinite. However, as suggested by the above arrangement, we can count off </a:t>
            </a:r>
            <a:r>
              <a:rPr lang="en-US" sz="2000" u="sng" dirty="0">
                <a:latin typeface="Times New Roman" panose="02020603050405020304" pitchFamily="18" charset="0"/>
                <a:cs typeface="Times New Roman" panose="02020603050405020304" pitchFamily="18" charset="0"/>
              </a:rPr>
              <a:t>all the integers</a:t>
            </a:r>
            <a:r>
              <a:rPr lang="en-US" sz="2000" dirty="0">
                <a:latin typeface="Times New Roman" panose="02020603050405020304" pitchFamily="18" charset="0"/>
                <a:cs typeface="Times New Roman" panose="02020603050405020304" pitchFamily="18" charset="0"/>
              </a:rPr>
              <a:t>. Counting </a:t>
            </a:r>
            <a:r>
              <a:rPr lang="en-US" sz="2000" u="sng" dirty="0">
                <a:latin typeface="Times New Roman" panose="02020603050405020304" pitchFamily="18" charset="0"/>
                <a:cs typeface="Times New Roman" panose="02020603050405020304" pitchFamily="18" charset="0"/>
              </a:rPr>
              <a:t>off every integer </a:t>
            </a:r>
            <a:r>
              <a:rPr lang="en-US" sz="2000" dirty="0">
                <a:latin typeface="Times New Roman" panose="02020603050405020304" pitchFamily="18" charset="0"/>
                <a:cs typeface="Times New Roman" panose="02020603050405020304" pitchFamily="18" charset="0"/>
              </a:rPr>
              <a:t>will take forever. But, if you specify any integer, say −10,234,872,306, we will get to this integer in the counting process in a </a:t>
            </a:r>
            <a:r>
              <a:rPr lang="en-US" sz="2000" u="sng" dirty="0">
                <a:latin typeface="Times New Roman" panose="02020603050405020304" pitchFamily="18" charset="0"/>
                <a:cs typeface="Times New Roman" panose="02020603050405020304" pitchFamily="18" charset="0"/>
              </a:rPr>
              <a:t>finite amount of time.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Sometimes, we can just use the term “countable” to mean countably infinite.</a:t>
            </a:r>
          </a:p>
          <a:p>
            <a:r>
              <a:rPr lang="en-US" sz="2000" dirty="0">
                <a:latin typeface="Times New Roman" panose="02020603050405020304" pitchFamily="18" charset="0"/>
                <a:cs typeface="Times New Roman" panose="02020603050405020304" pitchFamily="18" charset="0"/>
              </a:rPr>
              <a:t> But to stress that we are excluding finite sets, we </a:t>
            </a:r>
            <a:r>
              <a:rPr lang="en-US" sz="2000" u="sng" dirty="0">
                <a:latin typeface="Times New Roman" panose="02020603050405020304" pitchFamily="18" charset="0"/>
                <a:cs typeface="Times New Roman" panose="02020603050405020304" pitchFamily="18" charset="0"/>
              </a:rPr>
              <a:t>usually use the term countably infinite</a:t>
            </a:r>
            <a:r>
              <a:rPr lang="en-US" dirty="0"/>
              <a:t>.</a:t>
            </a:r>
          </a:p>
          <a:p>
            <a:endParaRPr lang="en-US" dirty="0"/>
          </a:p>
        </p:txBody>
      </p:sp>
    </p:spTree>
    <p:extLst>
      <p:ext uri="{BB962C8B-B14F-4D97-AF65-F5344CB8AC3E}">
        <p14:creationId xmlns:p14="http://schemas.microsoft.com/office/powerpoint/2010/main" val="11702598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A8876-6843-469A-BD16-FA73761F22F7}"/>
              </a:ext>
            </a:extLst>
          </p:cNvPr>
          <p:cNvSpPr>
            <a:spLocks noGrp="1"/>
          </p:cNvSpPr>
          <p:nvPr>
            <p:ph type="title"/>
          </p:nvPr>
        </p:nvSpPr>
        <p:spPr/>
        <p:txBody>
          <a:bodyPr/>
          <a:lstStyle/>
          <a:p>
            <a:r>
              <a:rPr lang="en-US" sz="2000" b="1" dirty="0">
                <a:solidFill>
                  <a:srgbClr val="FF0000"/>
                </a:solidFill>
              </a:rPr>
              <a:t>A lesson to be remembered</a:t>
            </a:r>
            <a:endParaRPr lang="en-US" dirty="0"/>
          </a:p>
        </p:txBody>
      </p:sp>
      <p:sp>
        <p:nvSpPr>
          <p:cNvPr id="3" name="Content Placeholder 2">
            <a:extLst>
              <a:ext uri="{FF2B5EF4-FFF2-40B4-BE49-F238E27FC236}">
                <a16:creationId xmlns:a16="http://schemas.microsoft.com/office/drawing/2014/main" id="{421EAD3B-5FFB-450E-B07C-3E65CA55A80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Whereas informally, words ‘infinite’ and ‘uncountable’ are exchangeable, in mathematical contexts it is absolutely not the case !!!</a:t>
            </a:r>
          </a:p>
        </p:txBody>
      </p:sp>
    </p:spTree>
    <p:extLst>
      <p:ext uri="{BB962C8B-B14F-4D97-AF65-F5344CB8AC3E}">
        <p14:creationId xmlns:p14="http://schemas.microsoft.com/office/powerpoint/2010/main" val="4233642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5269B-006C-4FA1-A396-64CB638A8F83}"/>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Countable – examples: nonmathematical context  </a:t>
            </a:r>
          </a:p>
        </p:txBody>
      </p:sp>
      <p:sp>
        <p:nvSpPr>
          <p:cNvPr id="3" name="Content Placeholder 2">
            <a:extLst>
              <a:ext uri="{FF2B5EF4-FFF2-40B4-BE49-F238E27FC236}">
                <a16:creationId xmlns:a16="http://schemas.microsoft.com/office/drawing/2014/main" id="{083D0AE8-DA3C-40EB-AD0A-ACCEE62E1569}"/>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They are countable by thousand and million.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evils are very many and almost countable with those which were hidden in the baskets of Pandora. </a:t>
            </a:r>
          </a:p>
        </p:txBody>
      </p:sp>
    </p:spTree>
    <p:extLst>
      <p:ext uri="{BB962C8B-B14F-4D97-AF65-F5344CB8AC3E}">
        <p14:creationId xmlns:p14="http://schemas.microsoft.com/office/powerpoint/2010/main" val="13245674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7AF1A-0949-471D-BA70-D3C969141313}"/>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Coefficients: physical contexts </a:t>
            </a:r>
          </a:p>
        </p:txBody>
      </p:sp>
      <p:sp>
        <p:nvSpPr>
          <p:cNvPr id="3" name="Content Placeholder 2">
            <a:extLst>
              <a:ext uri="{FF2B5EF4-FFF2-40B4-BE49-F238E27FC236}">
                <a16:creationId xmlns:a16="http://schemas.microsoft.com/office/drawing/2014/main" id="{B28C0A41-FE63-469F-9621-869E6BF8A5D2}"/>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Coefficient of friction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Coefficient of torsion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Coefficient  of refraction </a:t>
            </a:r>
          </a:p>
        </p:txBody>
      </p:sp>
    </p:spTree>
    <p:extLst>
      <p:ext uri="{BB962C8B-B14F-4D97-AF65-F5344CB8AC3E}">
        <p14:creationId xmlns:p14="http://schemas.microsoft.com/office/powerpoint/2010/main" val="38643393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05F63-0B10-47C6-A908-14F54E8B9612}"/>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Coefficient: mathematical contexts  </a:t>
            </a:r>
          </a:p>
        </p:txBody>
      </p:sp>
      <p:sp>
        <p:nvSpPr>
          <p:cNvPr id="3" name="Content Placeholder 2">
            <a:extLst>
              <a:ext uri="{FF2B5EF4-FFF2-40B4-BE49-F238E27FC236}">
                <a16:creationId xmlns:a16="http://schemas.microsoft.com/office/drawing/2014/main" id="{CD2A6FCE-12DB-47CA-8A1A-642779CD2DC7}"/>
              </a:ext>
            </a:extLst>
          </p:cNvPr>
          <p:cNvSpPr>
            <a:spLocks noGrp="1"/>
          </p:cNvSpPr>
          <p:nvPr>
            <p:ph idx="1"/>
          </p:nvPr>
        </p:nvSpPr>
        <p:spPr/>
        <p:txBody>
          <a:bodyPr/>
          <a:lstStyle/>
          <a:p>
            <a:endParaRPr lang="en-US" sz="2000" dirty="0"/>
          </a:p>
          <a:p>
            <a:r>
              <a:rPr lang="en-US" sz="2000" dirty="0">
                <a:latin typeface="Times New Roman" panose="02020603050405020304" pitchFamily="18" charset="0"/>
                <a:cs typeface="Times New Roman" panose="02020603050405020304" pitchFamily="18" charset="0"/>
              </a:rPr>
              <a:t>The expression du/dx is called the first differential coefficient of the function u</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611672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C13D9-6B01-4622-BBFB-AE31A8EDDE43}"/>
              </a:ext>
            </a:extLst>
          </p:cNvPr>
          <p:cNvSpPr>
            <a:spLocks noGrp="1"/>
          </p:cNvSpPr>
          <p:nvPr>
            <p:ph type="title"/>
          </p:nvPr>
        </p:nvSpPr>
        <p:spPr/>
        <p:txBody>
          <a:bodyPr>
            <a:normAutofit/>
          </a:bodyPr>
          <a:lstStyle/>
          <a:p>
            <a:r>
              <a:rPr lang="en-US" sz="2400" b="1" dirty="0">
                <a:solidFill>
                  <a:srgbClr val="FF0000"/>
                </a:solidFill>
              </a:rPr>
              <a:t>Reminder</a:t>
            </a:r>
          </a:p>
        </p:txBody>
      </p:sp>
      <p:sp>
        <p:nvSpPr>
          <p:cNvPr id="3" name="Content Placeholder 2">
            <a:extLst>
              <a:ext uri="{FF2B5EF4-FFF2-40B4-BE49-F238E27FC236}">
                <a16:creationId xmlns:a16="http://schemas.microsoft.com/office/drawing/2014/main" id="{8A069D1F-352B-4CD5-AD94-4CA0868B665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Do not mix up quotient (</a:t>
            </a:r>
            <a:r>
              <a:rPr lang="en-US" sz="2000" dirty="0" err="1">
                <a:latin typeface="Times New Roman" panose="02020603050405020304" pitchFamily="18" charset="0"/>
                <a:cs typeface="Times New Roman" panose="02020603050405020304" pitchFamily="18" charset="0"/>
              </a:rPr>
              <a:t>kolicnik</a:t>
            </a:r>
            <a:r>
              <a:rPr lang="en-US" sz="2000" dirty="0">
                <a:latin typeface="Times New Roman" panose="02020603050405020304" pitchFamily="18" charset="0"/>
                <a:cs typeface="Times New Roman" panose="02020603050405020304" pitchFamily="18" charset="0"/>
              </a:rPr>
              <a:t>) and coefficient (</a:t>
            </a:r>
            <a:r>
              <a:rPr lang="en-US" sz="2000" dirty="0" err="1">
                <a:latin typeface="Times New Roman" panose="02020603050405020304" pitchFamily="18" charset="0"/>
                <a:cs typeface="Times New Roman" panose="02020603050405020304" pitchFamily="18" charset="0"/>
              </a:rPr>
              <a:t>koeficijent</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 will also take a liberty to ask you about this </a:t>
            </a:r>
          </a:p>
        </p:txBody>
      </p:sp>
    </p:spTree>
    <p:extLst>
      <p:ext uri="{BB962C8B-B14F-4D97-AF65-F5344CB8AC3E}">
        <p14:creationId xmlns:p14="http://schemas.microsoft.com/office/powerpoint/2010/main" val="42784184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43DD1-06B8-4A39-81C9-54B4BD291576}"/>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Diagonal</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D6CE4CB-645E-4785-AAC4-A1A68B1FA921}"/>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Diagonal line – a straight line joining two opposite and non adjacent lines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Tyndall: The short diagonal of the large Nicol (prism) </a:t>
            </a:r>
          </a:p>
        </p:txBody>
      </p:sp>
    </p:spTree>
    <p:extLst>
      <p:ext uri="{BB962C8B-B14F-4D97-AF65-F5344CB8AC3E}">
        <p14:creationId xmlns:p14="http://schemas.microsoft.com/office/powerpoint/2010/main" val="33133353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6FEAC-D1B5-493A-ABE2-2B0CC889B2A3}"/>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second part: translation skills  (the second, and the third assignment) </a:t>
            </a:r>
          </a:p>
        </p:txBody>
      </p:sp>
      <p:sp>
        <p:nvSpPr>
          <p:cNvPr id="3" name="Content Placeholder 2">
            <a:extLst>
              <a:ext uri="{FF2B5EF4-FFF2-40B4-BE49-F238E27FC236}">
                <a16:creationId xmlns:a16="http://schemas.microsoft.com/office/drawing/2014/main" id="{55ED4C71-4AF7-45BD-AE9B-2D3921A67D4C}"/>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This parts consists of two sub-part</a:t>
            </a:r>
          </a:p>
          <a:p>
            <a:r>
              <a:rPr lang="en-US" sz="2000" dirty="0">
                <a:latin typeface="Times New Roman" panose="02020603050405020304" pitchFamily="18" charset="0"/>
                <a:cs typeface="Times New Roman" panose="02020603050405020304" pitchFamily="18" charset="0"/>
              </a:rPr>
              <a:t>In the first part, I will comment on the mistakes you have made in your recent homework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the second part, I will comment on the mistakes you have generally made during your first semester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Even though this by no means represents a complete list, take them seriously, as certain words  tend to recur (as well as attendant mistakes_)</a:t>
            </a:r>
          </a:p>
        </p:txBody>
      </p:sp>
    </p:spTree>
    <p:extLst>
      <p:ext uri="{BB962C8B-B14F-4D97-AF65-F5344CB8AC3E}">
        <p14:creationId xmlns:p14="http://schemas.microsoft.com/office/powerpoint/2010/main" val="2295404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F7A07-2D47-4283-A77C-38EA8BB21E05}"/>
              </a:ext>
            </a:extLst>
          </p:cNvPr>
          <p:cNvSpPr>
            <a:spLocks noGrp="1"/>
          </p:cNvSpPr>
          <p:nvPr>
            <p:ph type="title"/>
          </p:nvPr>
        </p:nvSpPr>
        <p:spPr/>
        <p:txBody>
          <a:bodyPr>
            <a:normAutofit/>
          </a:bodyPr>
          <a:lstStyle/>
          <a:p>
            <a:r>
              <a:rPr lang="en-US" sz="2400" b="1" dirty="0">
                <a:solidFill>
                  <a:srgbClr val="7030A0"/>
                </a:solidFill>
              </a:rPr>
              <a:t>The first part: the worldbuilder </a:t>
            </a:r>
          </a:p>
        </p:txBody>
      </p:sp>
      <p:sp>
        <p:nvSpPr>
          <p:cNvPr id="3" name="Content Placeholder 2">
            <a:extLst>
              <a:ext uri="{FF2B5EF4-FFF2-40B4-BE49-F238E27FC236}">
                <a16:creationId xmlns:a16="http://schemas.microsoft.com/office/drawing/2014/main" id="{B3420407-714F-4175-A2CF-2E5FA0F50D8C}"/>
              </a:ext>
            </a:extLst>
          </p:cNvPr>
          <p:cNvSpPr>
            <a:spLocks noGrp="1"/>
          </p:cNvSpPr>
          <p:nvPr>
            <p:ph idx="1"/>
          </p:nvPr>
        </p:nvSpPr>
        <p:spPr/>
        <p:txBody>
          <a:bodyPr>
            <a:normAutofit/>
          </a:bodyPr>
          <a:lstStyle/>
          <a:p>
            <a:r>
              <a:rPr lang="en-US" sz="2400" b="1" dirty="0"/>
              <a:t>UNIT 3 </a:t>
            </a:r>
          </a:p>
        </p:txBody>
      </p:sp>
    </p:spTree>
    <p:extLst>
      <p:ext uri="{BB962C8B-B14F-4D97-AF65-F5344CB8AC3E}">
        <p14:creationId xmlns:p14="http://schemas.microsoft.com/office/powerpoint/2010/main" val="9170253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39604-F57C-4EC1-828B-421A6E079725}"/>
              </a:ext>
            </a:extLst>
          </p:cNvPr>
          <p:cNvSpPr>
            <a:spLocks noGrp="1"/>
          </p:cNvSpPr>
          <p:nvPr>
            <p:ph type="title"/>
          </p:nvPr>
        </p:nvSpPr>
        <p:spPr/>
        <p:txBody>
          <a:bodyPr>
            <a:normAutofit/>
          </a:bodyPr>
          <a:lstStyle/>
          <a:p>
            <a:r>
              <a:rPr lang="en-US" sz="2400" u="sng" dirty="0">
                <a:solidFill>
                  <a:srgbClr val="7030A0"/>
                </a:solidFill>
              </a:rPr>
              <a:t>Do not translate literally or by using a google translate</a:t>
            </a:r>
            <a:r>
              <a:rPr lang="en-US" sz="2400" b="1" u="sng" dirty="0">
                <a:solidFill>
                  <a:srgbClr val="7030A0"/>
                </a:solidFill>
              </a:rPr>
              <a:t>: the phrase discontinuity </a:t>
            </a:r>
          </a:p>
        </p:txBody>
      </p:sp>
      <p:sp>
        <p:nvSpPr>
          <p:cNvPr id="3" name="Content Placeholder 2">
            <a:extLst>
              <a:ext uri="{FF2B5EF4-FFF2-40B4-BE49-F238E27FC236}">
                <a16:creationId xmlns:a16="http://schemas.microsoft.com/office/drawing/2014/main" id="{90C2E732-BA6C-4D27-ABE2-D1B4CDA6B5C6}"/>
              </a:ext>
            </a:extLst>
          </p:cNvPr>
          <p:cNvSpPr>
            <a:spLocks noGrp="1"/>
          </p:cNvSpPr>
          <p:nvPr>
            <p:ph idx="1"/>
          </p:nvPr>
        </p:nvSpPr>
        <p:spPr>
          <a:xfrm>
            <a:off x="838200" y="1897187"/>
            <a:ext cx="10515600" cy="4351338"/>
          </a:xfrm>
        </p:spPr>
        <p:txBody>
          <a:bodyPr/>
          <a:lstStyle/>
          <a:p>
            <a:endParaRPr lang="en-US" dirty="0">
              <a:solidFill>
                <a:srgbClr val="222222"/>
              </a:solidFill>
              <a:latin typeface="Arial" panose="020B0604020202020204" pitchFamily="34" charset="0"/>
            </a:endParaRPr>
          </a:p>
          <a:p>
            <a:r>
              <a:rPr lang="en-US" sz="2000" b="1" dirty="0">
                <a:solidFill>
                  <a:srgbClr val="222222"/>
                </a:solidFill>
                <a:latin typeface="Times New Roman" panose="02020603050405020304" pitchFamily="18" charset="0"/>
                <a:cs typeface="Times New Roman" panose="02020603050405020304" pitchFamily="18" charset="0"/>
              </a:rPr>
              <a:t>The context</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AnalysisNot</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diskontinuitet</a:t>
            </a:r>
            <a:r>
              <a:rPr lang="en-US" sz="2000" dirty="0">
                <a:solidFill>
                  <a:srgbClr val="222222"/>
                </a:solidFill>
                <a:latin typeface="Times New Roman" panose="02020603050405020304" pitchFamily="18" charset="0"/>
                <a:cs typeface="Times New Roman" panose="02020603050405020304" pitchFamily="18" charset="0"/>
              </a:rPr>
              <a:t>, but </a:t>
            </a:r>
            <a:r>
              <a:rPr lang="en-US" sz="2000" dirty="0" err="1">
                <a:solidFill>
                  <a:srgbClr val="222222"/>
                </a:solidFill>
                <a:latin typeface="Times New Roman" panose="02020603050405020304" pitchFamily="18" charset="0"/>
                <a:cs typeface="Times New Roman" panose="02020603050405020304" pitchFamily="18" charset="0"/>
              </a:rPr>
              <a:t>tacka</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pRekida</a:t>
            </a:r>
            <a:r>
              <a:rPr lang="en-US" dirty="0">
                <a:solidFill>
                  <a:srgbClr val="222222"/>
                </a:solidFill>
                <a:latin typeface="Arial" panose="020B0604020202020204" pitchFamily="34" charset="0"/>
              </a:rPr>
              <a:t>.</a:t>
            </a:r>
          </a:p>
          <a:p>
            <a:endParaRPr lang="en-US" dirty="0">
              <a:solidFill>
                <a:srgbClr val="222222"/>
              </a:solidFill>
              <a:latin typeface="Arial" panose="020B0604020202020204" pitchFamily="34" charset="0"/>
            </a:endParaRPr>
          </a:p>
          <a:p>
            <a:endParaRPr lang="en-US" dirty="0"/>
          </a:p>
        </p:txBody>
      </p:sp>
    </p:spTree>
    <p:extLst>
      <p:ext uri="{BB962C8B-B14F-4D97-AF65-F5344CB8AC3E}">
        <p14:creationId xmlns:p14="http://schemas.microsoft.com/office/powerpoint/2010/main" val="15132592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742D4-C7E5-45A4-8A55-7461C61097AF}"/>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Do not translate literally: power series </a:t>
            </a:r>
          </a:p>
        </p:txBody>
      </p:sp>
      <p:sp>
        <p:nvSpPr>
          <p:cNvPr id="3" name="Content Placeholder 2">
            <a:extLst>
              <a:ext uri="{FF2B5EF4-FFF2-40B4-BE49-F238E27FC236}">
                <a16:creationId xmlns:a16="http://schemas.microsoft.com/office/drawing/2014/main" id="{3ED1D1CC-4D4A-4D9A-8970-BD2564870E9E}"/>
              </a:ext>
            </a:extLst>
          </p:cNvPr>
          <p:cNvSpPr>
            <a:spLocks noGrp="1"/>
          </p:cNvSpPr>
          <p:nvPr>
            <p:ph idx="1"/>
          </p:nvPr>
        </p:nvSpPr>
        <p:spPr/>
        <p:txBody>
          <a:bodyPr/>
          <a:lstStyle/>
          <a:p>
            <a:endParaRPr lang="en-US" dirty="0"/>
          </a:p>
          <a:p>
            <a:r>
              <a:rPr lang="en-US" sz="2000" b="1" dirty="0">
                <a:latin typeface="Times New Roman" panose="02020603050405020304" pitchFamily="18" charset="0"/>
                <a:cs typeface="Times New Roman" panose="02020603050405020304" pitchFamily="18" charset="0"/>
              </a:rPr>
              <a:t>The context</a:t>
            </a:r>
            <a:r>
              <a:rPr lang="en-US" sz="2000" dirty="0">
                <a:latin typeface="Times New Roman" panose="02020603050405020304" pitchFamily="18" charset="0"/>
                <a:cs typeface="Times New Roman" panose="02020603050405020304" pitchFamily="18" charset="0"/>
              </a:rPr>
              <a:t>: analysis </a:t>
            </a:r>
            <a:endParaRPr lang="en-US" sz="2000" dirty="0">
              <a:solidFill>
                <a:srgbClr val="222222"/>
              </a:solidFill>
              <a:latin typeface="Times New Roman" panose="02020603050405020304" pitchFamily="18" charset="0"/>
              <a:cs typeface="Times New Roman" panose="02020603050405020304" pitchFamily="18" charset="0"/>
            </a:endParaRPr>
          </a:p>
          <a:p>
            <a:r>
              <a:rPr lang="en-US" sz="2000" u="sng" dirty="0">
                <a:solidFill>
                  <a:srgbClr val="222222"/>
                </a:solidFill>
                <a:latin typeface="Times New Roman" panose="02020603050405020304" pitchFamily="18" charset="0"/>
                <a:cs typeface="Times New Roman" panose="02020603050405020304" pitchFamily="18" charset="0"/>
              </a:rPr>
              <a:t>Mistake 1</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niz</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stepena</a:t>
            </a:r>
            <a:r>
              <a:rPr lang="en-US" sz="2000" dirty="0">
                <a:solidFill>
                  <a:srgbClr val="222222"/>
                </a:solidFill>
                <a:latin typeface="Times New Roman" panose="02020603050405020304" pitchFamily="18" charset="0"/>
                <a:cs typeface="Times New Roman" panose="02020603050405020304" pitchFamily="18" charset="0"/>
              </a:rPr>
              <a:t>, 4</a:t>
            </a:r>
          </a:p>
          <a:p>
            <a:r>
              <a:rPr lang="en-US" sz="2000" u="sng" dirty="0">
                <a:solidFill>
                  <a:srgbClr val="222222"/>
                </a:solidFill>
                <a:latin typeface="Times New Roman" panose="02020603050405020304" pitchFamily="18" charset="0"/>
                <a:cs typeface="Times New Roman" panose="02020603050405020304" pitchFamily="18" charset="0"/>
              </a:rPr>
              <a:t>Mistake 2</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stepena</a:t>
            </a:r>
            <a:r>
              <a:rPr lang="en-US" sz="2000" b="1" dirty="0" err="1">
                <a:solidFill>
                  <a:srgbClr val="222222"/>
                </a:solidFill>
                <a:latin typeface="Times New Roman" panose="02020603050405020304" pitchFamily="18" charset="0"/>
                <a:cs typeface="Times New Roman" panose="02020603050405020304" pitchFamily="18" charset="0"/>
              </a:rPr>
              <a:t>sti</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niz</a:t>
            </a:r>
            <a:r>
              <a:rPr lang="en-US" sz="2000" dirty="0">
                <a:solidFill>
                  <a:srgbClr val="222222"/>
                </a:solidFill>
                <a:latin typeface="Times New Roman" panose="02020603050405020304" pitchFamily="18" charset="0"/>
                <a:cs typeface="Times New Roman" panose="02020603050405020304" pitchFamily="18" charset="0"/>
              </a:rPr>
              <a:t> </a:t>
            </a:r>
          </a:p>
          <a:p>
            <a:r>
              <a:rPr lang="en-US" sz="2000" b="1" dirty="0">
                <a:solidFill>
                  <a:srgbClr val="222222"/>
                </a:solidFill>
                <a:latin typeface="Times New Roman" panose="02020603050405020304" pitchFamily="18" charset="0"/>
                <a:cs typeface="Times New Roman" panose="02020603050405020304" pitchFamily="18" charset="0"/>
              </a:rPr>
              <a:t>The correct form</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stepe</a:t>
            </a:r>
            <a:r>
              <a:rPr lang="en-US" sz="2000" b="1" dirty="0" err="1">
                <a:solidFill>
                  <a:srgbClr val="222222"/>
                </a:solidFill>
                <a:latin typeface="Times New Roman" panose="02020603050405020304" pitchFamily="18" charset="0"/>
                <a:cs typeface="Times New Roman" panose="02020603050405020304" pitchFamily="18" charset="0"/>
              </a:rPr>
              <a:t>nI</a:t>
            </a:r>
            <a:r>
              <a:rPr lang="en-US" sz="2000" dirty="0">
                <a:solidFill>
                  <a:srgbClr val="222222"/>
                </a:solidFill>
                <a:latin typeface="Times New Roman" panose="02020603050405020304" pitchFamily="18" charset="0"/>
                <a:cs typeface="Times New Roman" panose="02020603050405020304" pitchFamily="18" charset="0"/>
              </a:rPr>
              <a:t> </a:t>
            </a:r>
            <a:r>
              <a:rPr lang="en-US" sz="2000" dirty="0" err="1">
                <a:solidFill>
                  <a:srgbClr val="222222"/>
                </a:solidFill>
                <a:latin typeface="Times New Roman" panose="02020603050405020304" pitchFamily="18" charset="0"/>
                <a:cs typeface="Times New Roman" panose="02020603050405020304" pitchFamily="18" charset="0"/>
              </a:rPr>
              <a:t>niz</a:t>
            </a:r>
            <a:r>
              <a:rPr lang="en-US" sz="2000" dirty="0">
                <a:solidFill>
                  <a:srgbClr val="222222"/>
                </a:solidFill>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4608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92F3-5698-4EC5-85BC-A7CC23666F9D}"/>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Nuances in meaning: the word: </a:t>
            </a:r>
            <a:r>
              <a:rPr lang="en-US" sz="2400" b="1" dirty="0" err="1">
                <a:solidFill>
                  <a:srgbClr val="7030A0"/>
                </a:solidFill>
                <a:latin typeface="Times New Roman" panose="02020603050405020304" pitchFamily="18" charset="0"/>
                <a:cs typeface="Times New Roman" panose="02020603050405020304" pitchFamily="18" charset="0"/>
              </a:rPr>
              <a:t>infinitismal</a:t>
            </a:r>
            <a:endParaRPr lang="en-US" sz="24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31668EE-BADD-4865-A412-652E52D658BF}"/>
              </a:ext>
            </a:extLst>
          </p:cNvPr>
          <p:cNvSpPr>
            <a:spLocks noGrp="1"/>
          </p:cNvSpPr>
          <p:nvPr>
            <p:ph idx="1"/>
          </p:nvPr>
        </p:nvSpPr>
        <p:spPr/>
        <p:txBody>
          <a:bodyPr/>
          <a:lstStyle/>
          <a:p>
            <a:endParaRPr lang="en-US" dirty="0"/>
          </a:p>
          <a:p>
            <a:r>
              <a:rPr lang="en-US" dirty="0"/>
              <a:t> </a:t>
            </a:r>
            <a:r>
              <a:rPr lang="en-US" sz="2000" dirty="0">
                <a:latin typeface="Times New Roman" panose="02020603050405020304" pitchFamily="18" charset="0"/>
                <a:cs typeface="Times New Roman" panose="02020603050405020304" pitchFamily="18" charset="0"/>
              </a:rPr>
              <a:t>The context: analysis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It is not ‘</a:t>
            </a:r>
            <a:r>
              <a:rPr lang="en-US" sz="2000" dirty="0" err="1">
                <a:latin typeface="Times New Roman" panose="02020603050405020304" pitchFamily="18" charset="0"/>
                <a:cs typeface="Times New Roman" panose="02020603050405020304" pitchFamily="18" charset="0"/>
              </a:rPr>
              <a:t>beskonacno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mali</a:t>
            </a:r>
            <a:r>
              <a:rPr lang="en-US" sz="2000"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broj</a:t>
            </a:r>
            <a:r>
              <a:rPr lang="en-US" sz="2000" u="sng" dirty="0">
                <a:latin typeface="Times New Roman" panose="02020603050405020304" pitchFamily="18" charset="0"/>
                <a:cs typeface="Times New Roman" panose="02020603050405020304" pitchFamily="18" charset="0"/>
              </a:rPr>
              <a:t>’</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correct form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beskonacno</a:t>
            </a:r>
            <a:r>
              <a:rPr lang="en-US" sz="2000" dirty="0">
                <a:latin typeface="Times New Roman" panose="02020603050405020304" pitchFamily="18" charset="0"/>
                <a:cs typeface="Times New Roman" panose="02020603050405020304" pitchFamily="18" charset="0"/>
              </a:rPr>
              <a:t> mala </a:t>
            </a:r>
            <a:r>
              <a:rPr lang="en-US" sz="2000" u="sng" dirty="0" err="1">
                <a:latin typeface="Times New Roman" panose="02020603050405020304" pitchFamily="18" charset="0"/>
                <a:cs typeface="Times New Roman" panose="02020603050405020304" pitchFamily="18" charset="0"/>
              </a:rPr>
              <a:t>velicina</a:t>
            </a:r>
            <a:r>
              <a:rPr lang="en-US" sz="2000" u="sng"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318971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9B97E-E0F8-4AEC-A93C-F4FABCAA2A76}"/>
              </a:ext>
            </a:extLst>
          </p:cNvPr>
          <p:cNvSpPr>
            <a:spLocks noGrp="1"/>
          </p:cNvSpPr>
          <p:nvPr>
            <p:ph type="title"/>
          </p:nvPr>
        </p:nvSpPr>
        <p:spPr/>
        <p:txBody>
          <a:bodyPr>
            <a:normAutofit fontScale="90000"/>
          </a:bodyPr>
          <a:lstStyle/>
          <a:p>
            <a:br>
              <a:rPr lang="en-US" dirty="0"/>
            </a:br>
            <a:r>
              <a:rPr lang="en-US" sz="2700" b="1" dirty="0">
                <a:solidFill>
                  <a:srgbClr val="7030A0"/>
                </a:solidFill>
                <a:latin typeface="Times New Roman" panose="02020603050405020304" pitchFamily="18" charset="0"/>
                <a:cs typeface="Times New Roman" panose="02020603050405020304" pitchFamily="18" charset="0"/>
              </a:rPr>
              <a:t>Take care about the mathematical context: the phrase: continuity </a:t>
            </a:r>
            <a:br>
              <a:rPr lang="en-US" dirty="0"/>
            </a:br>
            <a:endParaRPr lang="en-US" sz="2400" b="1" dirty="0">
              <a:solidFill>
                <a:srgbClr val="7030A0"/>
              </a:solidFill>
            </a:endParaRPr>
          </a:p>
        </p:txBody>
      </p:sp>
      <p:sp>
        <p:nvSpPr>
          <p:cNvPr id="3" name="Content Placeholder 2">
            <a:extLst>
              <a:ext uri="{FF2B5EF4-FFF2-40B4-BE49-F238E27FC236}">
                <a16:creationId xmlns:a16="http://schemas.microsoft.com/office/drawing/2014/main" id="{33650209-5D02-4233-B59D-4C1E30B0DEE1}"/>
              </a:ext>
            </a:extLst>
          </p:cNvPr>
          <p:cNvSpPr>
            <a:spLocks noGrp="1"/>
          </p:cNvSpPr>
          <p:nvPr>
            <p:ph idx="1"/>
          </p:nvPr>
        </p:nvSpPr>
        <p:spPr/>
        <p:txBody>
          <a:bodyPr>
            <a:normAutofit/>
          </a:bodyPr>
          <a:lstStyle/>
          <a:p>
            <a:endParaRPr lang="en-US" dirty="0"/>
          </a:p>
          <a:p>
            <a:r>
              <a:rPr lang="en-US" sz="2000" dirty="0">
                <a:solidFill>
                  <a:prstClr val="black"/>
                </a:solidFill>
                <a:latin typeface="Times New Roman" panose="02020603050405020304" pitchFamily="18" charset="0"/>
                <a:ea typeface="+mj-ea"/>
                <a:cs typeface="Times New Roman" panose="02020603050405020304" pitchFamily="18" charset="0"/>
              </a:rPr>
              <a:t>Continuity je </a:t>
            </a:r>
            <a:r>
              <a:rPr lang="en-US" sz="2000" dirty="0" err="1">
                <a:solidFill>
                  <a:prstClr val="black"/>
                </a:solidFill>
                <a:latin typeface="Times New Roman" panose="02020603050405020304" pitchFamily="18" charset="0"/>
                <a:ea typeface="+mj-ea"/>
                <a:cs typeface="Times New Roman" panose="02020603050405020304" pitchFamily="18" charset="0"/>
              </a:rPr>
              <a:t>neprekidnost</a:t>
            </a:r>
            <a:r>
              <a:rPr lang="en-US" sz="2000" dirty="0">
                <a:solidFill>
                  <a:prstClr val="black"/>
                </a:solidFill>
                <a:latin typeface="Times New Roman" panose="02020603050405020304" pitchFamily="18" charset="0"/>
                <a:ea typeface="+mj-ea"/>
                <a:cs typeface="Times New Roman" panose="02020603050405020304" pitchFamily="18" charset="0"/>
              </a:rPr>
              <a:t> a ne </a:t>
            </a:r>
            <a:r>
              <a:rPr lang="en-US" sz="2000" dirty="0" err="1">
                <a:solidFill>
                  <a:prstClr val="black"/>
                </a:solidFill>
                <a:latin typeface="Times New Roman" panose="02020603050405020304" pitchFamily="18" charset="0"/>
                <a:ea typeface="+mj-ea"/>
                <a:cs typeface="Times New Roman" panose="02020603050405020304" pitchFamily="18" charset="0"/>
              </a:rPr>
              <a:t>kontinuitet</a:t>
            </a:r>
            <a:r>
              <a:rPr lang="en-US" sz="2000" dirty="0">
                <a:solidFill>
                  <a:prstClr val="black"/>
                </a:solidFill>
                <a:latin typeface="Times New Roman" panose="02020603050405020304" pitchFamily="18" charset="0"/>
                <a:ea typeface="+mj-ea"/>
                <a:cs typeface="Times New Roman" panose="02020603050405020304" pitchFamily="18" charset="0"/>
              </a:rPr>
              <a:t> , </a:t>
            </a:r>
            <a:br>
              <a:rPr lang="en-US" sz="2000" dirty="0">
                <a:solidFill>
                  <a:prstClr val="black"/>
                </a:solidFill>
                <a:latin typeface="Times New Roman" panose="02020603050405020304" pitchFamily="18" charset="0"/>
                <a:ea typeface="+mj-ea"/>
                <a:cs typeface="Times New Roman" panose="02020603050405020304" pitchFamily="18" charset="0"/>
              </a:rPr>
            </a:br>
            <a:r>
              <a:rPr lang="en-US" sz="2000" dirty="0">
                <a:solidFill>
                  <a:prstClr val="black"/>
                </a:solidFill>
                <a:latin typeface="Times New Roman" panose="02020603050405020304" pitchFamily="18" charset="0"/>
                <a:ea typeface="+mj-ea"/>
                <a:cs typeface="Times New Roman" panose="02020603050405020304" pitchFamily="18" charset="0"/>
              </a:rPr>
              <a:t>The mistake 1: </a:t>
            </a:r>
            <a:r>
              <a:rPr lang="en-US" sz="2000" dirty="0" err="1">
                <a:solidFill>
                  <a:prstClr val="black"/>
                </a:solidFill>
                <a:latin typeface="Times New Roman" panose="02020603050405020304" pitchFamily="18" charset="0"/>
                <a:ea typeface="+mj-ea"/>
                <a:cs typeface="Times New Roman" panose="02020603050405020304" pitchFamily="18" charset="0"/>
              </a:rPr>
              <a:t>kontuitet</a:t>
            </a:r>
            <a:r>
              <a:rPr lang="en-US" sz="2000" dirty="0">
                <a:solidFill>
                  <a:prstClr val="black"/>
                </a:solidFill>
                <a:latin typeface="Times New Roman" panose="02020603050405020304" pitchFamily="18" charset="0"/>
                <a:ea typeface="+mj-ea"/>
                <a:cs typeface="Times New Roman" panose="02020603050405020304" pitchFamily="18" charset="0"/>
              </a:rPr>
              <a:t> </a:t>
            </a:r>
          </a:p>
          <a:p>
            <a:r>
              <a:rPr lang="en-US" sz="2000" dirty="0">
                <a:solidFill>
                  <a:prstClr val="black"/>
                </a:solidFill>
                <a:latin typeface="Times New Roman" panose="02020603050405020304" pitchFamily="18" charset="0"/>
                <a:ea typeface="+mj-ea"/>
                <a:cs typeface="Times New Roman" panose="02020603050405020304" pitchFamily="18" charset="0"/>
              </a:rPr>
              <a:t>The mistake 2: </a:t>
            </a:r>
            <a:r>
              <a:rPr lang="en-US" sz="2000" dirty="0" err="1">
                <a:solidFill>
                  <a:prstClr val="black"/>
                </a:solidFill>
                <a:latin typeface="Times New Roman" panose="02020603050405020304" pitchFamily="18" charset="0"/>
                <a:ea typeface="+mj-ea"/>
                <a:cs typeface="Times New Roman" panose="02020603050405020304" pitchFamily="18" charset="0"/>
              </a:rPr>
              <a:t>kontinuiranost</a:t>
            </a:r>
            <a:r>
              <a:rPr lang="en-US" sz="2000" dirty="0">
                <a:solidFill>
                  <a:prstClr val="black"/>
                </a:solidFill>
                <a:latin typeface="Times New Roman" panose="02020603050405020304" pitchFamily="18" charset="0"/>
                <a:ea typeface="+mj-ea"/>
                <a:cs typeface="Times New Roman" panose="02020603050405020304" pitchFamily="18" charset="0"/>
              </a:rPr>
              <a:t> </a:t>
            </a:r>
          </a:p>
          <a:p>
            <a:r>
              <a:rPr lang="en-US" sz="2000" dirty="0">
                <a:solidFill>
                  <a:prstClr val="black"/>
                </a:solidFill>
                <a:latin typeface="Times New Roman" panose="02020603050405020304" pitchFamily="18" charset="0"/>
                <a:ea typeface="+mj-ea"/>
                <a:cs typeface="Times New Roman" panose="02020603050405020304" pitchFamily="18" charset="0"/>
              </a:rPr>
              <a:t>The correct form: </a:t>
            </a:r>
            <a:r>
              <a:rPr lang="en-US" sz="2000" dirty="0" err="1">
                <a:solidFill>
                  <a:prstClr val="black"/>
                </a:solidFill>
                <a:latin typeface="Times New Roman" panose="02020603050405020304" pitchFamily="18" charset="0"/>
                <a:ea typeface="+mj-ea"/>
                <a:cs typeface="Times New Roman" panose="02020603050405020304" pitchFamily="18" charset="0"/>
              </a:rPr>
              <a:t>neprekidnost</a:t>
            </a:r>
            <a:r>
              <a:rPr lang="en-US" sz="2000" dirty="0">
                <a:solidFill>
                  <a:prstClr val="black"/>
                </a:solidFill>
                <a:latin typeface="Times New Roman" panose="02020603050405020304" pitchFamily="18" charset="0"/>
                <a:ea typeface="+mj-ea"/>
                <a:cs typeface="Times New Roman" panose="02020603050405020304" pitchFamily="18" charset="0"/>
              </a:rPr>
              <a:t> </a:t>
            </a:r>
            <a:endParaRPr lang="en-US" dirty="0"/>
          </a:p>
          <a:p>
            <a:endParaRPr lang="en-US" dirty="0"/>
          </a:p>
        </p:txBody>
      </p:sp>
    </p:spTree>
    <p:extLst>
      <p:ext uri="{BB962C8B-B14F-4D97-AF65-F5344CB8AC3E}">
        <p14:creationId xmlns:p14="http://schemas.microsoft.com/office/powerpoint/2010/main" val="25601589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16703-3613-4313-8A9D-89E6B87B2BE9}"/>
              </a:ext>
            </a:extLst>
          </p:cNvPr>
          <p:cNvSpPr>
            <a:spLocks noGrp="1"/>
          </p:cNvSpPr>
          <p:nvPr>
            <p:ph type="title"/>
          </p:nvPr>
        </p:nvSpPr>
        <p:spPr/>
        <p:txBody>
          <a:bodyPr>
            <a:normAutofit/>
          </a:bodyPr>
          <a:lstStyle/>
          <a:p>
            <a:r>
              <a:rPr lang="en-US" sz="2400" b="1" dirty="0" err="1">
                <a:solidFill>
                  <a:srgbClr val="7030A0"/>
                </a:solidFill>
                <a:latin typeface="Times New Roman" panose="02020603050405020304" pitchFamily="18" charset="0"/>
                <a:cs typeface="Times New Roman" panose="02020603050405020304" pitchFamily="18" charset="0"/>
              </a:rPr>
              <a:t>Style:the</a:t>
            </a:r>
            <a:r>
              <a:rPr lang="en-US" sz="2400" b="1" dirty="0">
                <a:solidFill>
                  <a:srgbClr val="7030A0"/>
                </a:solidFill>
                <a:latin typeface="Times New Roman" panose="02020603050405020304" pitchFamily="18" charset="0"/>
                <a:cs typeface="Times New Roman" panose="02020603050405020304" pitchFamily="18" charset="0"/>
              </a:rPr>
              <a:t> phrase ‘is’ </a:t>
            </a:r>
          </a:p>
        </p:txBody>
      </p:sp>
      <p:sp>
        <p:nvSpPr>
          <p:cNvPr id="3" name="Content Placeholder 2">
            <a:extLst>
              <a:ext uri="{FF2B5EF4-FFF2-40B4-BE49-F238E27FC236}">
                <a16:creationId xmlns:a16="http://schemas.microsoft.com/office/drawing/2014/main" id="{E7D2A68D-B758-473F-8E84-2224BCCC70D5}"/>
              </a:ext>
            </a:extLst>
          </p:cNvPr>
          <p:cNvSpPr>
            <a:spLocks noGrp="1"/>
          </p:cNvSpPr>
          <p:nvPr>
            <p:ph idx="1"/>
          </p:nvPr>
        </p:nvSpPr>
        <p:spPr>
          <a:xfrm>
            <a:off x="965420" y="2000553"/>
            <a:ext cx="10515600" cy="4351338"/>
          </a:xfrm>
        </p:spPr>
        <p:txBody>
          <a:bodyPr/>
          <a:lstStyle/>
          <a:p>
            <a:r>
              <a:rPr lang="pl-PL" sz="2000" b="1" dirty="0">
                <a:solidFill>
                  <a:srgbClr val="222222"/>
                </a:solidFill>
                <a:latin typeface="Times New Roman" panose="02020603050405020304" pitchFamily="18" charset="0"/>
                <a:cs typeface="Times New Roman" panose="02020603050405020304" pitchFamily="18" charset="0"/>
              </a:rPr>
              <a:t>NOT:</a:t>
            </a:r>
            <a:r>
              <a:rPr lang="pl-PL" sz="2000" dirty="0">
                <a:solidFill>
                  <a:srgbClr val="222222"/>
                </a:solidFill>
                <a:latin typeface="Times New Roman" panose="02020603050405020304" pitchFamily="18" charset="0"/>
                <a:cs typeface="Times New Roman" panose="02020603050405020304" pitchFamily="18" charset="0"/>
              </a:rPr>
              <a:t> </a:t>
            </a:r>
          </a:p>
          <a:p>
            <a:r>
              <a:rPr lang="pl-PL" sz="2000" dirty="0">
                <a:solidFill>
                  <a:srgbClr val="500050"/>
                </a:solidFill>
                <a:latin typeface="Times New Roman" panose="02020603050405020304" pitchFamily="18" charset="0"/>
                <a:cs typeface="Times New Roman" panose="02020603050405020304" pitchFamily="18" charset="0"/>
              </a:rPr>
              <a:t>U matematici, metrički prostor</a:t>
            </a:r>
            <a:r>
              <a:rPr lang="pl-PL" sz="2000" u="sng" dirty="0">
                <a:solidFill>
                  <a:srgbClr val="500050"/>
                </a:solidFill>
                <a:latin typeface="Times New Roman" panose="02020603050405020304" pitchFamily="18" charset="0"/>
                <a:cs typeface="Times New Roman" panose="02020603050405020304" pitchFamily="18" charset="0"/>
              </a:rPr>
              <a:t> je </a:t>
            </a:r>
            <a:r>
              <a:rPr lang="pl-PL" sz="2000" dirty="0">
                <a:solidFill>
                  <a:srgbClr val="500050"/>
                </a:solidFill>
                <a:latin typeface="Times New Roman" panose="02020603050405020304" pitchFamily="18" charset="0"/>
                <a:cs typeface="Times New Roman" panose="02020603050405020304" pitchFamily="18" charset="0"/>
              </a:rPr>
              <a:t>skup u kome </a:t>
            </a:r>
            <a:br>
              <a:rPr lang="pl-PL" sz="2000" dirty="0">
                <a:solidFill>
                  <a:srgbClr val="500050"/>
                </a:solidFill>
                <a:latin typeface="Times New Roman" panose="02020603050405020304" pitchFamily="18" charset="0"/>
                <a:cs typeface="Times New Roman" panose="02020603050405020304" pitchFamily="18" charset="0"/>
              </a:rPr>
            </a:br>
            <a:endParaRPr lang="pl-PL" sz="2000" dirty="0">
              <a:solidFill>
                <a:srgbClr val="500050"/>
              </a:solidFill>
              <a:latin typeface="Times New Roman" panose="02020603050405020304" pitchFamily="18" charset="0"/>
              <a:cs typeface="Times New Roman" panose="02020603050405020304" pitchFamily="18" charset="0"/>
            </a:endParaRPr>
          </a:p>
          <a:p>
            <a:pPr lvl="0"/>
            <a:r>
              <a:rPr lang="pl-PL" sz="2000" b="1" dirty="0">
                <a:solidFill>
                  <a:srgbClr val="222222"/>
                </a:solidFill>
                <a:latin typeface="Times New Roman" panose="02020603050405020304" pitchFamily="18" charset="0"/>
                <a:cs typeface="Times New Roman" panose="02020603050405020304" pitchFamily="18" charset="0"/>
              </a:rPr>
              <a:t>BUT:</a:t>
            </a:r>
            <a:r>
              <a:rPr lang="en-US" sz="2000" b="1" dirty="0">
                <a:solidFill>
                  <a:srgbClr val="222222"/>
                </a:solidFill>
                <a:latin typeface="Times New Roman" panose="02020603050405020304" pitchFamily="18" charset="0"/>
                <a:cs typeface="Times New Roman" panose="02020603050405020304" pitchFamily="18" charset="0"/>
              </a:rPr>
              <a:t> </a:t>
            </a:r>
            <a:r>
              <a:rPr lang="pl-PL" sz="2000" dirty="0">
                <a:solidFill>
                  <a:srgbClr val="500050"/>
                </a:solidFill>
                <a:latin typeface="Times New Roman" panose="02020603050405020304" pitchFamily="18" charset="0"/>
                <a:cs typeface="Times New Roman" panose="02020603050405020304" pitchFamily="18" charset="0"/>
              </a:rPr>
              <a:t>U matematici, metrički prostor </a:t>
            </a:r>
            <a:r>
              <a:rPr lang="en-US" sz="2000" u="sng" dirty="0">
                <a:solidFill>
                  <a:srgbClr val="500050"/>
                </a:solidFill>
                <a:latin typeface="Times New Roman" panose="02020603050405020304" pitchFamily="18" charset="0"/>
                <a:cs typeface="Times New Roman" panose="02020603050405020304" pitchFamily="18" charset="0"/>
              </a:rPr>
              <a:t>JESTE</a:t>
            </a:r>
            <a:r>
              <a:rPr lang="en-US" sz="2000" dirty="0">
                <a:solidFill>
                  <a:srgbClr val="500050"/>
                </a:solidFill>
                <a:latin typeface="Times New Roman" panose="02020603050405020304" pitchFamily="18" charset="0"/>
                <a:cs typeface="Times New Roman" panose="02020603050405020304" pitchFamily="18" charset="0"/>
              </a:rPr>
              <a:t> </a:t>
            </a:r>
            <a:r>
              <a:rPr lang="pl-PL" sz="2000" dirty="0">
                <a:solidFill>
                  <a:srgbClr val="500050"/>
                </a:solidFill>
                <a:latin typeface="Times New Roman" panose="02020603050405020304" pitchFamily="18" charset="0"/>
                <a:cs typeface="Times New Roman" panose="02020603050405020304" pitchFamily="18" charset="0"/>
              </a:rPr>
              <a:t> skup u kome </a:t>
            </a:r>
            <a:endParaRPr lang="en-US" sz="2000" dirty="0">
              <a:solidFill>
                <a:srgbClr val="500050"/>
              </a:solidFill>
              <a:latin typeface="Times New Roman" panose="02020603050405020304" pitchFamily="18" charset="0"/>
              <a:cs typeface="Times New Roman" panose="02020603050405020304" pitchFamily="18" charset="0"/>
            </a:endParaRPr>
          </a:p>
          <a:p>
            <a:pPr lvl="0"/>
            <a:endParaRPr lang="en-US" sz="2000" dirty="0">
              <a:solidFill>
                <a:srgbClr val="500050"/>
              </a:solidFill>
              <a:latin typeface="Times New Roman" panose="02020603050405020304" pitchFamily="18" charset="0"/>
              <a:cs typeface="Times New Roman" panose="02020603050405020304" pitchFamily="18" charset="0"/>
            </a:endParaRPr>
          </a:p>
          <a:p>
            <a:pPr lvl="0"/>
            <a:r>
              <a:rPr lang="en-US" sz="2000" dirty="0">
                <a:solidFill>
                  <a:srgbClr val="500050"/>
                </a:solidFill>
                <a:latin typeface="Times New Roman" panose="02020603050405020304" pitchFamily="18" charset="0"/>
                <a:cs typeface="Times New Roman" panose="02020603050405020304" pitchFamily="18" charset="0"/>
              </a:rPr>
              <a:t>Use </a:t>
            </a:r>
            <a:r>
              <a:rPr lang="en-US" sz="2000" u="sng" dirty="0">
                <a:solidFill>
                  <a:srgbClr val="500050"/>
                </a:solidFill>
                <a:latin typeface="Times New Roman" panose="02020603050405020304" pitchFamily="18" charset="0"/>
                <a:cs typeface="Times New Roman" panose="02020603050405020304" pitchFamily="18" charset="0"/>
              </a:rPr>
              <a:t>always </a:t>
            </a:r>
            <a:r>
              <a:rPr lang="en-US" sz="2000" dirty="0">
                <a:solidFill>
                  <a:srgbClr val="500050"/>
                </a:solidFill>
                <a:latin typeface="Times New Roman" panose="02020603050405020304" pitchFamily="18" charset="0"/>
                <a:cs typeface="Times New Roman" panose="02020603050405020304" pitchFamily="18" charset="0"/>
              </a:rPr>
              <a:t>JESTE in shorter definitions and </a:t>
            </a:r>
            <a:r>
              <a:rPr lang="en-US" sz="2000" u="sng" dirty="0">
                <a:solidFill>
                  <a:srgbClr val="500050"/>
                </a:solidFill>
                <a:latin typeface="Times New Roman" panose="02020603050405020304" pitchFamily="18" charset="0"/>
                <a:cs typeface="Times New Roman" panose="02020603050405020304" pitchFamily="18" charset="0"/>
              </a:rPr>
              <a:t>after coma </a:t>
            </a:r>
            <a:br>
              <a:rPr lang="pl-PL" sz="2000" dirty="0">
                <a:solidFill>
                  <a:srgbClr val="500050"/>
                </a:solidFill>
                <a:latin typeface="Times New Roman" panose="02020603050405020304" pitchFamily="18" charset="0"/>
                <a:cs typeface="Times New Roman" panose="02020603050405020304" pitchFamily="18" charset="0"/>
              </a:rPr>
            </a:br>
            <a:endParaRPr lang="pl-PL" sz="2000" dirty="0">
              <a:solidFill>
                <a:srgbClr val="500050"/>
              </a:solidFill>
              <a:latin typeface="Times New Roman" panose="02020603050405020304" pitchFamily="18" charset="0"/>
              <a:cs typeface="Times New Roman" panose="02020603050405020304" pitchFamily="18" charset="0"/>
            </a:endParaRPr>
          </a:p>
          <a:p>
            <a:endParaRPr lang="pl-PL" dirty="0">
              <a:solidFill>
                <a:srgbClr val="222222"/>
              </a:solidFill>
              <a:latin typeface="Arial" panose="020B0604020202020204" pitchFamily="34" charset="0"/>
            </a:endParaRPr>
          </a:p>
          <a:p>
            <a:endParaRPr lang="en-US" dirty="0"/>
          </a:p>
        </p:txBody>
      </p:sp>
    </p:spTree>
    <p:extLst>
      <p:ext uri="{BB962C8B-B14F-4D97-AF65-F5344CB8AC3E}">
        <p14:creationId xmlns:p14="http://schemas.microsoft.com/office/powerpoint/2010/main" val="21461297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20AB-C261-4F28-8A9C-7F12F1FEE839}"/>
              </a:ext>
            </a:extLst>
          </p:cNvPr>
          <p:cNvSpPr>
            <a:spLocks noGrp="1"/>
          </p:cNvSpPr>
          <p:nvPr>
            <p:ph type="title"/>
          </p:nvPr>
        </p:nvSpPr>
        <p:spPr/>
        <p:txBody>
          <a:bodyPr>
            <a:normAutofit/>
          </a:bodyPr>
          <a:lstStyle/>
          <a:p>
            <a:r>
              <a:rPr lang="en-US" sz="2400" dirty="0">
                <a:solidFill>
                  <a:srgbClr val="7030A0"/>
                </a:solidFill>
                <a:latin typeface="Times New Roman" panose="02020603050405020304" pitchFamily="18" charset="0"/>
                <a:cs typeface="Times New Roman" panose="02020603050405020304" pitchFamily="18" charset="0"/>
              </a:rPr>
              <a:t>Translation: phrase: in the equation below/in the equation above </a:t>
            </a:r>
          </a:p>
        </p:txBody>
      </p:sp>
      <p:sp>
        <p:nvSpPr>
          <p:cNvPr id="3" name="Content Placeholder 2">
            <a:extLst>
              <a:ext uri="{FF2B5EF4-FFF2-40B4-BE49-F238E27FC236}">
                <a16:creationId xmlns:a16="http://schemas.microsoft.com/office/drawing/2014/main" id="{AFC1FD30-1419-420B-8FD6-F9D55A555B5A}"/>
              </a:ext>
            </a:extLst>
          </p:cNvPr>
          <p:cNvSpPr>
            <a:spLocks noGrp="1"/>
          </p:cNvSpPr>
          <p:nvPr>
            <p:ph idx="1"/>
          </p:nvPr>
        </p:nvSpPr>
        <p:spPr/>
        <p:txBody>
          <a:bodyPr/>
          <a:lstStyle/>
          <a:p>
            <a:endParaRPr lang="en-US" dirty="0"/>
          </a:p>
          <a:p>
            <a:endParaRPr lang="en-US" dirty="0"/>
          </a:p>
          <a:p>
            <a:r>
              <a:rPr lang="en-US" sz="1600" b="1" dirty="0">
                <a:latin typeface="Times New Roman" panose="02020603050405020304" pitchFamily="18" charset="0"/>
                <a:cs typeface="Times New Roman" panose="02020603050405020304" pitchFamily="18" charset="0"/>
              </a:rPr>
              <a:t>Avoid </a:t>
            </a:r>
          </a:p>
          <a:p>
            <a:r>
              <a:rPr lang="en-US" sz="1600" dirty="0">
                <a:latin typeface="Times New Roman" panose="02020603050405020304" pitchFamily="18" charset="0"/>
                <a:cs typeface="Times New Roman" panose="02020603050405020304" pitchFamily="18" charset="0"/>
              </a:rPr>
              <a:t>Not: u </a:t>
            </a:r>
            <a:r>
              <a:rPr lang="en-US" sz="1600" dirty="0" err="1">
                <a:latin typeface="Times New Roman" panose="02020603050405020304" pitchFamily="18" charset="0"/>
                <a:cs typeface="Times New Roman" panose="02020603050405020304" pitchFamily="18" charset="0"/>
              </a:rPr>
              <a:t>jednacini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iznad</a:t>
            </a:r>
            <a:r>
              <a:rPr lang="en-US" sz="1600" dirty="0">
                <a:latin typeface="Times New Roman" panose="02020603050405020304" pitchFamily="18" charset="0"/>
                <a:cs typeface="Times New Roman" panose="02020603050405020304" pitchFamily="18" charset="0"/>
              </a:rPr>
              <a:t> or </a:t>
            </a:r>
            <a:r>
              <a:rPr lang="en-US" sz="1600" dirty="0" err="1">
                <a:latin typeface="Times New Roman" panose="02020603050405020304" pitchFamily="18" charset="0"/>
                <a:cs typeface="Times New Roman" panose="02020603050405020304" pitchFamily="18" charset="0"/>
              </a:rPr>
              <a:t>jednacini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ispod</a:t>
            </a:r>
            <a:r>
              <a:rPr lang="en-US" sz="1600" dirty="0">
                <a:latin typeface="Times New Roman" panose="02020603050405020304" pitchFamily="18" charset="0"/>
                <a:cs typeface="Times New Roman" panose="02020603050405020304" pitchFamily="18" charset="0"/>
              </a:rPr>
              <a:t>, but u gore </a:t>
            </a:r>
            <a:r>
              <a:rPr lang="en-US" sz="1600" dirty="0" err="1">
                <a:latin typeface="Times New Roman" panose="02020603050405020304" pitchFamily="18" charset="0"/>
                <a:cs typeface="Times New Roman" panose="02020603050405020304" pitchFamily="18" charset="0"/>
              </a:rPr>
              <a:t>navedenoj</a:t>
            </a:r>
            <a:r>
              <a:rPr lang="en-US" sz="1600" dirty="0">
                <a:latin typeface="Times New Roman" panose="02020603050405020304" pitchFamily="18" charset="0"/>
                <a:cs typeface="Times New Roman" panose="02020603050405020304" pitchFamily="18" charset="0"/>
              </a:rPr>
              <a:t> or dole </a:t>
            </a:r>
            <a:r>
              <a:rPr lang="en-US" sz="1600" dirty="0" err="1">
                <a:latin typeface="Times New Roman" panose="02020603050405020304" pitchFamily="18" charset="0"/>
                <a:cs typeface="Times New Roman" panose="02020603050405020304" pitchFamily="18" charset="0"/>
              </a:rPr>
              <a:t>navedenoj</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jednacini</a:t>
            </a:r>
            <a:r>
              <a:rPr lang="en-US" sz="1600" dirty="0">
                <a:latin typeface="Times New Roman" panose="02020603050405020304" pitchFamily="18" charset="0"/>
                <a:cs typeface="Times New Roman" panose="02020603050405020304" pitchFamily="18" charset="0"/>
              </a:rPr>
              <a:t> </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We will focus on: </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Not:</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fokusiracemo</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se, but: </a:t>
            </a:r>
            <a:r>
              <a:rPr lang="en-US" sz="1600" b="1" dirty="0" err="1">
                <a:latin typeface="Times New Roman" panose="02020603050405020304" pitchFamily="18" charset="0"/>
                <a:cs typeface="Times New Roman" panose="02020603050405020304" pitchFamily="18" charset="0"/>
              </a:rPr>
              <a:t>usredsredicemo</a:t>
            </a:r>
            <a:r>
              <a:rPr lang="en-US" sz="1600" b="1" dirty="0">
                <a:latin typeface="Times New Roman" panose="02020603050405020304" pitchFamily="18" charset="0"/>
                <a:cs typeface="Times New Roman" panose="02020603050405020304" pitchFamily="18" charset="0"/>
              </a:rPr>
              <a:t> s</a:t>
            </a:r>
            <a:r>
              <a:rPr lang="en-US" sz="1600" dirty="0">
                <a:latin typeface="Times New Roman" panose="02020603050405020304" pitchFamily="18" charset="0"/>
                <a:cs typeface="Times New Roman" panose="02020603050405020304" pitchFamily="18" charset="0"/>
              </a:rPr>
              <a:t>e. </a:t>
            </a:r>
          </a:p>
          <a:p>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98946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42CC4-2281-40D9-9DB4-C58DE3C12F0F}"/>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Translation:  </a:t>
            </a:r>
            <a:r>
              <a:rPr lang="en-US" sz="2400" dirty="0">
                <a:solidFill>
                  <a:srgbClr val="7030A0"/>
                </a:solidFill>
                <a:latin typeface="Times New Roman" panose="02020603050405020304" pitchFamily="18" charset="0"/>
                <a:cs typeface="Times New Roman" panose="02020603050405020304" pitchFamily="18" charset="0"/>
              </a:rPr>
              <a:t>the phrase: a couple of  </a:t>
            </a:r>
          </a:p>
        </p:txBody>
      </p:sp>
      <p:sp>
        <p:nvSpPr>
          <p:cNvPr id="3" name="Content Placeholder 2">
            <a:extLst>
              <a:ext uri="{FF2B5EF4-FFF2-40B4-BE49-F238E27FC236}">
                <a16:creationId xmlns:a16="http://schemas.microsoft.com/office/drawing/2014/main" id="{227F7066-C5B5-4D40-A0DE-7F3BC72229FC}"/>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couple should not be translated as: par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Par means two, and is derived from French language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You can  translate: a young couple, as: </a:t>
            </a:r>
            <a:r>
              <a:rPr lang="en-US" sz="2000" dirty="0" err="1">
                <a:latin typeface="Times New Roman" panose="02020603050405020304" pitchFamily="18" charset="0"/>
                <a:cs typeface="Times New Roman" panose="02020603050405020304" pitchFamily="18" charset="0"/>
              </a:rPr>
              <a:t>mladi</a:t>
            </a:r>
            <a:r>
              <a:rPr lang="en-US" sz="2000" dirty="0">
                <a:latin typeface="Times New Roman" panose="02020603050405020304" pitchFamily="18" charset="0"/>
                <a:cs typeface="Times New Roman" panose="02020603050405020304" pitchFamily="18" charset="0"/>
              </a:rPr>
              <a:t> par. However, this is different.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You should translate phrases: couple of remarks, a couple of theorems  as: </a:t>
            </a:r>
            <a:r>
              <a:rPr lang="en-US" sz="2000" b="1" u="sng" dirty="0">
                <a:latin typeface="Times New Roman" panose="02020603050405020304" pitchFamily="18" charset="0"/>
                <a:cs typeface="Times New Roman" panose="02020603050405020304" pitchFamily="18" charset="0"/>
              </a:rPr>
              <a:t>NEKOLIK</a:t>
            </a:r>
            <a:r>
              <a:rPr lang="en-US" sz="2000" b="1" dirty="0">
                <a:latin typeface="Times New Roman" panose="02020603050405020304" pitchFamily="18" charset="0"/>
                <a:cs typeface="Times New Roman" panose="02020603050405020304" pitchFamily="18" charset="0"/>
              </a:rPr>
              <a:t>O OPASKI</a:t>
            </a:r>
            <a:r>
              <a:rPr lang="en-US" sz="2000" dirty="0">
                <a:latin typeface="Times New Roman" panose="02020603050405020304" pitchFamily="18" charset="0"/>
                <a:cs typeface="Times New Roman" panose="02020603050405020304" pitchFamily="18" charset="0"/>
              </a:rPr>
              <a:t>, </a:t>
            </a:r>
            <a:r>
              <a:rPr lang="en-US" sz="2000" b="1" u="sng" dirty="0">
                <a:latin typeface="Times New Roman" panose="02020603050405020304" pitchFamily="18" charset="0"/>
                <a:cs typeface="Times New Roman" panose="02020603050405020304" pitchFamily="18" charset="0"/>
              </a:rPr>
              <a:t>NEKOLIKO</a:t>
            </a:r>
            <a:r>
              <a:rPr lang="en-US" sz="2000" dirty="0">
                <a:latin typeface="Times New Roman" panose="02020603050405020304" pitchFamily="18" charset="0"/>
                <a:cs typeface="Times New Roman" panose="02020603050405020304" pitchFamily="18" charset="0"/>
              </a:rPr>
              <a:t> TEOREMA</a:t>
            </a:r>
          </a:p>
          <a:p>
            <a:r>
              <a:rPr lang="en-US" sz="2000" dirty="0" err="1">
                <a:latin typeface="Times New Roman" panose="02020603050405020304" pitchFamily="18" charset="0"/>
                <a:cs typeface="Times New Roman" panose="02020603050405020304" pitchFamily="18" charset="0"/>
              </a:rPr>
              <a:t>Nekoliko</a:t>
            </a:r>
            <a:r>
              <a:rPr lang="en-US" sz="2000" dirty="0">
                <a:latin typeface="Times New Roman" panose="02020603050405020304" pitchFamily="18" charset="0"/>
                <a:cs typeface="Times New Roman" panose="02020603050405020304" pitchFamily="18" charset="0"/>
              </a:rPr>
              <a:t> is not identical to Par </a:t>
            </a:r>
          </a:p>
        </p:txBody>
      </p:sp>
    </p:spTree>
    <p:extLst>
      <p:ext uri="{BB962C8B-B14F-4D97-AF65-F5344CB8AC3E}">
        <p14:creationId xmlns:p14="http://schemas.microsoft.com/office/powerpoint/2010/main" val="24331713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0EAD1-ED64-4C66-BC3B-9A4C4FE949D8}"/>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Translation: the phrase</a:t>
            </a:r>
            <a:r>
              <a:rPr lang="en-US" sz="2400" dirty="0">
                <a:solidFill>
                  <a:srgbClr val="7030A0"/>
                </a:solidFill>
                <a:latin typeface="Times New Roman" panose="02020603050405020304" pitchFamily="18" charset="0"/>
                <a:cs typeface="Times New Roman" panose="02020603050405020304" pitchFamily="18" charset="0"/>
              </a:rPr>
              <a:t>: clear from the context </a:t>
            </a:r>
          </a:p>
        </p:txBody>
      </p:sp>
      <p:sp>
        <p:nvSpPr>
          <p:cNvPr id="3" name="Content Placeholder 2">
            <a:extLst>
              <a:ext uri="{FF2B5EF4-FFF2-40B4-BE49-F238E27FC236}">
                <a16:creationId xmlns:a16="http://schemas.microsoft.com/office/drawing/2014/main" id="{214453D8-AD6E-4175-BD8C-84AB57B149FD}"/>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Not: </a:t>
            </a:r>
            <a:r>
              <a:rPr lang="en-US" sz="2000" dirty="0" err="1">
                <a:latin typeface="Times New Roman" panose="02020603050405020304" pitchFamily="18" charset="0"/>
                <a:cs typeface="Times New Roman" panose="02020603050405020304" pitchFamily="18" charset="0"/>
              </a:rPr>
              <a:t>jasno</a:t>
            </a:r>
            <a:r>
              <a:rPr lang="en-US" sz="2000" dirty="0">
                <a:latin typeface="Times New Roman" panose="02020603050405020304" pitchFamily="18" charset="0"/>
                <a:cs typeface="Times New Roman" panose="02020603050405020304" pitchFamily="18" charset="0"/>
              </a:rPr>
              <a:t> IZ </a:t>
            </a:r>
            <a:r>
              <a:rPr lang="en-US" sz="2000" dirty="0" err="1">
                <a:latin typeface="Times New Roman" panose="02020603050405020304" pitchFamily="18" charset="0"/>
                <a:cs typeface="Times New Roman" panose="02020603050405020304" pitchFamily="18" charset="0"/>
              </a:rPr>
              <a:t>konteksta</a:t>
            </a:r>
            <a:r>
              <a:rPr lang="en-US" sz="2000" dirty="0">
                <a:latin typeface="Times New Roman" panose="02020603050405020304" pitchFamily="18" charset="0"/>
                <a:cs typeface="Times New Roman" panose="02020603050405020304" pitchFamily="18" charset="0"/>
              </a:rPr>
              <a:t>, but: </a:t>
            </a:r>
            <a:r>
              <a:rPr lang="en-US" sz="2000" dirty="0" err="1">
                <a:latin typeface="Times New Roman" panose="02020603050405020304" pitchFamily="18" charset="0"/>
                <a:cs typeface="Times New Roman" panose="02020603050405020304" pitchFamily="18" charset="0"/>
              </a:rPr>
              <a:t>jasno</a:t>
            </a:r>
            <a:r>
              <a:rPr lang="en-US" sz="2000" dirty="0">
                <a:latin typeface="Times New Roman" panose="02020603050405020304" pitchFamily="18" charset="0"/>
                <a:cs typeface="Times New Roman" panose="02020603050405020304" pitchFamily="18" charset="0"/>
              </a:rPr>
              <a:t> NA OSNOVU </a:t>
            </a:r>
            <a:r>
              <a:rPr lang="en-US" sz="2000" dirty="0" err="1">
                <a:latin typeface="Times New Roman" panose="02020603050405020304" pitchFamily="18" charset="0"/>
                <a:cs typeface="Times New Roman" panose="02020603050405020304" pitchFamily="18" charset="0"/>
              </a:rPr>
              <a:t>konteksta</a:t>
            </a:r>
            <a:r>
              <a:rPr lang="en-US" sz="2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807026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E42A6-9D17-4AC4-80D8-76FAA4D4D17C}"/>
              </a:ext>
            </a:extLst>
          </p:cNvPr>
          <p:cNvSpPr>
            <a:spLocks noGrp="1"/>
          </p:cNvSpPr>
          <p:nvPr>
            <p:ph type="title"/>
          </p:nvPr>
        </p:nvSpPr>
        <p:spPr/>
        <p:txBody>
          <a:bodyPr/>
          <a:lstStyle/>
          <a:p>
            <a:r>
              <a:rPr lang="en-US" dirty="0">
                <a:solidFill>
                  <a:srgbClr val="7030A0"/>
                </a:solidFill>
                <a:latin typeface="Times New Roman" panose="02020603050405020304" pitchFamily="18" charset="0"/>
                <a:cs typeface="Times New Roman" panose="02020603050405020304" pitchFamily="18" charset="0"/>
              </a:rPr>
              <a:t>T</a:t>
            </a:r>
            <a:r>
              <a:rPr lang="en-US" sz="2400" b="1" dirty="0">
                <a:solidFill>
                  <a:srgbClr val="7030A0"/>
                </a:solidFill>
                <a:latin typeface="Times New Roman" panose="02020603050405020304" pitchFamily="18" charset="0"/>
                <a:cs typeface="Times New Roman" panose="02020603050405020304" pitchFamily="18" charset="0"/>
              </a:rPr>
              <a:t>ranslation: colon: false homophony  </a:t>
            </a:r>
          </a:p>
        </p:txBody>
      </p:sp>
      <p:sp>
        <p:nvSpPr>
          <p:cNvPr id="3" name="Content Placeholder 2">
            <a:extLst>
              <a:ext uri="{FF2B5EF4-FFF2-40B4-BE49-F238E27FC236}">
                <a16:creationId xmlns:a16="http://schemas.microsoft.com/office/drawing/2014/main" id="{B6A95FEC-146F-478F-8B6F-1BE14679E4CA}"/>
              </a:ext>
            </a:extLst>
          </p:cNvPr>
          <p:cNvSpPr>
            <a:spLocks noGrp="1"/>
          </p:cNvSpPr>
          <p:nvPr>
            <p:ph idx="1"/>
          </p:nvPr>
        </p:nvSpPr>
        <p:spPr/>
        <p:txBody>
          <a:bodyPr/>
          <a:lstStyle/>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We do not translate ‘colon’ as </a:t>
            </a:r>
            <a:r>
              <a:rPr lang="en-US" sz="2400" dirty="0" err="1">
                <a:latin typeface="Times New Roman" panose="02020603050405020304" pitchFamily="18" charset="0"/>
                <a:cs typeface="Times New Roman" panose="02020603050405020304" pitchFamily="18" charset="0"/>
              </a:rPr>
              <a:t>kolona</a:t>
            </a:r>
            <a:r>
              <a:rPr lang="en-US" sz="2400" dirty="0">
                <a:latin typeface="Times New Roman" panose="02020603050405020304" pitchFamily="18" charset="0"/>
                <a:cs typeface="Times New Roman" panose="02020603050405020304" pitchFamily="18" charset="0"/>
              </a:rPr>
              <a:t> but </a:t>
            </a:r>
            <a:r>
              <a:rPr lang="en-US" sz="2400" dirty="0" err="1">
                <a:latin typeface="Times New Roman" panose="02020603050405020304" pitchFamily="18" charset="0"/>
                <a:cs typeface="Times New Roman" panose="02020603050405020304" pitchFamily="18" charset="0"/>
              </a:rPr>
              <a:t>insteas</a:t>
            </a:r>
            <a:r>
              <a:rPr lang="en-US" sz="2400" dirty="0">
                <a:latin typeface="Times New Roman" panose="02020603050405020304" pitchFamily="18" charset="0"/>
                <a:cs typeface="Times New Roman" panose="02020603050405020304" pitchFamily="18" charset="0"/>
              </a:rPr>
              <a:t> as: </a:t>
            </a:r>
            <a:r>
              <a:rPr lang="en-US" sz="2400" dirty="0" err="1">
                <a:latin typeface="Times New Roman" panose="02020603050405020304" pitchFamily="18" charset="0"/>
                <a:cs typeface="Times New Roman" panose="02020603050405020304" pitchFamily="18" charset="0"/>
              </a:rPr>
              <a:t>dvotacka</a:t>
            </a:r>
            <a:r>
              <a:rPr lang="en-US" sz="2400" dirty="0">
                <a:latin typeface="Times New Roman" panose="02020603050405020304" pitchFamily="18" charset="0"/>
                <a:cs typeface="Times New Roman" panose="02020603050405020304" pitchFamily="18" charset="0"/>
              </a:rPr>
              <a:t>, or </a:t>
            </a:r>
            <a:r>
              <a:rPr lang="en-US" sz="2400" dirty="0" err="1">
                <a:latin typeface="Times New Roman" panose="02020603050405020304" pitchFamily="18" charset="0"/>
                <a:cs typeface="Times New Roman" panose="02020603050405020304" pitchFamily="18" charset="0"/>
              </a:rPr>
              <a:t>dve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tacke</a:t>
            </a:r>
            <a:r>
              <a:rPr lang="en-US" sz="24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0746135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A34A2-1104-4D62-98A7-BFE97872A99A}"/>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Translation: THING</a:t>
            </a:r>
          </a:p>
        </p:txBody>
      </p:sp>
      <p:sp>
        <p:nvSpPr>
          <p:cNvPr id="3" name="Content Placeholder 2">
            <a:extLst>
              <a:ext uri="{FF2B5EF4-FFF2-40B4-BE49-F238E27FC236}">
                <a16:creationId xmlns:a16="http://schemas.microsoft.com/office/drawing/2014/main" id="{D45EB599-F9C5-4A74-9C66-4426A170D0A1}"/>
              </a:ext>
            </a:extLst>
          </p:cNvPr>
          <p:cNvSpPr>
            <a:spLocks noGrp="1"/>
          </p:cNvSpPr>
          <p:nvPr>
            <p:ph idx="1"/>
          </p:nvPr>
        </p:nvSpPr>
        <p:spPr/>
        <p:txBody>
          <a:bodyPr/>
          <a:lstStyle/>
          <a:p>
            <a:endParaRPr lang="en-US" sz="2000" dirty="0"/>
          </a:p>
          <a:p>
            <a:r>
              <a:rPr lang="en-US" sz="2000" dirty="0">
                <a:latin typeface="Times New Roman" panose="02020603050405020304" pitchFamily="18" charset="0"/>
                <a:cs typeface="Times New Roman" panose="02020603050405020304" pitchFamily="18" charset="0"/>
              </a:rPr>
              <a:t>Whenever possible, avoid translating ‘thing’ as ‘</a:t>
            </a:r>
            <a:r>
              <a:rPr lang="en-US" sz="2000" dirty="0" err="1">
                <a:latin typeface="Times New Roman" panose="02020603050405020304" pitchFamily="18" charset="0"/>
                <a:cs typeface="Times New Roman" panose="02020603050405020304" pitchFamily="18" charset="0"/>
              </a:rPr>
              <a:t>stvar</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Use instead: OBJEKAT, ENTITET </a:t>
            </a:r>
          </a:p>
          <a:p>
            <a:endParaRPr lang="en-US" dirty="0"/>
          </a:p>
        </p:txBody>
      </p:sp>
    </p:spTree>
    <p:extLst>
      <p:ext uri="{BB962C8B-B14F-4D97-AF65-F5344CB8AC3E}">
        <p14:creationId xmlns:p14="http://schemas.microsoft.com/office/powerpoint/2010/main" val="455531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0D353-A643-46FC-94A6-D8E8E7DCF59B}"/>
              </a:ext>
            </a:extLst>
          </p:cNvPr>
          <p:cNvSpPr>
            <a:spLocks noGrp="1"/>
          </p:cNvSpPr>
          <p:nvPr>
            <p:ph type="title"/>
          </p:nvPr>
        </p:nvSpPr>
        <p:spPr/>
        <p:txBody>
          <a:bodyPr>
            <a:normAutofit/>
          </a:bodyPr>
          <a:lstStyle/>
          <a:p>
            <a:r>
              <a:rPr lang="en-US" sz="2000" dirty="0">
                <a:solidFill>
                  <a:srgbClr val="7030A0"/>
                </a:solidFill>
                <a:latin typeface="Times New Roman" panose="02020603050405020304" pitchFamily="18" charset="0"/>
                <a:cs typeface="Times New Roman" panose="02020603050405020304" pitchFamily="18" charset="0"/>
              </a:rPr>
              <a:t>Real numbers – read the following text </a:t>
            </a:r>
          </a:p>
        </p:txBody>
      </p:sp>
      <p:sp>
        <p:nvSpPr>
          <p:cNvPr id="3" name="Content Placeholder 2">
            <a:extLst>
              <a:ext uri="{FF2B5EF4-FFF2-40B4-BE49-F238E27FC236}">
                <a16:creationId xmlns:a16="http://schemas.microsoft.com/office/drawing/2014/main" id="{05C8B3D9-A163-4CAE-AEC0-65F593E0749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R is a symbol of the set of real numbers. In mathematics, a real number is a value that represents a quantity along a continuous line. The real numbers include all the rational numbers, such as the integer −5 and the fraction 4/3, and all the irrational numbers such as √2 (1.41421356…, the square root of two, an irrational algebraic number) and π (3.14159265…, a transcendental number). Real numbers can be thought of as points on an infinitely long line called the number line or real line, where the points corresponding to integers are equally spaced. Any real number can be determined by a possibly infinite decimal representation such as that of 8.632, where each consecutive digit is measured in units one tenth the size of the previous one. The real line can be thought of as a part of the complex plane, </a:t>
            </a:r>
            <a:r>
              <a:rPr lang="en-US" sz="2000" b="1" u="sng" dirty="0">
                <a:latin typeface="Times New Roman" panose="02020603050405020304" pitchFamily="18" charset="0"/>
                <a:cs typeface="Times New Roman" panose="02020603050405020304" pitchFamily="18" charset="0"/>
              </a:rPr>
              <a:t>and</a:t>
            </a:r>
            <a:r>
              <a:rPr lang="en-US" sz="2000" dirty="0">
                <a:latin typeface="Times New Roman" panose="02020603050405020304" pitchFamily="18" charset="0"/>
                <a:cs typeface="Times New Roman" panose="02020603050405020304" pitchFamily="18" charset="0"/>
              </a:rPr>
              <a:t> complex numbers include real numbers.</a:t>
            </a:r>
          </a:p>
        </p:txBody>
      </p:sp>
    </p:spTree>
    <p:extLst>
      <p:ext uri="{BB962C8B-B14F-4D97-AF65-F5344CB8AC3E}">
        <p14:creationId xmlns:p14="http://schemas.microsoft.com/office/powerpoint/2010/main" val="17696571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DB545-49E9-440A-AF20-5B3CFDBB6229}"/>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Translation: notation </a:t>
            </a:r>
          </a:p>
        </p:txBody>
      </p:sp>
      <p:sp>
        <p:nvSpPr>
          <p:cNvPr id="3" name="Content Placeholder 2">
            <a:extLst>
              <a:ext uri="{FF2B5EF4-FFF2-40B4-BE49-F238E27FC236}">
                <a16:creationId xmlns:a16="http://schemas.microsoft.com/office/drawing/2014/main" id="{CEED0DF3-56B4-4E1C-A967-44DD4FC61997}"/>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never translate notation as </a:t>
            </a:r>
            <a:r>
              <a:rPr lang="en-US" sz="2000" dirty="0" err="1">
                <a:latin typeface="Times New Roman" panose="02020603050405020304" pitchFamily="18" charset="0"/>
                <a:cs typeface="Times New Roman" panose="02020603050405020304" pitchFamily="18" charset="0"/>
              </a:rPr>
              <a:t>notacija</a:t>
            </a:r>
            <a:r>
              <a:rPr lang="en-US" sz="2000" dirty="0">
                <a:latin typeface="Times New Roman" panose="02020603050405020304" pitchFamily="18" charset="0"/>
                <a:cs typeface="Times New Roman" panose="02020603050405020304" pitchFamily="18" charset="0"/>
              </a:rPr>
              <a:t>, but instead as: </a:t>
            </a:r>
            <a:r>
              <a:rPr lang="en-US" sz="2000" dirty="0" err="1">
                <a:latin typeface="Times New Roman" panose="02020603050405020304" pitchFamily="18" charset="0"/>
                <a:cs typeface="Times New Roman" panose="02020603050405020304" pitchFamily="18" charset="0"/>
              </a:rPr>
              <a:t>oznake</a:t>
            </a:r>
            <a:r>
              <a:rPr lang="en-US" sz="2000" dirty="0">
                <a:latin typeface="Times New Roman" panose="02020603050405020304" pitchFamily="18" charset="0"/>
                <a:cs typeface="Times New Roman" panose="02020603050405020304" pitchFamily="18" charset="0"/>
              </a:rPr>
              <a:t> (plural)</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Also, avoid translating notation as </a:t>
            </a:r>
            <a:r>
              <a:rPr lang="en-US" sz="2000" dirty="0" err="1">
                <a:latin typeface="Times New Roman" panose="02020603050405020304" pitchFamily="18" charset="0"/>
                <a:cs typeface="Times New Roman" panose="02020603050405020304" pitchFamily="18" charset="0"/>
              </a:rPr>
              <a:t>zapis</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say ‘</a:t>
            </a:r>
            <a:r>
              <a:rPr lang="en-US" sz="2000" dirty="0" err="1">
                <a:latin typeface="Times New Roman" panose="02020603050405020304" pitchFamily="18" charset="0"/>
                <a:cs typeface="Times New Roman" panose="02020603050405020304" pitchFamily="18" charset="0"/>
              </a:rPr>
              <a:t>muzicka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notacija</a:t>
            </a:r>
            <a:r>
              <a:rPr lang="en-US" sz="2000" dirty="0">
                <a:latin typeface="Times New Roman" panose="02020603050405020304" pitchFamily="18" charset="0"/>
                <a:cs typeface="Times New Roman" panose="02020603050405020304" pitchFamily="18" charset="0"/>
              </a:rPr>
              <a:t>’ but not: </a:t>
            </a:r>
            <a:r>
              <a:rPr lang="en-US" sz="2000" dirty="0" err="1">
                <a:latin typeface="Times New Roman" panose="02020603050405020304" pitchFamily="18" charset="0"/>
                <a:cs typeface="Times New Roman" panose="02020603050405020304" pitchFamily="18" charset="0"/>
              </a:rPr>
              <a:t>matematicka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notacija</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355242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13530-7333-48D2-9F92-2A466D5F16AA}"/>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How to </a:t>
            </a:r>
            <a:r>
              <a:rPr lang="en-US" sz="2400" b="1" dirty="0" err="1">
                <a:solidFill>
                  <a:srgbClr val="7030A0"/>
                </a:solidFill>
                <a:latin typeface="Times New Roman" panose="02020603050405020304" pitchFamily="18" charset="0"/>
                <a:cs typeface="Times New Roman" panose="02020603050405020304" pitchFamily="18" charset="0"/>
              </a:rPr>
              <a:t>translatre</a:t>
            </a:r>
            <a:r>
              <a:rPr lang="en-US" sz="2400" b="1" dirty="0">
                <a:solidFill>
                  <a:srgbClr val="7030A0"/>
                </a:solidFill>
                <a:latin typeface="Times New Roman" panose="02020603050405020304" pitchFamily="18" charset="0"/>
                <a:cs typeface="Times New Roman" panose="02020603050405020304" pitchFamily="18" charset="0"/>
              </a:rPr>
              <a:t> the word Subscript </a:t>
            </a:r>
          </a:p>
        </p:txBody>
      </p:sp>
      <p:sp>
        <p:nvSpPr>
          <p:cNvPr id="3" name="Content Placeholder 2">
            <a:extLst>
              <a:ext uri="{FF2B5EF4-FFF2-40B4-BE49-F238E27FC236}">
                <a16:creationId xmlns:a16="http://schemas.microsoft.com/office/drawing/2014/main" id="{61145F72-9F32-48F5-905E-BBF4E6041208}"/>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We do not translate subscript as </a:t>
            </a:r>
            <a:r>
              <a:rPr lang="en-US" sz="2000" b="1" dirty="0" err="1">
                <a:latin typeface="Times New Roman" panose="02020603050405020304" pitchFamily="18" charset="0"/>
                <a:cs typeface="Times New Roman" panose="02020603050405020304" pitchFamily="18" charset="0"/>
              </a:rPr>
              <a:t>supskript</a:t>
            </a:r>
            <a:r>
              <a:rPr lang="en-US" sz="2000" b="1" dirty="0">
                <a:latin typeface="Times New Roman" panose="02020603050405020304" pitchFamily="18" charset="0"/>
                <a:cs typeface="Times New Roman" panose="02020603050405020304" pitchFamily="18" charset="0"/>
              </a:rPr>
              <a:t>, but instead as: </a:t>
            </a:r>
            <a:r>
              <a:rPr lang="en-US" sz="2000" b="1" dirty="0" err="1">
                <a:latin typeface="Times New Roman" panose="02020603050405020304" pitchFamily="18" charset="0"/>
                <a:cs typeface="Times New Roman" panose="02020603050405020304" pitchFamily="18" charset="0"/>
              </a:rPr>
              <a:t>donje</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slovo</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podoznaka</a:t>
            </a:r>
            <a:r>
              <a:rPr lang="en-US" sz="20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057753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AE402-01AD-4A9C-9C7A-EB74D9EB09AD}"/>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How to Translate the word: Collection, in the context of set theory </a:t>
            </a:r>
          </a:p>
        </p:txBody>
      </p:sp>
      <p:sp>
        <p:nvSpPr>
          <p:cNvPr id="3" name="Content Placeholder 2">
            <a:extLst>
              <a:ext uri="{FF2B5EF4-FFF2-40B4-BE49-F238E27FC236}">
                <a16:creationId xmlns:a16="http://schemas.microsoft.com/office/drawing/2014/main" id="{CEDDE3C4-3DDB-4591-81C7-0E0289B7FD81}"/>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In the context of set theory, when speaking about very large sets, we do not translate col</a:t>
            </a:r>
            <a:r>
              <a:rPr lang="en-US" sz="2000" b="1" dirty="0">
                <a:latin typeface="Times New Roman" panose="02020603050405020304" pitchFamily="18" charset="0"/>
                <a:cs typeface="Times New Roman" panose="02020603050405020304" pitchFamily="18" charset="0"/>
              </a:rPr>
              <a:t>lectio</a:t>
            </a:r>
            <a:r>
              <a:rPr lang="en-US" sz="2000" dirty="0">
                <a:latin typeface="Times New Roman" panose="02020603050405020304" pitchFamily="18" charset="0"/>
                <a:cs typeface="Times New Roman" panose="02020603050405020304" pitchFamily="18" charset="0"/>
              </a:rPr>
              <a:t>n as </a:t>
            </a:r>
            <a:r>
              <a:rPr lang="en-US" sz="2000" dirty="0" err="1">
                <a:latin typeface="Times New Roman" panose="02020603050405020304" pitchFamily="18" charset="0"/>
                <a:cs typeface="Times New Roman" panose="02020603050405020304" pitchFamily="18" charset="0"/>
              </a:rPr>
              <a:t>kolekcija</a:t>
            </a:r>
            <a:r>
              <a:rPr lang="en-US" sz="2000" dirty="0">
                <a:latin typeface="Times New Roman" panose="02020603050405020304" pitchFamily="18" charset="0"/>
                <a:cs typeface="Times New Roman" panose="02020603050405020304" pitchFamily="18" charset="0"/>
              </a:rPr>
              <a:t>, but instead as ‘</a:t>
            </a:r>
            <a:r>
              <a:rPr lang="en-US" sz="2000" dirty="0" err="1">
                <a:latin typeface="Times New Roman" panose="02020603050405020304" pitchFamily="18" charset="0"/>
                <a:cs typeface="Times New Roman" panose="02020603050405020304" pitchFamily="18" charset="0"/>
              </a:rPr>
              <a:t>mnozina</a:t>
            </a:r>
            <a:r>
              <a:rPr lang="en-US" sz="2000" dirty="0">
                <a:latin typeface="Times New Roman" panose="02020603050405020304" pitchFamily="18" charset="0"/>
                <a:cs typeface="Times New Roman" panose="02020603050405020304" pitchFamily="18" charset="0"/>
              </a:rPr>
              <a:t>’.  neither translate collection as </a:t>
            </a:r>
            <a:r>
              <a:rPr lang="en-US" sz="2000" b="1" dirty="0" err="1">
                <a:latin typeface="Times New Roman" panose="02020603050405020304" pitchFamily="18" charset="0"/>
                <a:cs typeface="Times New Roman" panose="02020603050405020304" pitchFamily="18" charset="0"/>
              </a:rPr>
              <a:t>lista</a:t>
            </a:r>
            <a:r>
              <a:rPr lang="en-US" sz="2000" dirty="0">
                <a:latin typeface="Times New Roman" panose="02020603050405020304" pitchFamily="18" charset="0"/>
                <a:cs typeface="Times New Roman" panose="02020603050405020304" pitchFamily="18" charset="0"/>
              </a:rPr>
              <a:t> – this is something rather different and refers to sequence  (</a:t>
            </a:r>
            <a:r>
              <a:rPr lang="en-US" sz="2000" dirty="0" err="1">
                <a:latin typeface="Times New Roman" panose="02020603050405020304" pitchFamily="18" charset="0"/>
                <a:cs typeface="Times New Roman" panose="02020603050405020304" pitchFamily="18" charset="0"/>
              </a:rPr>
              <a:t>niz</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On the other hand, we can talk about  </a:t>
            </a:r>
            <a:r>
              <a:rPr lang="en-US" sz="2000" dirty="0" err="1">
                <a:latin typeface="Times New Roman" panose="02020603050405020304" pitchFamily="18" charset="0"/>
                <a:cs typeface="Times New Roman" panose="02020603050405020304" pitchFamily="18" charset="0"/>
              </a:rPr>
              <a:t>kolekcija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igracaka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kolekcija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bonsaija</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5220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B6A62-56A7-44E0-85D8-54B2023E7A66}"/>
              </a:ext>
            </a:extLst>
          </p:cNvPr>
          <p:cNvSpPr>
            <a:spLocks noGrp="1"/>
          </p:cNvSpPr>
          <p:nvPr>
            <p:ph type="title"/>
          </p:nvPr>
        </p:nvSpPr>
        <p:spPr/>
        <p:txBody>
          <a:bodyPr>
            <a:normAutofit/>
          </a:bodyPr>
          <a:lstStyle/>
          <a:p>
            <a:r>
              <a:rPr lang="en-US" sz="2400" dirty="0">
                <a:solidFill>
                  <a:srgbClr val="7030A0"/>
                </a:solidFill>
                <a:latin typeface="Times New Roman" panose="02020603050405020304" pitchFamily="18" charset="0"/>
                <a:cs typeface="Times New Roman" panose="02020603050405020304" pitchFamily="18" charset="0"/>
              </a:rPr>
              <a:t>How to translate the adverb: really </a:t>
            </a:r>
          </a:p>
        </p:txBody>
      </p:sp>
      <p:sp>
        <p:nvSpPr>
          <p:cNvPr id="3" name="Content Placeholder 2">
            <a:extLst>
              <a:ext uri="{FF2B5EF4-FFF2-40B4-BE49-F238E27FC236}">
                <a16:creationId xmlns:a16="http://schemas.microsoft.com/office/drawing/2014/main" id="{B0B1F41D-1646-41B7-8BAB-7C8FCA01115A}"/>
              </a:ext>
            </a:extLst>
          </p:cNvPr>
          <p:cNvSpPr>
            <a:spLocks noGrp="1"/>
          </p:cNvSpPr>
          <p:nvPr>
            <p:ph idx="1"/>
          </p:nvPr>
        </p:nvSpPr>
        <p:spPr/>
        <p:txBody>
          <a:bodyPr/>
          <a:lstStyle/>
          <a:p>
            <a:br>
              <a:rPr lang="en-US" dirty="0"/>
            </a:br>
            <a:endParaRPr lang="en-US" dirty="0"/>
          </a:p>
          <a:p>
            <a:r>
              <a:rPr lang="en-US" sz="2000" dirty="0">
                <a:latin typeface="Times New Roman" panose="02020603050405020304" pitchFamily="18" charset="0"/>
                <a:cs typeface="Times New Roman" panose="02020603050405020304" pitchFamily="18" charset="0"/>
              </a:rPr>
              <a:t>Never translate ‘really’ as ‘</a:t>
            </a:r>
            <a:r>
              <a:rPr lang="en-US" sz="2000" dirty="0" err="1">
                <a:latin typeface="Times New Roman" panose="02020603050405020304" pitchFamily="18" charset="0"/>
                <a:cs typeface="Times New Roman" panose="02020603050405020304" pitchFamily="18" charset="0"/>
              </a:rPr>
              <a:t>stvarno</a:t>
            </a:r>
            <a:r>
              <a:rPr lang="en-US" sz="2000" dirty="0">
                <a:latin typeface="Times New Roman" panose="02020603050405020304" pitchFamily="18" charset="0"/>
                <a:cs typeface="Times New Roman" panose="02020603050405020304" pitchFamily="18" charset="0"/>
              </a:rPr>
              <a:t>’: forget this word.</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Use ‘</a:t>
            </a:r>
            <a:r>
              <a:rPr lang="en-US" sz="2000" dirty="0" err="1">
                <a:latin typeface="Times New Roman" panose="02020603050405020304" pitchFamily="18" charset="0"/>
                <a:cs typeface="Times New Roman" panose="02020603050405020304" pitchFamily="18" charset="0"/>
              </a:rPr>
              <a:t>zaista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zbilja</a:t>
            </a:r>
            <a:r>
              <a:rPr lang="en-US" sz="2000" dirty="0">
                <a:latin typeface="Times New Roman" panose="02020603050405020304" pitchFamily="18" charset="0"/>
                <a:cs typeface="Times New Roman" panose="02020603050405020304" pitchFamily="18" charset="0"/>
              </a:rPr>
              <a:t>’ instead </a:t>
            </a:r>
          </a:p>
        </p:txBody>
      </p:sp>
    </p:spTree>
    <p:extLst>
      <p:ext uri="{BB962C8B-B14F-4D97-AF65-F5344CB8AC3E}">
        <p14:creationId xmlns:p14="http://schemas.microsoft.com/office/powerpoint/2010/main" val="10790290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6F416-CC8A-4EC2-8A5A-5F6CA327FF99}"/>
              </a:ext>
            </a:extLst>
          </p:cNvPr>
          <p:cNvSpPr>
            <a:spLocks noGrp="1"/>
          </p:cNvSpPr>
          <p:nvPr>
            <p:ph type="title"/>
          </p:nvPr>
        </p:nvSpPr>
        <p:spPr/>
        <p:txBody>
          <a:bodyPr>
            <a:normAutofit/>
          </a:bodyPr>
          <a:lstStyle/>
          <a:p>
            <a:r>
              <a:rPr lang="en-US" sz="2400" dirty="0">
                <a:solidFill>
                  <a:srgbClr val="7030A0"/>
                </a:solidFill>
                <a:latin typeface="Times New Roman" panose="02020603050405020304" pitchFamily="18" charset="0"/>
                <a:cs typeface="Times New Roman" panose="02020603050405020304" pitchFamily="18" charset="0"/>
              </a:rPr>
              <a:t>How to translate the word: typical for </a:t>
            </a:r>
          </a:p>
        </p:txBody>
      </p:sp>
      <p:sp>
        <p:nvSpPr>
          <p:cNvPr id="3" name="Content Placeholder 2">
            <a:extLst>
              <a:ext uri="{FF2B5EF4-FFF2-40B4-BE49-F238E27FC236}">
                <a16:creationId xmlns:a16="http://schemas.microsoft.com/office/drawing/2014/main" id="{370F699C-0F1C-4042-884B-D770B570873F}"/>
              </a:ext>
            </a:extLst>
          </p:cNvPr>
          <p:cNvSpPr>
            <a:spLocks noGrp="1"/>
          </p:cNvSpPr>
          <p:nvPr>
            <p:ph idx="1"/>
          </p:nvPr>
        </p:nvSpPr>
        <p:spPr/>
        <p:txBody>
          <a:bodyPr>
            <a:normAutofit/>
          </a:bodyPr>
          <a:lstStyle/>
          <a:p>
            <a:r>
              <a:rPr lang="en-US" sz="2000" dirty="0">
                <a:solidFill>
                  <a:prstClr val="black"/>
                </a:solidFill>
                <a:latin typeface="Times New Roman" panose="02020603050405020304" pitchFamily="18" charset="0"/>
                <a:ea typeface="+mj-ea"/>
                <a:cs typeface="Times New Roman" panose="02020603050405020304" pitchFamily="18" charset="0"/>
              </a:rPr>
              <a:t>not </a:t>
            </a:r>
            <a:r>
              <a:rPr lang="en-US" sz="2000" dirty="0" err="1">
                <a:solidFill>
                  <a:prstClr val="black"/>
                </a:solidFill>
                <a:latin typeface="Times New Roman" panose="02020603050405020304" pitchFamily="18" charset="0"/>
                <a:ea typeface="+mj-ea"/>
                <a:cs typeface="Times New Roman" panose="02020603050405020304" pitchFamily="18" charset="0"/>
              </a:rPr>
              <a:t>tipicne</a:t>
            </a:r>
            <a:r>
              <a:rPr lang="en-US" sz="2000" dirty="0">
                <a:solidFill>
                  <a:prstClr val="black"/>
                </a:solidFill>
                <a:latin typeface="Times New Roman" panose="02020603050405020304" pitchFamily="18" charset="0"/>
                <a:ea typeface="+mj-ea"/>
                <a:cs typeface="Times New Roman" panose="02020603050405020304" pitchFamily="18" charset="0"/>
              </a:rPr>
              <a:t> u, but </a:t>
            </a:r>
            <a:r>
              <a:rPr lang="en-US" sz="2000" dirty="0" err="1">
                <a:solidFill>
                  <a:prstClr val="black"/>
                </a:solidFill>
                <a:latin typeface="Times New Roman" panose="02020603050405020304" pitchFamily="18" charset="0"/>
                <a:ea typeface="+mj-ea"/>
                <a:cs typeface="Times New Roman" panose="02020603050405020304" pitchFamily="18" charset="0"/>
              </a:rPr>
              <a:t>tipicne</a:t>
            </a:r>
            <a:r>
              <a:rPr lang="en-US" sz="2000" dirty="0">
                <a:solidFill>
                  <a:prstClr val="black"/>
                </a:solidFill>
                <a:latin typeface="Times New Roman" panose="02020603050405020304" pitchFamily="18" charset="0"/>
                <a:ea typeface="+mj-ea"/>
                <a:cs typeface="Times New Roman" panose="02020603050405020304" pitchFamily="18" charset="0"/>
              </a:rPr>
              <a:t> za</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33109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BB330-2CB2-47F8-A8AC-2668D41BFB81}"/>
              </a:ext>
            </a:extLst>
          </p:cNvPr>
          <p:cNvSpPr>
            <a:spLocks noGrp="1"/>
          </p:cNvSpPr>
          <p:nvPr>
            <p:ph type="title"/>
          </p:nvPr>
        </p:nvSpPr>
        <p:spPr/>
        <p:txBody>
          <a:bodyPr>
            <a:normAutofit/>
          </a:bodyPr>
          <a:lstStyle/>
          <a:p>
            <a:r>
              <a:rPr lang="en-US" sz="2400" dirty="0">
                <a:solidFill>
                  <a:srgbClr val="7030A0"/>
                </a:solidFill>
                <a:latin typeface="Times New Roman" panose="02020603050405020304" pitchFamily="18" charset="0"/>
                <a:cs typeface="Times New Roman" panose="02020603050405020304" pitchFamily="18" charset="0"/>
              </a:rPr>
              <a:t>How to translate the phrase: Definition says </a:t>
            </a:r>
          </a:p>
        </p:txBody>
      </p:sp>
      <p:sp>
        <p:nvSpPr>
          <p:cNvPr id="3" name="Content Placeholder 2">
            <a:extLst>
              <a:ext uri="{FF2B5EF4-FFF2-40B4-BE49-F238E27FC236}">
                <a16:creationId xmlns:a16="http://schemas.microsoft.com/office/drawing/2014/main" id="{6272E81E-5534-492C-92CE-86C32B4052B5}"/>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We do not translate it as: </a:t>
            </a:r>
            <a:r>
              <a:rPr lang="en-US" sz="2000" dirty="0" err="1">
                <a:latin typeface="Times New Roman" panose="02020603050405020304" pitchFamily="18" charset="0"/>
                <a:cs typeface="Times New Roman" panose="02020603050405020304" pitchFamily="18" charset="0"/>
              </a:rPr>
              <a:t>definicija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kaze</a:t>
            </a:r>
            <a:r>
              <a:rPr lang="en-US" sz="2000" dirty="0">
                <a:latin typeface="Times New Roman" panose="02020603050405020304" pitchFamily="18" charset="0"/>
                <a:cs typeface="Times New Roman" panose="02020603050405020304" pitchFamily="18" charset="0"/>
              </a:rPr>
              <a:t>, or </a:t>
            </a:r>
            <a:r>
              <a:rPr lang="en-US" sz="2000" dirty="0" err="1">
                <a:latin typeface="Times New Roman" panose="02020603050405020304" pitchFamily="18" charset="0"/>
                <a:cs typeface="Times New Roman" panose="02020603050405020304" pitchFamily="18" charset="0"/>
              </a:rPr>
              <a:t>definicija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govori</a:t>
            </a:r>
            <a:r>
              <a:rPr lang="en-US" sz="2000" dirty="0">
                <a:latin typeface="Times New Roman" panose="02020603050405020304" pitchFamily="18" charset="0"/>
                <a:cs typeface="Times New Roman" panose="02020603050405020304" pitchFamily="18" charset="0"/>
              </a:rPr>
              <a:t>, but: </a:t>
            </a:r>
            <a:r>
              <a:rPr lang="en-US" sz="2000" dirty="0" err="1">
                <a:latin typeface="Times New Roman" panose="02020603050405020304" pitchFamily="18" charset="0"/>
                <a:cs typeface="Times New Roman" panose="02020603050405020304" pitchFamily="18" charset="0"/>
              </a:rPr>
              <a:t>prema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definiciji</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28747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871E4-0A64-4EAC-BAD9-B7A95A689577}"/>
              </a:ext>
            </a:extLst>
          </p:cNvPr>
          <p:cNvSpPr>
            <a:spLocks noGrp="1"/>
          </p:cNvSpPr>
          <p:nvPr>
            <p:ph type="title"/>
          </p:nvPr>
        </p:nvSpPr>
        <p:spPr/>
        <p:txBody>
          <a:bodyPr>
            <a:normAutofit/>
          </a:bodyPr>
          <a:lstStyle/>
          <a:p>
            <a:r>
              <a:rPr lang="en-US" sz="2400" dirty="0">
                <a:solidFill>
                  <a:srgbClr val="7030A0"/>
                </a:solidFill>
                <a:latin typeface="Times New Roman" panose="02020603050405020304" pitchFamily="18" charset="0"/>
                <a:cs typeface="Times New Roman" panose="02020603050405020304" pitchFamily="18" charset="0"/>
              </a:rPr>
              <a:t>How to translate the phrase: when we have to </a:t>
            </a:r>
          </a:p>
        </p:txBody>
      </p:sp>
      <p:sp>
        <p:nvSpPr>
          <p:cNvPr id="3" name="Content Placeholder 2">
            <a:extLst>
              <a:ext uri="{FF2B5EF4-FFF2-40B4-BE49-F238E27FC236}">
                <a16:creationId xmlns:a16="http://schemas.microsoft.com/office/drawing/2014/main" id="{A47D78EF-B385-474F-BFA0-DE7692119868}"/>
              </a:ext>
            </a:extLst>
          </p:cNvPr>
          <p:cNvSpPr>
            <a:spLocks noGrp="1"/>
          </p:cNvSpPr>
          <p:nvPr>
            <p:ph idx="1"/>
          </p:nvPr>
        </p:nvSpPr>
        <p:spPr/>
        <p:txBody>
          <a:bodyPr/>
          <a:lstStyle/>
          <a:p>
            <a:endParaRPr lang="en-US" dirty="0"/>
          </a:p>
          <a:p>
            <a:r>
              <a:rPr lang="en-US" sz="2400" dirty="0">
                <a:latin typeface="Times New Roman" panose="02020603050405020304" pitchFamily="18" charset="0"/>
                <a:cs typeface="Times New Roman" panose="02020603050405020304" pitchFamily="18" charset="0"/>
              </a:rPr>
              <a:t>We do not translate: </a:t>
            </a:r>
            <a:r>
              <a:rPr lang="en-US" sz="2400" dirty="0" err="1">
                <a:latin typeface="Times New Roman" panose="02020603050405020304" pitchFamily="18" charset="0"/>
                <a:cs typeface="Times New Roman" panose="02020603050405020304" pitchFamily="18" charset="0"/>
              </a:rPr>
              <a:t>kada</a:t>
            </a:r>
            <a:r>
              <a:rPr lang="en-US" sz="2400" dirty="0">
                <a:latin typeface="Times New Roman" panose="02020603050405020304" pitchFamily="18" charset="0"/>
                <a:cs typeface="Times New Roman" panose="02020603050405020304" pitchFamily="18" charset="0"/>
              </a:rPr>
              <a:t> TREBAMO da, but: </a:t>
            </a:r>
            <a:r>
              <a:rPr lang="en-US" sz="2400" dirty="0" err="1">
                <a:latin typeface="Times New Roman" panose="02020603050405020304" pitchFamily="18" charset="0"/>
                <a:cs typeface="Times New Roman" panose="02020603050405020304" pitchFamily="18" charset="0"/>
              </a:rPr>
              <a:t>kada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treba</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da </a:t>
            </a:r>
          </a:p>
        </p:txBody>
      </p:sp>
    </p:spTree>
    <p:extLst>
      <p:ext uri="{BB962C8B-B14F-4D97-AF65-F5344CB8AC3E}">
        <p14:creationId xmlns:p14="http://schemas.microsoft.com/office/powerpoint/2010/main" val="22569855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072C2-8FEA-46D5-92FD-1F0366FB3870}"/>
              </a:ext>
            </a:extLst>
          </p:cNvPr>
          <p:cNvSpPr>
            <a:spLocks noGrp="1"/>
          </p:cNvSpPr>
          <p:nvPr>
            <p:ph type="title"/>
          </p:nvPr>
        </p:nvSpPr>
        <p:spPr/>
        <p:txBody>
          <a:bodyPr/>
          <a:lstStyle/>
          <a:p>
            <a:r>
              <a:rPr lang="en-US" sz="2400" b="1" dirty="0">
                <a:latin typeface="Times New Roman" panose="02020603050405020304" pitchFamily="18" charset="0"/>
                <a:cs typeface="Times New Roman" panose="02020603050405020304" pitchFamily="18" charset="0"/>
              </a:rPr>
              <a:t>Diagonally</a:t>
            </a:r>
            <a:r>
              <a:rPr lang="en-US" dirty="0"/>
              <a:t> </a:t>
            </a:r>
          </a:p>
        </p:txBody>
      </p:sp>
      <p:sp>
        <p:nvSpPr>
          <p:cNvPr id="3" name="Content Placeholder 2">
            <a:extLst>
              <a:ext uri="{FF2B5EF4-FFF2-40B4-BE49-F238E27FC236}">
                <a16:creationId xmlns:a16="http://schemas.microsoft.com/office/drawing/2014/main" id="{301BE40D-2AD2-4DD1-BFE9-F0D2D7224AB5}"/>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Example: diagonally opposite angles </a:t>
            </a:r>
          </a:p>
        </p:txBody>
      </p:sp>
    </p:spTree>
    <p:extLst>
      <p:ext uri="{BB962C8B-B14F-4D97-AF65-F5344CB8AC3E}">
        <p14:creationId xmlns:p14="http://schemas.microsoft.com/office/powerpoint/2010/main" val="2335476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0221D-0AB3-43F1-B41A-6BFD6E5C50E6}"/>
              </a:ext>
            </a:extLst>
          </p:cNvPr>
          <p:cNvSpPr>
            <a:spLocks noGrp="1"/>
          </p:cNvSpPr>
          <p:nvPr>
            <p:ph type="title"/>
          </p:nvPr>
        </p:nvSpPr>
        <p:spPr/>
        <p:txBody>
          <a:bodyPr/>
          <a:lstStyle/>
          <a:p>
            <a:r>
              <a:rPr lang="en-US" sz="2400" dirty="0">
                <a:solidFill>
                  <a:srgbClr val="7030A0"/>
                </a:solidFill>
                <a:latin typeface="Times New Roman" panose="02020603050405020304" pitchFamily="18" charset="0"/>
                <a:cs typeface="Times New Roman" panose="02020603050405020304" pitchFamily="18" charset="0"/>
              </a:rPr>
              <a:t>The world builder – the list of words</a:t>
            </a:r>
            <a:r>
              <a:rPr lang="en-US" dirty="0"/>
              <a:t>: </a:t>
            </a:r>
          </a:p>
        </p:txBody>
      </p:sp>
      <p:sp>
        <p:nvSpPr>
          <p:cNvPr id="3" name="Content Placeholder 2">
            <a:extLst>
              <a:ext uri="{FF2B5EF4-FFF2-40B4-BE49-F238E27FC236}">
                <a16:creationId xmlns:a16="http://schemas.microsoft.com/office/drawing/2014/main" id="{DCD0DF1E-5227-4780-9D5C-9388DBA7448E}"/>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real number</a:t>
            </a:r>
          </a:p>
          <a:p>
            <a:r>
              <a:rPr lang="en-US" sz="2000" b="1" dirty="0">
                <a:latin typeface="Times New Roman" panose="02020603050405020304" pitchFamily="18" charset="0"/>
                <a:cs typeface="Times New Roman" panose="02020603050405020304" pitchFamily="18" charset="0"/>
              </a:rPr>
              <a:t>rational number/irrational number</a:t>
            </a:r>
          </a:p>
          <a:p>
            <a:r>
              <a:rPr lang="en-US" sz="2000" b="1" dirty="0">
                <a:latin typeface="Times New Roman" panose="02020603050405020304" pitchFamily="18" charset="0"/>
                <a:cs typeface="Times New Roman" panose="02020603050405020304" pitchFamily="18" charset="0"/>
              </a:rPr>
              <a:t>Fraction</a:t>
            </a:r>
          </a:p>
          <a:p>
            <a:r>
              <a:rPr lang="el-GR" sz="2000" b="1" dirty="0">
                <a:latin typeface="Times New Roman" panose="02020603050405020304" pitchFamily="18" charset="0"/>
                <a:cs typeface="Times New Roman" panose="02020603050405020304" pitchFamily="18" charset="0"/>
              </a:rPr>
              <a:t>π (</a:t>
            </a:r>
            <a:r>
              <a:rPr lang="en-US" sz="2000" b="1" dirty="0">
                <a:latin typeface="Times New Roman" panose="02020603050405020304" pitchFamily="18" charset="0"/>
                <a:cs typeface="Times New Roman" panose="02020603050405020304" pitchFamily="18" charset="0"/>
              </a:rPr>
              <a:t>transcendental number)</a:t>
            </a:r>
          </a:p>
          <a:p>
            <a:r>
              <a:rPr lang="en-US" sz="2000" b="1" dirty="0">
                <a:latin typeface="Times New Roman" panose="02020603050405020304" pitchFamily="18" charset="0"/>
                <a:cs typeface="Times New Roman" panose="02020603050405020304" pitchFamily="18" charset="0"/>
              </a:rPr>
              <a:t>decimal representation</a:t>
            </a:r>
          </a:p>
          <a:p>
            <a:r>
              <a:rPr lang="en-US" sz="2000" b="1" dirty="0">
                <a:latin typeface="Times New Roman" panose="02020603050405020304" pitchFamily="18" charset="0"/>
                <a:cs typeface="Times New Roman" panose="02020603050405020304" pitchFamily="18" charset="0"/>
              </a:rPr>
              <a:t>complex plane</a:t>
            </a:r>
          </a:p>
          <a:p>
            <a:r>
              <a:rPr lang="en-US" sz="2000" b="1" dirty="0">
                <a:latin typeface="Times New Roman" panose="02020603050405020304" pitchFamily="18" charset="0"/>
                <a:cs typeface="Times New Roman" panose="02020603050405020304" pitchFamily="18" charset="0"/>
              </a:rPr>
              <a:t>totally ordered field –</a:t>
            </a:r>
          </a:p>
          <a:p>
            <a:r>
              <a:rPr lang="en-US" sz="2000" b="1" dirty="0">
                <a:latin typeface="Times New Roman" panose="02020603050405020304" pitchFamily="18" charset="0"/>
                <a:cs typeface="Times New Roman" panose="02020603050405020304" pitchFamily="18" charset="0"/>
              </a:rPr>
              <a:t>Dedekind cuts </a:t>
            </a:r>
          </a:p>
          <a:p>
            <a:r>
              <a:rPr lang="en-US" sz="2000" b="1" dirty="0" err="1">
                <a:latin typeface="Times New Roman" panose="02020603050405020304" pitchFamily="18" charset="0"/>
                <a:cs typeface="Times New Roman" panose="02020603050405020304" pitchFamily="18" charset="0"/>
              </a:rPr>
              <a:t>Isomorsphism</a:t>
            </a:r>
            <a:r>
              <a:rPr lang="en-US" sz="2000" b="1"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3238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725FE-39F8-4B64-8AD2-1752FCC1C7FB}"/>
              </a:ext>
            </a:extLst>
          </p:cNvPr>
          <p:cNvSpPr>
            <a:spLocks noGrp="1"/>
          </p:cNvSpPr>
          <p:nvPr>
            <p:ph type="title"/>
          </p:nvPr>
        </p:nvSpPr>
        <p:spPr/>
        <p:txBody>
          <a:bodyPr>
            <a:normAutofit/>
          </a:bodyPr>
          <a:lstStyle/>
          <a:p>
            <a:r>
              <a:rPr lang="en-US" sz="2400" b="1" dirty="0">
                <a:solidFill>
                  <a:srgbClr val="7030A0"/>
                </a:solidFill>
              </a:rPr>
              <a:t>The world builder – the list of words </a:t>
            </a:r>
          </a:p>
        </p:txBody>
      </p:sp>
      <p:sp>
        <p:nvSpPr>
          <p:cNvPr id="3" name="Content Placeholder 2">
            <a:extLst>
              <a:ext uri="{FF2B5EF4-FFF2-40B4-BE49-F238E27FC236}">
                <a16:creationId xmlns:a16="http://schemas.microsoft.com/office/drawing/2014/main" id="{8A7C0309-4E89-4CB8-94DB-BBFF6854ADE1}"/>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infinite set</a:t>
            </a:r>
          </a:p>
          <a:p>
            <a:r>
              <a:rPr lang="en-US" sz="2000" b="1" dirty="0">
                <a:latin typeface="Times New Roman" panose="02020603050405020304" pitchFamily="18" charset="0"/>
                <a:cs typeface="Times New Roman" panose="02020603050405020304" pitchFamily="18" charset="0"/>
              </a:rPr>
              <a:t>The uncountable </a:t>
            </a:r>
          </a:p>
          <a:p>
            <a:r>
              <a:rPr lang="en-US" sz="2000" b="1" dirty="0">
                <a:latin typeface="Times New Roman" panose="02020603050405020304" pitchFamily="18" charset="0"/>
                <a:cs typeface="Times New Roman" panose="02020603050405020304" pitchFamily="18" charset="0"/>
              </a:rPr>
              <a:t>quadratic equations</a:t>
            </a:r>
          </a:p>
          <a:p>
            <a:r>
              <a:rPr lang="en-US" sz="2000" b="1" dirty="0">
                <a:latin typeface="Times New Roman" panose="02020603050405020304" pitchFamily="18" charset="0"/>
                <a:cs typeface="Times New Roman" panose="02020603050405020304" pitchFamily="18" charset="0"/>
              </a:rPr>
              <a:t>equation </a:t>
            </a:r>
          </a:p>
          <a:p>
            <a:r>
              <a:rPr lang="en-US" sz="2000" b="1" dirty="0">
                <a:latin typeface="Times New Roman" panose="02020603050405020304" pitchFamily="18" charset="0"/>
                <a:cs typeface="Times New Roman" panose="02020603050405020304" pitchFamily="18" charset="0"/>
              </a:rPr>
              <a:t>fourth root</a:t>
            </a:r>
          </a:p>
          <a:p>
            <a:r>
              <a:rPr lang="en-US" sz="2000" b="1" dirty="0">
                <a:latin typeface="Times New Roman" panose="02020603050405020304" pitchFamily="18" charset="0"/>
                <a:cs typeface="Times New Roman" panose="02020603050405020304" pitchFamily="18" charset="0"/>
              </a:rPr>
              <a:t>Descartes </a:t>
            </a:r>
          </a:p>
          <a:p>
            <a:r>
              <a:rPr lang="en-US" sz="2000" b="1" dirty="0" err="1">
                <a:latin typeface="Times New Roman" panose="02020603050405020304" pitchFamily="18" charset="0"/>
                <a:cs typeface="Times New Roman" panose="02020603050405020304" pitchFamily="18" charset="0"/>
              </a:rPr>
              <a:t>Quintic</a:t>
            </a:r>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coefficient</a:t>
            </a:r>
          </a:p>
          <a:p>
            <a:r>
              <a:rPr lang="en-US" sz="2000" b="1" dirty="0">
                <a:latin typeface="Times New Roman" panose="02020603050405020304" pitchFamily="18" charset="0"/>
                <a:cs typeface="Times New Roman" panose="02020603050405020304" pitchFamily="18" charset="0"/>
              </a:rPr>
              <a:t>uncountably infinite </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Countably finite </a:t>
            </a:r>
          </a:p>
          <a:p>
            <a:endParaRPr lang="en-US" sz="2000" b="1" dirty="0"/>
          </a:p>
        </p:txBody>
      </p:sp>
    </p:spTree>
    <p:extLst>
      <p:ext uri="{BB962C8B-B14F-4D97-AF65-F5344CB8AC3E}">
        <p14:creationId xmlns:p14="http://schemas.microsoft.com/office/powerpoint/2010/main" val="612150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ECEF2-A119-4050-A074-EE3BB959F6BD}"/>
              </a:ext>
            </a:extLst>
          </p:cNvPr>
          <p:cNvSpPr>
            <a:spLocks noGrp="1"/>
          </p:cNvSpPr>
          <p:nvPr>
            <p:ph type="title"/>
          </p:nvPr>
        </p:nvSpPr>
        <p:spPr/>
        <p:txBody>
          <a:bodyPr/>
          <a:lstStyle/>
          <a:p>
            <a:r>
              <a:rPr lang="en-US" sz="2400" b="1" dirty="0">
                <a:solidFill>
                  <a:srgbClr val="7030A0"/>
                </a:solidFill>
              </a:rPr>
              <a:t>The world builder – the list of words </a:t>
            </a:r>
            <a:endParaRPr lang="en-US" dirty="0"/>
          </a:p>
        </p:txBody>
      </p:sp>
      <p:sp>
        <p:nvSpPr>
          <p:cNvPr id="3" name="Content Placeholder 2">
            <a:extLst>
              <a:ext uri="{FF2B5EF4-FFF2-40B4-BE49-F238E27FC236}">
                <a16:creationId xmlns:a16="http://schemas.microsoft.com/office/drawing/2014/main" id="{9DB83594-F3AF-485F-B761-00092726FE2F}"/>
              </a:ext>
            </a:extLst>
          </p:cNvPr>
          <p:cNvSpPr>
            <a:spLocks noGrp="1"/>
          </p:cNvSpPr>
          <p:nvPr>
            <p:ph idx="1"/>
          </p:nvPr>
        </p:nvSpPr>
        <p:spPr/>
        <p:txBody>
          <a:bodyPr/>
          <a:lstStyle/>
          <a:p>
            <a:r>
              <a:rPr lang="en-US" sz="2000" b="1" dirty="0">
                <a:latin typeface="Times New Roman" panose="02020603050405020304" pitchFamily="18" charset="0"/>
                <a:cs typeface="Times New Roman" panose="02020603050405020304" pitchFamily="18" charset="0"/>
              </a:rPr>
              <a:t>Isomorphic </a:t>
            </a:r>
          </a:p>
          <a:p>
            <a:r>
              <a:rPr lang="en-US" sz="2000" b="1" dirty="0">
                <a:latin typeface="Times New Roman" panose="02020603050405020304" pitchFamily="18" charset="0"/>
                <a:cs typeface="Times New Roman" panose="02020603050405020304" pitchFamily="18" charset="0"/>
              </a:rPr>
              <a:t>Continuum </a:t>
            </a:r>
          </a:p>
          <a:p>
            <a:r>
              <a:rPr lang="en-US" sz="2000" b="1" dirty="0">
                <a:latin typeface="Times New Roman" panose="02020603050405020304" pitchFamily="18" charset="0"/>
                <a:cs typeface="Times New Roman" panose="02020603050405020304" pitchFamily="18" charset="0"/>
              </a:rPr>
              <a:t>Magnitude </a:t>
            </a:r>
          </a:p>
          <a:p>
            <a:r>
              <a:rPr lang="en-US" sz="2000" b="1" dirty="0">
                <a:latin typeface="Times New Roman" panose="02020603050405020304" pitchFamily="18" charset="0"/>
                <a:cs typeface="Times New Roman" panose="02020603050405020304" pitchFamily="18" charset="0"/>
              </a:rPr>
              <a:t>Cardinality  (countable)</a:t>
            </a:r>
          </a:p>
          <a:p>
            <a:r>
              <a:rPr lang="en-US" sz="2000" b="1" dirty="0">
                <a:latin typeface="Times New Roman" panose="02020603050405020304" pitchFamily="18" charset="0"/>
                <a:cs typeface="Times New Roman" panose="02020603050405020304" pitchFamily="18" charset="0"/>
              </a:rPr>
              <a:t>Coefficients </a:t>
            </a:r>
          </a:p>
          <a:p>
            <a:r>
              <a:rPr lang="en-US" sz="2000" b="1" dirty="0">
                <a:latin typeface="Times New Roman" panose="02020603050405020304" pitchFamily="18" charset="0"/>
                <a:cs typeface="Times New Roman" panose="02020603050405020304" pitchFamily="18" charset="0"/>
              </a:rPr>
              <a:t> Diagonal </a:t>
            </a:r>
          </a:p>
          <a:p>
            <a:r>
              <a:rPr lang="en-US" sz="2000" b="1" dirty="0">
                <a:latin typeface="Times New Roman" panose="02020603050405020304" pitchFamily="18" charset="0"/>
                <a:cs typeface="Times New Roman" panose="02020603050405020304" pitchFamily="18" charset="0"/>
              </a:rPr>
              <a:t> Decimal expansion</a:t>
            </a:r>
          </a:p>
          <a:p>
            <a:r>
              <a:rPr lang="en-US" sz="2000" b="1" dirty="0">
                <a:latin typeface="Times New Roman" panose="02020603050405020304" pitchFamily="18" charset="0"/>
                <a:cs typeface="Times New Roman" panose="02020603050405020304" pitchFamily="18" charset="0"/>
              </a:rPr>
              <a:t>Decimal notation </a:t>
            </a:r>
          </a:p>
          <a:p>
            <a:endParaRPr lang="en-US" dirty="0"/>
          </a:p>
        </p:txBody>
      </p:sp>
    </p:spTree>
    <p:extLst>
      <p:ext uri="{BB962C8B-B14F-4D97-AF65-F5344CB8AC3E}">
        <p14:creationId xmlns:p14="http://schemas.microsoft.com/office/powerpoint/2010/main" val="2427319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DF309-8898-4C68-98F7-5B14368B02FF}"/>
              </a:ext>
            </a:extLst>
          </p:cNvPr>
          <p:cNvSpPr>
            <a:spLocks noGrp="1"/>
          </p:cNvSpPr>
          <p:nvPr>
            <p:ph type="title"/>
          </p:nvPr>
        </p:nvSpPr>
        <p:spPr/>
        <p:txBody>
          <a:bodyPr>
            <a:normAutofit/>
          </a:bodyPr>
          <a:lstStyle/>
          <a:p>
            <a:r>
              <a:rPr lang="en-US" sz="2400" dirty="0">
                <a:solidFill>
                  <a:srgbClr val="FF0000"/>
                </a:solidFill>
                <a:latin typeface="Times New Roman" panose="02020603050405020304" pitchFamily="18" charset="0"/>
                <a:cs typeface="Times New Roman" panose="02020603050405020304" pitchFamily="18" charset="0"/>
              </a:rPr>
              <a:t>Reminder: </a:t>
            </a:r>
          </a:p>
        </p:txBody>
      </p:sp>
      <p:sp>
        <p:nvSpPr>
          <p:cNvPr id="3" name="Content Placeholder 2">
            <a:extLst>
              <a:ext uri="{FF2B5EF4-FFF2-40B4-BE49-F238E27FC236}">
                <a16:creationId xmlns:a16="http://schemas.microsoft.com/office/drawing/2014/main" id="{76423DBB-9CDF-4E10-837A-5DA3A7730243}"/>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In case I  have missed some word, please consult  </a:t>
            </a:r>
            <a:r>
              <a:rPr lang="en-US" sz="2000" dirty="0" err="1">
                <a:latin typeface="Times New Roman" panose="02020603050405020304" pitchFamily="18" charset="0"/>
                <a:cs typeface="Times New Roman" panose="02020603050405020304" pitchFamily="18" charset="0"/>
              </a:rPr>
              <a:t>Rumyantseva’s</a:t>
            </a:r>
            <a:r>
              <a:rPr lang="en-US" sz="2000" dirty="0">
                <a:latin typeface="Times New Roman" panose="02020603050405020304" pitchFamily="18" charset="0"/>
                <a:cs typeface="Times New Roman" panose="02020603050405020304" pitchFamily="18" charset="0"/>
              </a:rPr>
              <a:t> textbook  </a:t>
            </a:r>
          </a:p>
          <a:p>
            <a:r>
              <a:rPr lang="en-US" sz="2000" dirty="0" err="1">
                <a:latin typeface="Times New Roman" panose="02020603050405020304" pitchFamily="18" charset="0"/>
                <a:cs typeface="Times New Roman" panose="02020603050405020304" pitchFamily="18" charset="0"/>
              </a:rPr>
              <a:t>Intratextually</a:t>
            </a:r>
            <a:r>
              <a:rPr lang="en-US" sz="2000" dirty="0">
                <a:latin typeface="Times New Roman" panose="02020603050405020304" pitchFamily="18" charset="0"/>
                <a:cs typeface="Times New Roman" panose="02020603050405020304" pitchFamily="18" charset="0"/>
              </a:rPr>
              <a:t>, those words appeared colored in yellow  (pages 23-26)</a:t>
            </a:r>
          </a:p>
          <a:p>
            <a:r>
              <a:rPr lang="en-US" sz="2000" dirty="0">
                <a:latin typeface="Times New Roman" panose="02020603050405020304" pitchFamily="18" charset="0"/>
                <a:cs typeface="Times New Roman" panose="02020603050405020304" pitchFamily="18" charset="0"/>
              </a:rPr>
              <a:t>Below  the text, they do appear colored in bold  (below the text)</a:t>
            </a:r>
          </a:p>
        </p:txBody>
      </p:sp>
    </p:spTree>
    <p:extLst>
      <p:ext uri="{BB962C8B-B14F-4D97-AF65-F5344CB8AC3E}">
        <p14:creationId xmlns:p14="http://schemas.microsoft.com/office/powerpoint/2010/main" val="1470902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646</TotalTime>
  <Words>2792</Words>
  <Application>Microsoft Office PowerPoint</Application>
  <PresentationFormat>Widescreen</PresentationFormat>
  <Paragraphs>349</Paragraphs>
  <Slides>57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57</vt:i4>
      </vt:variant>
    </vt:vector>
  </HeadingPairs>
  <TitlesOfParts>
    <vt:vector size="64" baseType="lpstr">
      <vt:lpstr>-apple-system</vt:lpstr>
      <vt:lpstr>Arial</vt:lpstr>
      <vt:lpstr>Calibri</vt:lpstr>
      <vt:lpstr>Calibri Light</vt:lpstr>
      <vt:lpstr>Open Sans</vt:lpstr>
      <vt:lpstr>Times New Roman</vt:lpstr>
      <vt:lpstr>Office Theme</vt:lpstr>
      <vt:lpstr>ENGLISH LANGUAGE III </vt:lpstr>
      <vt:lpstr>Table of content </vt:lpstr>
      <vt:lpstr>A reminder  as to the relationship between the structure of this presentation and the midterm test structure  </vt:lpstr>
      <vt:lpstr>The first part: the worldbuilder </vt:lpstr>
      <vt:lpstr>Real numbers – read the following text </vt:lpstr>
      <vt:lpstr>The world builder – the list of words: </vt:lpstr>
      <vt:lpstr>The world builder – the list of words </vt:lpstr>
      <vt:lpstr>The world builder – the list of words </vt:lpstr>
      <vt:lpstr>Reminder: </vt:lpstr>
      <vt:lpstr>The first part: the worldbuilder – an explanation  of methodology </vt:lpstr>
      <vt:lpstr>The first part: a short overview of the vocabulary needed – the first assignment in your first midterm </vt:lpstr>
      <vt:lpstr>Isomorphism – a mathematical and nonmathematical context </vt:lpstr>
      <vt:lpstr>Isomorphism – a mathematical context: </vt:lpstr>
      <vt:lpstr>Isomorphism: a more comprehensive definition </vt:lpstr>
      <vt:lpstr>Isomorphism – mathematical context: a very basic example </vt:lpstr>
      <vt:lpstr>Isomorphism: non-mathematical  (chemical) context  </vt:lpstr>
      <vt:lpstr>A reminder! Isomorphism – midterm requirements </vt:lpstr>
      <vt:lpstr>Continuum: mathematical context:</vt:lpstr>
      <vt:lpstr>Continuum: non-mathematical, a looser context</vt:lpstr>
      <vt:lpstr>Reminder: midterm requirements: the concept  continuum  </vt:lpstr>
      <vt:lpstr>Magnitude: the mathematical and the physical context</vt:lpstr>
      <vt:lpstr>Reminder: magnitudes midterm and exam requirement: </vt:lpstr>
      <vt:lpstr>Reminder: a lesson to be remembered about the word continuum </vt:lpstr>
      <vt:lpstr>Magnitude: non-mathematical, astronomical  context – additional notes  on translation </vt:lpstr>
      <vt:lpstr>Magnitude: non-mathematical –poetic context</vt:lpstr>
      <vt:lpstr>Reminder: magnitude – a nonmathematical context </vt:lpstr>
      <vt:lpstr>Cardinality – the mathematical context </vt:lpstr>
      <vt:lpstr>Reminder: cardinality – disambiguation within the mathematical context </vt:lpstr>
      <vt:lpstr>Cardinal, cardinality: non-mathematical context </vt:lpstr>
      <vt:lpstr>Countable </vt:lpstr>
      <vt:lpstr>Reminder: you will have to disambiguate between ‘countable’ and ‘infinite’ within the mathematical context  </vt:lpstr>
      <vt:lpstr>Reminder: disambiguation between ‘countable’ and ‘infinite’ within the mathematical context </vt:lpstr>
      <vt:lpstr>A lesson to be remembered</vt:lpstr>
      <vt:lpstr>Countable – examples: nonmathematical context  </vt:lpstr>
      <vt:lpstr>Coefficients: physical contexts </vt:lpstr>
      <vt:lpstr>Coefficient: mathematical contexts  </vt:lpstr>
      <vt:lpstr>Reminder</vt:lpstr>
      <vt:lpstr>Diagonal </vt:lpstr>
      <vt:lpstr>The second part: translation skills  (the second, and the third assignment) </vt:lpstr>
      <vt:lpstr>Do not translate literally or by using a google translate: the phrase discontinuity </vt:lpstr>
      <vt:lpstr>Do not translate literally: power series </vt:lpstr>
      <vt:lpstr>Nuances in meaning: the word: infinitismal</vt:lpstr>
      <vt:lpstr> Take care about the mathematical context: the phrase: continuity  </vt:lpstr>
      <vt:lpstr>Style:the phrase ‘is’ </vt:lpstr>
      <vt:lpstr>Translation: phrase: in the equation below/in the equation above </vt:lpstr>
      <vt:lpstr>Translation:  the phrase: a couple of  </vt:lpstr>
      <vt:lpstr>Translation: the phrase: clear from the context </vt:lpstr>
      <vt:lpstr>Translation: colon: false homophony  </vt:lpstr>
      <vt:lpstr>Translation: THING</vt:lpstr>
      <vt:lpstr>Translation: notation </vt:lpstr>
      <vt:lpstr>How to translatre the word Subscript </vt:lpstr>
      <vt:lpstr>How to Translate the word: Collection, in the context of set theory </vt:lpstr>
      <vt:lpstr>How to translate the adverb: really </vt:lpstr>
      <vt:lpstr>How to translate the word: typical for </vt:lpstr>
      <vt:lpstr>How to translate the phrase: Definition says </vt:lpstr>
      <vt:lpstr>How to translate the phrase: when we have to </vt:lpstr>
      <vt:lpstr>Diagonally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III</dc:title>
  <dc:creator>User</dc:creator>
  <cp:lastModifiedBy>User</cp:lastModifiedBy>
  <cp:revision>46</cp:revision>
  <dcterms:created xsi:type="dcterms:W3CDTF">2022-03-09T18:06:42Z</dcterms:created>
  <dcterms:modified xsi:type="dcterms:W3CDTF">2022-03-13T18:20:39Z</dcterms:modified>
</cp:coreProperties>
</file>