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9" r:id="rId3"/>
    <p:sldId id="311" r:id="rId4"/>
    <p:sldId id="260" r:id="rId5"/>
    <p:sldId id="297" r:id="rId6"/>
    <p:sldId id="298" r:id="rId7"/>
    <p:sldId id="312" r:id="rId8"/>
    <p:sldId id="313" r:id="rId9"/>
    <p:sldId id="314" r:id="rId10"/>
    <p:sldId id="299" r:id="rId11"/>
    <p:sldId id="300" r:id="rId12"/>
    <p:sldId id="263" r:id="rId13"/>
    <p:sldId id="264" r:id="rId14"/>
    <p:sldId id="265" r:id="rId15"/>
    <p:sldId id="315" r:id="rId16"/>
    <p:sldId id="305" r:id="rId17"/>
    <p:sldId id="303" r:id="rId18"/>
    <p:sldId id="302" r:id="rId19"/>
    <p:sldId id="310" r:id="rId20"/>
    <p:sldId id="316" r:id="rId21"/>
    <p:sldId id="306" r:id="rId22"/>
    <p:sldId id="308" r:id="rId23"/>
    <p:sldId id="309" r:id="rId24"/>
    <p:sldId id="307" r:id="rId25"/>
    <p:sldId id="259" r:id="rId26"/>
    <p:sldId id="294" r:id="rId27"/>
    <p:sldId id="258" r:id="rId28"/>
    <p:sldId id="266" r:id="rId29"/>
    <p:sldId id="295" r:id="rId30"/>
    <p:sldId id="317" r:id="rId31"/>
    <p:sldId id="279" r:id="rId32"/>
    <p:sldId id="285" r:id="rId33"/>
    <p:sldId id="282" r:id="rId34"/>
    <p:sldId id="283" r:id="rId35"/>
    <p:sldId id="296" r:id="rId36"/>
    <p:sldId id="281" r:id="rId37"/>
    <p:sldId id="280" r:id="rId38"/>
    <p:sldId id="304" r:id="rId39"/>
    <p:sldId id="257" r:id="rId40"/>
    <p:sldId id="318" r:id="rId41"/>
    <p:sldId id="262" r:id="rId42"/>
    <p:sldId id="286" r:id="rId43"/>
    <p:sldId id="292" r:id="rId44"/>
    <p:sldId id="290" r:id="rId45"/>
    <p:sldId id="288" r:id="rId46"/>
    <p:sldId id="287" r:id="rId47"/>
    <p:sldId id="268" r:id="rId48"/>
    <p:sldId id="270" r:id="rId49"/>
    <p:sldId id="271" r:id="rId50"/>
    <p:sldId id="272" r:id="rId51"/>
    <p:sldId id="273" r:id="rId52"/>
    <p:sldId id="261" r:id="rId53"/>
    <p:sldId id="274" r:id="rId54"/>
    <p:sldId id="275" r:id="rId55"/>
    <p:sldId id="276" r:id="rId56"/>
    <p:sldId id="277"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96" d="100"/>
          <a:sy n="96" d="100"/>
        </p:scale>
        <p:origin x="86" y="12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65725-AF1C-4699-9CF7-5DE63F5A73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BCFE0C-BB25-4D26-8921-30B9BDB600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670BFB-0787-452C-9D03-AB82E1DA423C}"/>
              </a:ext>
            </a:extLst>
          </p:cNvPr>
          <p:cNvSpPr>
            <a:spLocks noGrp="1"/>
          </p:cNvSpPr>
          <p:nvPr>
            <p:ph type="dt" sz="half" idx="10"/>
          </p:nvPr>
        </p:nvSpPr>
        <p:spPr/>
        <p:txBody>
          <a:bodyPr/>
          <a:lstStyle/>
          <a:p>
            <a:fld id="{AFAA51E8-2C53-4066-B3A0-173C49B98B02}" type="datetimeFigureOut">
              <a:rPr lang="en-US" smtClean="0"/>
              <a:t>3/9/2022</a:t>
            </a:fld>
            <a:endParaRPr lang="en-US"/>
          </a:p>
        </p:txBody>
      </p:sp>
      <p:sp>
        <p:nvSpPr>
          <p:cNvPr id="5" name="Footer Placeholder 4">
            <a:extLst>
              <a:ext uri="{FF2B5EF4-FFF2-40B4-BE49-F238E27FC236}">
                <a16:creationId xmlns:a16="http://schemas.microsoft.com/office/drawing/2014/main" id="{09C7E7DE-222E-4499-8FC7-D61CCE12C1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B52F6B-1660-4BDF-B8A7-35564B7EC45E}"/>
              </a:ext>
            </a:extLst>
          </p:cNvPr>
          <p:cNvSpPr>
            <a:spLocks noGrp="1"/>
          </p:cNvSpPr>
          <p:nvPr>
            <p:ph type="sldNum" sz="quarter" idx="12"/>
          </p:nvPr>
        </p:nvSpPr>
        <p:spPr/>
        <p:txBody>
          <a:bodyPr/>
          <a:lstStyle/>
          <a:p>
            <a:fld id="{F7ECC31A-47BC-4527-8D77-711A765A5383}" type="slidenum">
              <a:rPr lang="en-US" smtClean="0"/>
              <a:t>‹#›</a:t>
            </a:fld>
            <a:endParaRPr lang="en-US"/>
          </a:p>
        </p:txBody>
      </p:sp>
    </p:spTree>
    <p:extLst>
      <p:ext uri="{BB962C8B-B14F-4D97-AF65-F5344CB8AC3E}">
        <p14:creationId xmlns:p14="http://schemas.microsoft.com/office/powerpoint/2010/main" val="3400039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31686-B6B3-4EAD-A484-EFF46C914F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2ECD3B-BBB7-4182-B73E-0F5E541973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A1C117-A825-4638-B0DE-EA7449F2FF83}"/>
              </a:ext>
            </a:extLst>
          </p:cNvPr>
          <p:cNvSpPr>
            <a:spLocks noGrp="1"/>
          </p:cNvSpPr>
          <p:nvPr>
            <p:ph type="dt" sz="half" idx="10"/>
          </p:nvPr>
        </p:nvSpPr>
        <p:spPr/>
        <p:txBody>
          <a:bodyPr/>
          <a:lstStyle/>
          <a:p>
            <a:fld id="{AFAA51E8-2C53-4066-B3A0-173C49B98B02}" type="datetimeFigureOut">
              <a:rPr lang="en-US" smtClean="0"/>
              <a:t>3/9/2022</a:t>
            </a:fld>
            <a:endParaRPr lang="en-US"/>
          </a:p>
        </p:txBody>
      </p:sp>
      <p:sp>
        <p:nvSpPr>
          <p:cNvPr id="5" name="Footer Placeholder 4">
            <a:extLst>
              <a:ext uri="{FF2B5EF4-FFF2-40B4-BE49-F238E27FC236}">
                <a16:creationId xmlns:a16="http://schemas.microsoft.com/office/drawing/2014/main" id="{58CA615A-1625-40D1-A972-C86750AFD8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CF8E17-816A-42BD-9CC0-6C4D322E6F67}"/>
              </a:ext>
            </a:extLst>
          </p:cNvPr>
          <p:cNvSpPr>
            <a:spLocks noGrp="1"/>
          </p:cNvSpPr>
          <p:nvPr>
            <p:ph type="sldNum" sz="quarter" idx="12"/>
          </p:nvPr>
        </p:nvSpPr>
        <p:spPr/>
        <p:txBody>
          <a:bodyPr/>
          <a:lstStyle/>
          <a:p>
            <a:fld id="{F7ECC31A-47BC-4527-8D77-711A765A5383}" type="slidenum">
              <a:rPr lang="en-US" smtClean="0"/>
              <a:t>‹#›</a:t>
            </a:fld>
            <a:endParaRPr lang="en-US"/>
          </a:p>
        </p:txBody>
      </p:sp>
    </p:spTree>
    <p:extLst>
      <p:ext uri="{BB962C8B-B14F-4D97-AF65-F5344CB8AC3E}">
        <p14:creationId xmlns:p14="http://schemas.microsoft.com/office/powerpoint/2010/main" val="3927140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F6F69F-9CC7-4FFF-B5B1-6A8E7B9DA5F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ED7D3F5-DD3C-4DC4-82DB-501501ED48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3DDEAF-8E66-4405-9D8F-E84682EBFAA1}"/>
              </a:ext>
            </a:extLst>
          </p:cNvPr>
          <p:cNvSpPr>
            <a:spLocks noGrp="1"/>
          </p:cNvSpPr>
          <p:nvPr>
            <p:ph type="dt" sz="half" idx="10"/>
          </p:nvPr>
        </p:nvSpPr>
        <p:spPr/>
        <p:txBody>
          <a:bodyPr/>
          <a:lstStyle/>
          <a:p>
            <a:fld id="{AFAA51E8-2C53-4066-B3A0-173C49B98B02}" type="datetimeFigureOut">
              <a:rPr lang="en-US" smtClean="0"/>
              <a:t>3/9/2022</a:t>
            </a:fld>
            <a:endParaRPr lang="en-US"/>
          </a:p>
        </p:txBody>
      </p:sp>
      <p:sp>
        <p:nvSpPr>
          <p:cNvPr id="5" name="Footer Placeholder 4">
            <a:extLst>
              <a:ext uri="{FF2B5EF4-FFF2-40B4-BE49-F238E27FC236}">
                <a16:creationId xmlns:a16="http://schemas.microsoft.com/office/drawing/2014/main" id="{C6C4DEB0-FF11-48D3-B8FA-E044147EFC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5A9CE1-14B8-440F-ACDD-A278C16A67E1}"/>
              </a:ext>
            </a:extLst>
          </p:cNvPr>
          <p:cNvSpPr>
            <a:spLocks noGrp="1"/>
          </p:cNvSpPr>
          <p:nvPr>
            <p:ph type="sldNum" sz="quarter" idx="12"/>
          </p:nvPr>
        </p:nvSpPr>
        <p:spPr/>
        <p:txBody>
          <a:bodyPr/>
          <a:lstStyle/>
          <a:p>
            <a:fld id="{F7ECC31A-47BC-4527-8D77-711A765A5383}" type="slidenum">
              <a:rPr lang="en-US" smtClean="0"/>
              <a:t>‹#›</a:t>
            </a:fld>
            <a:endParaRPr lang="en-US"/>
          </a:p>
        </p:txBody>
      </p:sp>
    </p:spTree>
    <p:extLst>
      <p:ext uri="{BB962C8B-B14F-4D97-AF65-F5344CB8AC3E}">
        <p14:creationId xmlns:p14="http://schemas.microsoft.com/office/powerpoint/2010/main" val="4292729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98294-74DF-46C1-B4A4-90674DA4FC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078C33-B210-480F-BFEB-93A3AD8DE4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E5BF22-C882-4D08-A665-4FCCFF0F618F}"/>
              </a:ext>
            </a:extLst>
          </p:cNvPr>
          <p:cNvSpPr>
            <a:spLocks noGrp="1"/>
          </p:cNvSpPr>
          <p:nvPr>
            <p:ph type="dt" sz="half" idx="10"/>
          </p:nvPr>
        </p:nvSpPr>
        <p:spPr/>
        <p:txBody>
          <a:bodyPr/>
          <a:lstStyle/>
          <a:p>
            <a:fld id="{AFAA51E8-2C53-4066-B3A0-173C49B98B02}" type="datetimeFigureOut">
              <a:rPr lang="en-US" smtClean="0"/>
              <a:t>3/9/2022</a:t>
            </a:fld>
            <a:endParaRPr lang="en-US"/>
          </a:p>
        </p:txBody>
      </p:sp>
      <p:sp>
        <p:nvSpPr>
          <p:cNvPr id="5" name="Footer Placeholder 4">
            <a:extLst>
              <a:ext uri="{FF2B5EF4-FFF2-40B4-BE49-F238E27FC236}">
                <a16:creationId xmlns:a16="http://schemas.microsoft.com/office/drawing/2014/main" id="{4F84A80E-4408-4F12-AF79-41CE9AD7A8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0CFE05-D111-4D58-88AA-1FEB2762FA6A}"/>
              </a:ext>
            </a:extLst>
          </p:cNvPr>
          <p:cNvSpPr>
            <a:spLocks noGrp="1"/>
          </p:cNvSpPr>
          <p:nvPr>
            <p:ph type="sldNum" sz="quarter" idx="12"/>
          </p:nvPr>
        </p:nvSpPr>
        <p:spPr/>
        <p:txBody>
          <a:bodyPr/>
          <a:lstStyle/>
          <a:p>
            <a:fld id="{F7ECC31A-47BC-4527-8D77-711A765A5383}" type="slidenum">
              <a:rPr lang="en-US" smtClean="0"/>
              <a:t>‹#›</a:t>
            </a:fld>
            <a:endParaRPr lang="en-US"/>
          </a:p>
        </p:txBody>
      </p:sp>
    </p:spTree>
    <p:extLst>
      <p:ext uri="{BB962C8B-B14F-4D97-AF65-F5344CB8AC3E}">
        <p14:creationId xmlns:p14="http://schemas.microsoft.com/office/powerpoint/2010/main" val="1962207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3FEAE-58FA-4F4F-A40E-981591DFD6A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AE5615-762A-4D81-9A35-A349C4E21B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3BD399-C03C-4006-AD40-B4E9294B6356}"/>
              </a:ext>
            </a:extLst>
          </p:cNvPr>
          <p:cNvSpPr>
            <a:spLocks noGrp="1"/>
          </p:cNvSpPr>
          <p:nvPr>
            <p:ph type="dt" sz="half" idx="10"/>
          </p:nvPr>
        </p:nvSpPr>
        <p:spPr/>
        <p:txBody>
          <a:bodyPr/>
          <a:lstStyle/>
          <a:p>
            <a:fld id="{AFAA51E8-2C53-4066-B3A0-173C49B98B02}" type="datetimeFigureOut">
              <a:rPr lang="en-US" smtClean="0"/>
              <a:t>3/9/2022</a:t>
            </a:fld>
            <a:endParaRPr lang="en-US"/>
          </a:p>
        </p:txBody>
      </p:sp>
      <p:sp>
        <p:nvSpPr>
          <p:cNvPr id="5" name="Footer Placeholder 4">
            <a:extLst>
              <a:ext uri="{FF2B5EF4-FFF2-40B4-BE49-F238E27FC236}">
                <a16:creationId xmlns:a16="http://schemas.microsoft.com/office/drawing/2014/main" id="{9C55E42B-9866-43BF-927F-CA37EEDBCF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862C85-C1E1-4FC3-B1B5-B576457EA66D}"/>
              </a:ext>
            </a:extLst>
          </p:cNvPr>
          <p:cNvSpPr>
            <a:spLocks noGrp="1"/>
          </p:cNvSpPr>
          <p:nvPr>
            <p:ph type="sldNum" sz="quarter" idx="12"/>
          </p:nvPr>
        </p:nvSpPr>
        <p:spPr/>
        <p:txBody>
          <a:bodyPr/>
          <a:lstStyle/>
          <a:p>
            <a:fld id="{F7ECC31A-47BC-4527-8D77-711A765A5383}" type="slidenum">
              <a:rPr lang="en-US" smtClean="0"/>
              <a:t>‹#›</a:t>
            </a:fld>
            <a:endParaRPr lang="en-US"/>
          </a:p>
        </p:txBody>
      </p:sp>
    </p:spTree>
    <p:extLst>
      <p:ext uri="{BB962C8B-B14F-4D97-AF65-F5344CB8AC3E}">
        <p14:creationId xmlns:p14="http://schemas.microsoft.com/office/powerpoint/2010/main" val="2752995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D5883-6C24-419B-BD39-8747FBC9F6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31EC6A-784A-4EAA-B719-D5BAA055C6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814AC5A-E612-4D35-BD24-87FE3B84D29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11E92D-F921-4F28-B131-1B2937692D8C}"/>
              </a:ext>
            </a:extLst>
          </p:cNvPr>
          <p:cNvSpPr>
            <a:spLocks noGrp="1"/>
          </p:cNvSpPr>
          <p:nvPr>
            <p:ph type="dt" sz="half" idx="10"/>
          </p:nvPr>
        </p:nvSpPr>
        <p:spPr/>
        <p:txBody>
          <a:bodyPr/>
          <a:lstStyle/>
          <a:p>
            <a:fld id="{AFAA51E8-2C53-4066-B3A0-173C49B98B02}" type="datetimeFigureOut">
              <a:rPr lang="en-US" smtClean="0"/>
              <a:t>3/9/2022</a:t>
            </a:fld>
            <a:endParaRPr lang="en-US"/>
          </a:p>
        </p:txBody>
      </p:sp>
      <p:sp>
        <p:nvSpPr>
          <p:cNvPr id="6" name="Footer Placeholder 5">
            <a:extLst>
              <a:ext uri="{FF2B5EF4-FFF2-40B4-BE49-F238E27FC236}">
                <a16:creationId xmlns:a16="http://schemas.microsoft.com/office/drawing/2014/main" id="{1A3AE217-C7B2-4BAF-AE75-7EA6C7EAD7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8F1148-6940-4D75-B1AA-FCA3F9A11588}"/>
              </a:ext>
            </a:extLst>
          </p:cNvPr>
          <p:cNvSpPr>
            <a:spLocks noGrp="1"/>
          </p:cNvSpPr>
          <p:nvPr>
            <p:ph type="sldNum" sz="quarter" idx="12"/>
          </p:nvPr>
        </p:nvSpPr>
        <p:spPr/>
        <p:txBody>
          <a:bodyPr/>
          <a:lstStyle/>
          <a:p>
            <a:fld id="{F7ECC31A-47BC-4527-8D77-711A765A5383}" type="slidenum">
              <a:rPr lang="en-US" smtClean="0"/>
              <a:t>‹#›</a:t>
            </a:fld>
            <a:endParaRPr lang="en-US"/>
          </a:p>
        </p:txBody>
      </p:sp>
    </p:spTree>
    <p:extLst>
      <p:ext uri="{BB962C8B-B14F-4D97-AF65-F5344CB8AC3E}">
        <p14:creationId xmlns:p14="http://schemas.microsoft.com/office/powerpoint/2010/main" val="2890253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2458F-EA88-478B-88EB-D2A8AC54A9C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726EB0-2AF6-42CD-A757-475C55473E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B67485-48B0-4660-B706-D8C40AF843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C64BFFC-59E0-42ED-BA60-89EDC03800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18DF02-B1B0-481E-B063-987265EB861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3C7851B-6E35-4A44-A90C-2A49AFCB774B}"/>
              </a:ext>
            </a:extLst>
          </p:cNvPr>
          <p:cNvSpPr>
            <a:spLocks noGrp="1"/>
          </p:cNvSpPr>
          <p:nvPr>
            <p:ph type="dt" sz="half" idx="10"/>
          </p:nvPr>
        </p:nvSpPr>
        <p:spPr/>
        <p:txBody>
          <a:bodyPr/>
          <a:lstStyle/>
          <a:p>
            <a:fld id="{AFAA51E8-2C53-4066-B3A0-173C49B98B02}" type="datetimeFigureOut">
              <a:rPr lang="en-US" smtClean="0"/>
              <a:t>3/9/2022</a:t>
            </a:fld>
            <a:endParaRPr lang="en-US"/>
          </a:p>
        </p:txBody>
      </p:sp>
      <p:sp>
        <p:nvSpPr>
          <p:cNvPr id="8" name="Footer Placeholder 7">
            <a:extLst>
              <a:ext uri="{FF2B5EF4-FFF2-40B4-BE49-F238E27FC236}">
                <a16:creationId xmlns:a16="http://schemas.microsoft.com/office/drawing/2014/main" id="{F75D213D-E13F-482C-8080-BF908F299CC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38AFC9C-9360-422F-A92C-2573AAB215B8}"/>
              </a:ext>
            </a:extLst>
          </p:cNvPr>
          <p:cNvSpPr>
            <a:spLocks noGrp="1"/>
          </p:cNvSpPr>
          <p:nvPr>
            <p:ph type="sldNum" sz="quarter" idx="12"/>
          </p:nvPr>
        </p:nvSpPr>
        <p:spPr/>
        <p:txBody>
          <a:bodyPr/>
          <a:lstStyle/>
          <a:p>
            <a:fld id="{F7ECC31A-47BC-4527-8D77-711A765A5383}" type="slidenum">
              <a:rPr lang="en-US" smtClean="0"/>
              <a:t>‹#›</a:t>
            </a:fld>
            <a:endParaRPr lang="en-US"/>
          </a:p>
        </p:txBody>
      </p:sp>
    </p:spTree>
    <p:extLst>
      <p:ext uri="{BB962C8B-B14F-4D97-AF65-F5344CB8AC3E}">
        <p14:creationId xmlns:p14="http://schemas.microsoft.com/office/powerpoint/2010/main" val="1132536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9561A-DE93-4CDD-B6F4-04C692A36B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FA4672-0A13-47B3-BB55-796149086111}"/>
              </a:ext>
            </a:extLst>
          </p:cNvPr>
          <p:cNvSpPr>
            <a:spLocks noGrp="1"/>
          </p:cNvSpPr>
          <p:nvPr>
            <p:ph type="dt" sz="half" idx="10"/>
          </p:nvPr>
        </p:nvSpPr>
        <p:spPr/>
        <p:txBody>
          <a:bodyPr/>
          <a:lstStyle/>
          <a:p>
            <a:fld id="{AFAA51E8-2C53-4066-B3A0-173C49B98B02}" type="datetimeFigureOut">
              <a:rPr lang="en-US" smtClean="0"/>
              <a:t>3/9/2022</a:t>
            </a:fld>
            <a:endParaRPr lang="en-US"/>
          </a:p>
        </p:txBody>
      </p:sp>
      <p:sp>
        <p:nvSpPr>
          <p:cNvPr id="4" name="Footer Placeholder 3">
            <a:extLst>
              <a:ext uri="{FF2B5EF4-FFF2-40B4-BE49-F238E27FC236}">
                <a16:creationId xmlns:a16="http://schemas.microsoft.com/office/drawing/2014/main" id="{0EF71649-490A-4B73-99C5-8F971C229E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3EACA3-5D17-424F-92A3-50804D330B28}"/>
              </a:ext>
            </a:extLst>
          </p:cNvPr>
          <p:cNvSpPr>
            <a:spLocks noGrp="1"/>
          </p:cNvSpPr>
          <p:nvPr>
            <p:ph type="sldNum" sz="quarter" idx="12"/>
          </p:nvPr>
        </p:nvSpPr>
        <p:spPr/>
        <p:txBody>
          <a:bodyPr/>
          <a:lstStyle/>
          <a:p>
            <a:fld id="{F7ECC31A-47BC-4527-8D77-711A765A5383}" type="slidenum">
              <a:rPr lang="en-US" smtClean="0"/>
              <a:t>‹#›</a:t>
            </a:fld>
            <a:endParaRPr lang="en-US"/>
          </a:p>
        </p:txBody>
      </p:sp>
    </p:spTree>
    <p:extLst>
      <p:ext uri="{BB962C8B-B14F-4D97-AF65-F5344CB8AC3E}">
        <p14:creationId xmlns:p14="http://schemas.microsoft.com/office/powerpoint/2010/main" val="961583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AF6D71-5596-416D-A232-DA5A11DCD02E}"/>
              </a:ext>
            </a:extLst>
          </p:cNvPr>
          <p:cNvSpPr>
            <a:spLocks noGrp="1"/>
          </p:cNvSpPr>
          <p:nvPr>
            <p:ph type="dt" sz="half" idx="10"/>
          </p:nvPr>
        </p:nvSpPr>
        <p:spPr/>
        <p:txBody>
          <a:bodyPr/>
          <a:lstStyle/>
          <a:p>
            <a:fld id="{AFAA51E8-2C53-4066-B3A0-173C49B98B02}" type="datetimeFigureOut">
              <a:rPr lang="en-US" smtClean="0"/>
              <a:t>3/9/2022</a:t>
            </a:fld>
            <a:endParaRPr lang="en-US"/>
          </a:p>
        </p:txBody>
      </p:sp>
      <p:sp>
        <p:nvSpPr>
          <p:cNvPr id="3" name="Footer Placeholder 2">
            <a:extLst>
              <a:ext uri="{FF2B5EF4-FFF2-40B4-BE49-F238E27FC236}">
                <a16:creationId xmlns:a16="http://schemas.microsoft.com/office/drawing/2014/main" id="{0C94476D-26A7-4D7E-B169-F38DADCFBB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0ECBFB-2E2D-40B0-862E-08172D7FD6D1}"/>
              </a:ext>
            </a:extLst>
          </p:cNvPr>
          <p:cNvSpPr>
            <a:spLocks noGrp="1"/>
          </p:cNvSpPr>
          <p:nvPr>
            <p:ph type="sldNum" sz="quarter" idx="12"/>
          </p:nvPr>
        </p:nvSpPr>
        <p:spPr/>
        <p:txBody>
          <a:bodyPr/>
          <a:lstStyle/>
          <a:p>
            <a:fld id="{F7ECC31A-47BC-4527-8D77-711A765A5383}" type="slidenum">
              <a:rPr lang="en-US" smtClean="0"/>
              <a:t>‹#›</a:t>
            </a:fld>
            <a:endParaRPr lang="en-US"/>
          </a:p>
        </p:txBody>
      </p:sp>
    </p:spTree>
    <p:extLst>
      <p:ext uri="{BB962C8B-B14F-4D97-AF65-F5344CB8AC3E}">
        <p14:creationId xmlns:p14="http://schemas.microsoft.com/office/powerpoint/2010/main" val="1535586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87D1D-8BCF-434C-B68D-421BEBA48E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7061E9-9119-4170-90BF-F3DB5D174B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FF36C5-C7B0-45EC-9C9D-0986D7C39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D6B1B7-BA22-48F6-BB71-44967A2C46AB}"/>
              </a:ext>
            </a:extLst>
          </p:cNvPr>
          <p:cNvSpPr>
            <a:spLocks noGrp="1"/>
          </p:cNvSpPr>
          <p:nvPr>
            <p:ph type="dt" sz="half" idx="10"/>
          </p:nvPr>
        </p:nvSpPr>
        <p:spPr/>
        <p:txBody>
          <a:bodyPr/>
          <a:lstStyle/>
          <a:p>
            <a:fld id="{AFAA51E8-2C53-4066-B3A0-173C49B98B02}" type="datetimeFigureOut">
              <a:rPr lang="en-US" smtClean="0"/>
              <a:t>3/9/2022</a:t>
            </a:fld>
            <a:endParaRPr lang="en-US"/>
          </a:p>
        </p:txBody>
      </p:sp>
      <p:sp>
        <p:nvSpPr>
          <p:cNvPr id="6" name="Footer Placeholder 5">
            <a:extLst>
              <a:ext uri="{FF2B5EF4-FFF2-40B4-BE49-F238E27FC236}">
                <a16:creationId xmlns:a16="http://schemas.microsoft.com/office/drawing/2014/main" id="{ED87C8EC-350A-4208-8FCC-9FF0C15389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CE07BB-85D7-4FEB-BF79-B6C716222826}"/>
              </a:ext>
            </a:extLst>
          </p:cNvPr>
          <p:cNvSpPr>
            <a:spLocks noGrp="1"/>
          </p:cNvSpPr>
          <p:nvPr>
            <p:ph type="sldNum" sz="quarter" idx="12"/>
          </p:nvPr>
        </p:nvSpPr>
        <p:spPr/>
        <p:txBody>
          <a:bodyPr/>
          <a:lstStyle/>
          <a:p>
            <a:fld id="{F7ECC31A-47BC-4527-8D77-711A765A5383}" type="slidenum">
              <a:rPr lang="en-US" smtClean="0"/>
              <a:t>‹#›</a:t>
            </a:fld>
            <a:endParaRPr lang="en-US"/>
          </a:p>
        </p:txBody>
      </p:sp>
    </p:spTree>
    <p:extLst>
      <p:ext uri="{BB962C8B-B14F-4D97-AF65-F5344CB8AC3E}">
        <p14:creationId xmlns:p14="http://schemas.microsoft.com/office/powerpoint/2010/main" val="3485540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D41EB-22BF-438E-BA8B-665ED5020C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273F854-550A-438C-8D3A-93DDF3E867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67A6B1-8BB3-4478-B6E5-7070911F02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3E0C0A-5C36-4F13-94FA-7435D58BD746}"/>
              </a:ext>
            </a:extLst>
          </p:cNvPr>
          <p:cNvSpPr>
            <a:spLocks noGrp="1"/>
          </p:cNvSpPr>
          <p:nvPr>
            <p:ph type="dt" sz="half" idx="10"/>
          </p:nvPr>
        </p:nvSpPr>
        <p:spPr/>
        <p:txBody>
          <a:bodyPr/>
          <a:lstStyle/>
          <a:p>
            <a:fld id="{AFAA51E8-2C53-4066-B3A0-173C49B98B02}" type="datetimeFigureOut">
              <a:rPr lang="en-US" smtClean="0"/>
              <a:t>3/9/2022</a:t>
            </a:fld>
            <a:endParaRPr lang="en-US"/>
          </a:p>
        </p:txBody>
      </p:sp>
      <p:sp>
        <p:nvSpPr>
          <p:cNvPr id="6" name="Footer Placeholder 5">
            <a:extLst>
              <a:ext uri="{FF2B5EF4-FFF2-40B4-BE49-F238E27FC236}">
                <a16:creationId xmlns:a16="http://schemas.microsoft.com/office/drawing/2014/main" id="{474B1ED9-FFB2-400F-BBCA-2E95D53F22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146844-55C7-464E-BC96-12ED93D74110}"/>
              </a:ext>
            </a:extLst>
          </p:cNvPr>
          <p:cNvSpPr>
            <a:spLocks noGrp="1"/>
          </p:cNvSpPr>
          <p:nvPr>
            <p:ph type="sldNum" sz="quarter" idx="12"/>
          </p:nvPr>
        </p:nvSpPr>
        <p:spPr/>
        <p:txBody>
          <a:bodyPr/>
          <a:lstStyle/>
          <a:p>
            <a:fld id="{F7ECC31A-47BC-4527-8D77-711A765A5383}" type="slidenum">
              <a:rPr lang="en-US" smtClean="0"/>
              <a:t>‹#›</a:t>
            </a:fld>
            <a:endParaRPr lang="en-US"/>
          </a:p>
        </p:txBody>
      </p:sp>
    </p:spTree>
    <p:extLst>
      <p:ext uri="{BB962C8B-B14F-4D97-AF65-F5344CB8AC3E}">
        <p14:creationId xmlns:p14="http://schemas.microsoft.com/office/powerpoint/2010/main" val="1085638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1A6DE7-6408-495F-B44E-9CD241FA42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451FF1-6310-4C40-AD83-2B01BB10A2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FB6EF2-A94B-4279-B4AC-3284F4DB95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AA51E8-2C53-4066-B3A0-173C49B98B02}" type="datetimeFigureOut">
              <a:rPr lang="en-US" smtClean="0"/>
              <a:t>3/9/2022</a:t>
            </a:fld>
            <a:endParaRPr lang="en-US"/>
          </a:p>
        </p:txBody>
      </p:sp>
      <p:sp>
        <p:nvSpPr>
          <p:cNvPr id="5" name="Footer Placeholder 4">
            <a:extLst>
              <a:ext uri="{FF2B5EF4-FFF2-40B4-BE49-F238E27FC236}">
                <a16:creationId xmlns:a16="http://schemas.microsoft.com/office/drawing/2014/main" id="{3902A8E1-B24F-413F-AE7B-B285A33558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5C88F4D-D075-47C3-AC25-2347C51330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ECC31A-47BC-4527-8D77-711A765A5383}" type="slidenum">
              <a:rPr lang="en-US" smtClean="0"/>
              <a:t>‹#›</a:t>
            </a:fld>
            <a:endParaRPr lang="en-US"/>
          </a:p>
        </p:txBody>
      </p:sp>
    </p:spTree>
    <p:extLst>
      <p:ext uri="{BB962C8B-B14F-4D97-AF65-F5344CB8AC3E}">
        <p14:creationId xmlns:p14="http://schemas.microsoft.com/office/powerpoint/2010/main" val="9725075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EF427-5C9F-4BA6-BCB7-F3DAAC2B7957}"/>
              </a:ext>
            </a:extLst>
          </p:cNvPr>
          <p:cNvSpPr>
            <a:spLocks noGrp="1"/>
          </p:cNvSpPr>
          <p:nvPr>
            <p:ph type="ctrTitle"/>
          </p:nvPr>
        </p:nvSpPr>
        <p:spPr/>
        <p:txBody>
          <a:bodyPr>
            <a:normAutofit/>
          </a:bodyPr>
          <a:lstStyle/>
          <a:p>
            <a:r>
              <a:rPr lang="en-US" sz="2400" b="1" dirty="0">
                <a:latin typeface="Times New Roman" panose="02020603050405020304" pitchFamily="18" charset="0"/>
                <a:cs typeface="Times New Roman" panose="02020603050405020304" pitchFamily="18" charset="0"/>
              </a:rPr>
              <a:t>English language 2</a:t>
            </a:r>
          </a:p>
        </p:txBody>
      </p:sp>
      <p:sp>
        <p:nvSpPr>
          <p:cNvPr id="3" name="Subtitle 2">
            <a:extLst>
              <a:ext uri="{FF2B5EF4-FFF2-40B4-BE49-F238E27FC236}">
                <a16:creationId xmlns:a16="http://schemas.microsoft.com/office/drawing/2014/main" id="{B052394B-2E90-497F-95A1-8F63D78F60F0}"/>
              </a:ext>
            </a:extLst>
          </p:cNvPr>
          <p:cNvSpPr>
            <a:spLocks noGrp="1"/>
          </p:cNvSpPr>
          <p:nvPr>
            <p:ph type="subTitle" idx="1"/>
          </p:nvPr>
        </p:nvSpPr>
        <p:spPr/>
        <p:txBody>
          <a:bodyPr>
            <a:normAutofit/>
          </a:bodyPr>
          <a:lstStyle/>
          <a:p>
            <a:r>
              <a:rPr lang="en-US" sz="2000" b="1" dirty="0"/>
              <a:t>Week 2 – 3. 3. 2022.</a:t>
            </a:r>
          </a:p>
        </p:txBody>
      </p:sp>
    </p:spTree>
    <p:extLst>
      <p:ext uri="{BB962C8B-B14F-4D97-AF65-F5344CB8AC3E}">
        <p14:creationId xmlns:p14="http://schemas.microsoft.com/office/powerpoint/2010/main" val="3776119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E2DF7-A89E-4AF5-9FF1-5E3DD401DEF4}"/>
              </a:ext>
            </a:extLst>
          </p:cNvPr>
          <p:cNvSpPr>
            <a:spLocks noGrp="1"/>
          </p:cNvSpPr>
          <p:nvPr>
            <p:ph type="title"/>
          </p:nvPr>
        </p:nvSpPr>
        <p:spPr/>
        <p:txBody>
          <a:bodyPr>
            <a:normAutofit/>
          </a:bodyPr>
          <a:lstStyle/>
          <a:p>
            <a:r>
              <a:rPr lang="en-US" sz="2400" b="1" u="sng" dirty="0">
                <a:solidFill>
                  <a:srgbClr val="7030A0"/>
                </a:solidFill>
                <a:latin typeface="Times New Roman" panose="02020603050405020304" pitchFamily="18" charset="0"/>
                <a:cs typeface="Times New Roman" panose="02020603050405020304" pitchFamily="18" charset="0"/>
              </a:rPr>
              <a:t>The continuum </a:t>
            </a:r>
            <a:r>
              <a:rPr lang="en-US" sz="2400" b="1" dirty="0">
                <a:solidFill>
                  <a:srgbClr val="7030A0"/>
                </a:solidFill>
                <a:latin typeface="Times New Roman" panose="02020603050405020304" pitchFamily="18" charset="0"/>
                <a:cs typeface="Times New Roman" panose="02020603050405020304" pitchFamily="18" charset="0"/>
              </a:rPr>
              <a:t>and the </a:t>
            </a:r>
            <a:r>
              <a:rPr lang="en-US" sz="2400" b="1" u="sng" dirty="0" err="1">
                <a:solidFill>
                  <a:srgbClr val="7030A0"/>
                </a:solidFill>
                <a:latin typeface="Times New Roman" panose="02020603050405020304" pitchFamily="18" charset="0"/>
                <a:cs typeface="Times New Roman" panose="02020603050405020304" pitchFamily="18" charset="0"/>
              </a:rPr>
              <a:t>infinitismal</a:t>
            </a:r>
            <a:r>
              <a:rPr lang="en-US" sz="2400" b="1" dirty="0">
                <a:solidFill>
                  <a:srgbClr val="7030A0"/>
                </a:solidFill>
                <a:latin typeface="Times New Roman" panose="02020603050405020304" pitchFamily="18" charset="0"/>
                <a:cs typeface="Times New Roman" panose="02020603050405020304" pitchFamily="18" charset="0"/>
              </a:rPr>
              <a:t> (a philosophical aspect)  </a:t>
            </a:r>
          </a:p>
        </p:txBody>
      </p:sp>
      <p:sp>
        <p:nvSpPr>
          <p:cNvPr id="3" name="Content Placeholder 2">
            <a:extLst>
              <a:ext uri="{FF2B5EF4-FFF2-40B4-BE49-F238E27FC236}">
                <a16:creationId xmlns:a16="http://schemas.microsoft.com/office/drawing/2014/main" id="{7181DF8C-7FC0-4458-A22F-59029258BF8C}"/>
              </a:ext>
            </a:extLst>
          </p:cNvPr>
          <p:cNvSpPr>
            <a:spLocks noGrp="1"/>
          </p:cNvSpPr>
          <p:nvPr>
            <p:ph idx="1"/>
          </p:nvPr>
        </p:nvSpPr>
        <p:spPr/>
        <p:txBody>
          <a:bodyPr>
            <a:normAutofit/>
          </a:bodyPr>
          <a:lstStyle/>
          <a:p>
            <a:r>
              <a:rPr lang="en-US" sz="2000" dirty="0">
                <a:latin typeface="Times New Roman" panose="02020603050405020304" pitchFamily="18" charset="0"/>
                <a:cs typeface="Times New Roman" panose="02020603050405020304" pitchFamily="18" charset="0"/>
              </a:rPr>
              <a:t>In his Way of Truth Parmenides asserts that Being is homogeneous and continuous. However in asserting the continuity of Being Parmenides is likely no more than underscoring its essential unity. Parmenides seems to be claiming that Being is more than merely c</a:t>
            </a:r>
            <a:r>
              <a:rPr lang="en-US" sz="2000" b="1" dirty="0">
                <a:latin typeface="Times New Roman" panose="02020603050405020304" pitchFamily="18" charset="0"/>
                <a:cs typeface="Times New Roman" panose="02020603050405020304" pitchFamily="18" charset="0"/>
              </a:rPr>
              <a:t>ontinuous</a:t>
            </a:r>
            <a:r>
              <a:rPr lang="en-US" sz="2000" dirty="0">
                <a:latin typeface="Times New Roman" panose="02020603050405020304" pitchFamily="18" charset="0"/>
                <a:cs typeface="Times New Roman" panose="02020603050405020304" pitchFamily="18" charset="0"/>
              </a:rPr>
              <a:t>—that it is, in fact, a single whole, indeed an indivisible whole. The single Parmenidean existent is a continuum without parts, at once a continuum and an atom. If Parmenides was a </a:t>
            </a:r>
            <a:r>
              <a:rPr lang="en-US" sz="2000" dirty="0" err="1">
                <a:latin typeface="Times New Roman" panose="02020603050405020304" pitchFamily="18" charset="0"/>
                <a:cs typeface="Times New Roman" panose="02020603050405020304" pitchFamily="18" charset="0"/>
              </a:rPr>
              <a:t>synechist</a:t>
            </a:r>
            <a:r>
              <a:rPr lang="en-US" sz="2000" dirty="0">
                <a:latin typeface="Times New Roman" panose="02020603050405020304" pitchFamily="18" charset="0"/>
                <a:cs typeface="Times New Roman" panose="02020603050405020304" pitchFamily="18" charset="0"/>
              </a:rPr>
              <a:t>, his absolute </a:t>
            </a:r>
            <a:r>
              <a:rPr lang="en-US" sz="2000" b="1" dirty="0">
                <a:latin typeface="Times New Roman" panose="02020603050405020304" pitchFamily="18" charset="0"/>
                <a:cs typeface="Times New Roman" panose="02020603050405020304" pitchFamily="18" charset="0"/>
              </a:rPr>
              <a:t>monism</a:t>
            </a:r>
            <a:r>
              <a:rPr lang="en-US" sz="2000" dirty="0">
                <a:latin typeface="Times New Roman" panose="02020603050405020304" pitchFamily="18" charset="0"/>
                <a:cs typeface="Times New Roman" panose="02020603050405020304" pitchFamily="18" charset="0"/>
              </a:rPr>
              <a:t> precluded his being at the same time a </a:t>
            </a:r>
            <a:r>
              <a:rPr lang="en-US" sz="2000" b="1" dirty="0" err="1">
                <a:latin typeface="Times New Roman" panose="02020603050405020304" pitchFamily="18" charset="0"/>
                <a:cs typeface="Times New Roman" panose="02020603050405020304" pitchFamily="18" charset="0"/>
              </a:rPr>
              <a:t>divisionist</a:t>
            </a:r>
            <a:r>
              <a:rPr lang="en-US" sz="20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3650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5C474-FB6B-409A-9983-AFE5092B605A}"/>
              </a:ext>
            </a:extLst>
          </p:cNvPr>
          <p:cNvSpPr>
            <a:spLocks noGrp="1"/>
          </p:cNvSpPr>
          <p:nvPr>
            <p:ph type="title"/>
          </p:nvPr>
        </p:nvSpPr>
        <p:spPr/>
        <p:txBody>
          <a:bodyPr>
            <a:normAutofit/>
          </a:bodyPr>
          <a:lstStyle/>
          <a:p>
            <a:r>
              <a:rPr lang="en-US" sz="2400" b="1" dirty="0">
                <a:solidFill>
                  <a:srgbClr val="7030A0"/>
                </a:solidFill>
                <a:latin typeface="Times New Roman" panose="02020603050405020304" pitchFamily="18" charset="0"/>
                <a:cs typeface="Times New Roman" panose="02020603050405020304" pitchFamily="18" charset="0"/>
              </a:rPr>
              <a:t>The continuum and the </a:t>
            </a:r>
            <a:r>
              <a:rPr lang="en-US" sz="2400" b="1" dirty="0" err="1">
                <a:solidFill>
                  <a:srgbClr val="7030A0"/>
                </a:solidFill>
                <a:latin typeface="Times New Roman" panose="02020603050405020304" pitchFamily="18" charset="0"/>
                <a:cs typeface="Times New Roman" panose="02020603050405020304" pitchFamily="18" charset="0"/>
              </a:rPr>
              <a:t>infinitismal</a:t>
            </a:r>
            <a:r>
              <a:rPr lang="en-US" sz="2400" b="1" dirty="0">
                <a:solidFill>
                  <a:srgbClr val="7030A0"/>
                </a:solidFill>
                <a:latin typeface="Times New Roman" panose="02020603050405020304" pitchFamily="18" charset="0"/>
                <a:cs typeface="Times New Roman" panose="02020603050405020304" pitchFamily="18" charset="0"/>
              </a:rPr>
              <a:t> (the second part)</a:t>
            </a:r>
          </a:p>
        </p:txBody>
      </p:sp>
      <p:sp>
        <p:nvSpPr>
          <p:cNvPr id="3" name="Content Placeholder 2">
            <a:extLst>
              <a:ext uri="{FF2B5EF4-FFF2-40B4-BE49-F238E27FC236}">
                <a16:creationId xmlns:a16="http://schemas.microsoft.com/office/drawing/2014/main" id="{9A35730E-6DE4-4A68-B679-F0845042CD87}"/>
              </a:ext>
            </a:extLst>
          </p:cNvPr>
          <p:cNvSpPr>
            <a:spLocks noGrp="1"/>
          </p:cNvSpPr>
          <p:nvPr>
            <p:ph idx="1"/>
          </p:nvPr>
        </p:nvSpPr>
        <p:spPr/>
        <p:txBody>
          <a:bodyPr>
            <a:normAutofit/>
          </a:bodyPr>
          <a:lstStyle/>
          <a:p>
            <a:pPr marL="0" indent="0" algn="r">
              <a:buNone/>
            </a:pPr>
            <a:r>
              <a:rPr lang="en-US" sz="2000" dirty="0">
                <a:latin typeface="Times New Roman" panose="02020603050405020304" pitchFamily="18" charset="0"/>
                <a:cs typeface="Times New Roman" panose="02020603050405020304" pitchFamily="18" charset="0"/>
              </a:rPr>
              <a:t>Aristotle sometimes recognizes infinite divisibility—the property of being divisible into parts which can themselves be further divided, the process never terminating in an indivisible—as a </a:t>
            </a:r>
            <a:r>
              <a:rPr lang="en-US" sz="2000" dirty="0" err="1">
                <a:latin typeface="Times New Roman" panose="02020603050405020304" pitchFamily="18" charset="0"/>
                <a:cs typeface="Times New Roman" panose="02020603050405020304" pitchFamily="18" charset="0"/>
              </a:rPr>
              <a:t>consequenceof</a:t>
            </a:r>
            <a:r>
              <a:rPr lang="en-US" sz="2000" dirty="0">
                <a:latin typeface="Times New Roman" panose="02020603050405020304" pitchFamily="18" charset="0"/>
                <a:cs typeface="Times New Roman" panose="02020603050405020304" pitchFamily="18" charset="0"/>
              </a:rPr>
              <a:t> continuity as he characterizes the notion. But on occasion he takes the property of infinite divisibility as defining </a:t>
            </a:r>
            <a:r>
              <a:rPr lang="en-US" sz="2000" dirty="0" err="1">
                <a:latin typeface="Times New Roman" panose="02020603050405020304" pitchFamily="18" charset="0"/>
                <a:cs typeface="Times New Roman" panose="02020603050405020304" pitchFamily="18" charset="0"/>
              </a:rPr>
              <a:t>continuim</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8480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6F5C2-371A-4B21-9EC0-FD9BCC5779E6}"/>
              </a:ext>
            </a:extLst>
          </p:cNvPr>
          <p:cNvSpPr>
            <a:spLocks noGrp="1"/>
          </p:cNvSpPr>
          <p:nvPr>
            <p:ph type="title"/>
          </p:nvPr>
        </p:nvSpPr>
        <p:spPr/>
        <p:txBody>
          <a:bodyPr>
            <a:normAutofit/>
          </a:bodyPr>
          <a:lstStyle/>
          <a:p>
            <a:r>
              <a:rPr lang="en-US" sz="2400" b="1" dirty="0">
                <a:solidFill>
                  <a:srgbClr val="7030A0"/>
                </a:solidFill>
                <a:latin typeface="Times New Roman" panose="02020603050405020304" pitchFamily="18" charset="0"/>
                <a:cs typeface="Times New Roman" panose="02020603050405020304" pitchFamily="18" charset="0"/>
              </a:rPr>
              <a:t>Another meanings of the word </a:t>
            </a:r>
            <a:r>
              <a:rPr lang="en-US" sz="2400" b="1" dirty="0" err="1">
                <a:solidFill>
                  <a:srgbClr val="7030A0"/>
                </a:solidFill>
                <a:latin typeface="Times New Roman" panose="02020603050405020304" pitchFamily="18" charset="0"/>
                <a:cs typeface="Times New Roman" panose="02020603050405020304" pitchFamily="18" charset="0"/>
              </a:rPr>
              <a:t>infinitismal</a:t>
            </a:r>
            <a:r>
              <a:rPr lang="en-US" sz="2400" b="1" dirty="0">
                <a:solidFill>
                  <a:srgbClr val="7030A0"/>
                </a:solidFill>
                <a:latin typeface="Times New Roman" panose="02020603050405020304" pitchFamily="18" charset="0"/>
                <a:cs typeface="Times New Roman" panose="02020603050405020304" pitchFamily="18" charset="0"/>
              </a:rPr>
              <a:t> </a:t>
            </a:r>
          </a:p>
        </p:txBody>
      </p:sp>
      <p:sp>
        <p:nvSpPr>
          <p:cNvPr id="3" name="Content Placeholder 2">
            <a:extLst>
              <a:ext uri="{FF2B5EF4-FFF2-40B4-BE49-F238E27FC236}">
                <a16:creationId xmlns:a16="http://schemas.microsoft.com/office/drawing/2014/main" id="{7AC8BB61-608A-446F-B2E7-B26831FB902E}"/>
              </a:ext>
            </a:extLst>
          </p:cNvPr>
          <p:cNvSpPr>
            <a:spLocks noGrp="1"/>
          </p:cNvSpPr>
          <p:nvPr>
            <p:ph idx="1"/>
          </p:nvPr>
        </p:nvSpPr>
        <p:spPr/>
        <p:txBody>
          <a:bodyPr>
            <a:normAutofit/>
          </a:bodyPr>
          <a:lstStyle/>
          <a:p>
            <a:r>
              <a:rPr lang="en-US" sz="2000" dirty="0">
                <a:latin typeface="Times New Roman" panose="02020603050405020304" pitchFamily="18" charset="0"/>
                <a:cs typeface="Times New Roman" panose="02020603050405020304" pitchFamily="18" charset="0"/>
              </a:rPr>
              <a:t>For engineers, an infinitesimal is a quantity so small that its square and all higher powers can be neglected.</a:t>
            </a:r>
            <a:r>
              <a:rPr lang="en-US" sz="2000" b="1" dirty="0">
                <a:latin typeface="Times New Roman" panose="02020603050405020304" pitchFamily="18" charset="0"/>
                <a:cs typeface="Times New Roman" panose="02020603050405020304" pitchFamily="18" charset="0"/>
              </a:rPr>
              <a:t> In the theory of limits the term “infinitesimal” is sometimes applied to any sequence whose limit is zero</a:t>
            </a:r>
            <a:r>
              <a:rPr lang="en-US" sz="2000" dirty="0">
                <a:latin typeface="Times New Roman" panose="02020603050405020304" pitchFamily="18" charset="0"/>
                <a:cs typeface="Times New Roman" panose="02020603050405020304" pitchFamily="18" charset="0"/>
              </a:rPr>
              <a:t>. An infinitesimal magnitude may be regarded as what remains after a continuum has been subjected to an exhaustive analysis, in other words, as a continuum “viewed in the small.</a:t>
            </a:r>
          </a:p>
        </p:txBody>
      </p:sp>
    </p:spTree>
    <p:extLst>
      <p:ext uri="{BB962C8B-B14F-4D97-AF65-F5344CB8AC3E}">
        <p14:creationId xmlns:p14="http://schemas.microsoft.com/office/powerpoint/2010/main" val="3650647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FA22E-B681-439B-8DC2-CB815DFE624F}"/>
              </a:ext>
            </a:extLst>
          </p:cNvPr>
          <p:cNvSpPr>
            <a:spLocks noGrp="1"/>
          </p:cNvSpPr>
          <p:nvPr>
            <p:ph type="title"/>
          </p:nvPr>
        </p:nvSpPr>
        <p:spPr/>
        <p:txBody>
          <a:bodyPr>
            <a:normAutofit/>
          </a:bodyPr>
          <a:lstStyle/>
          <a:p>
            <a:r>
              <a:rPr lang="en-US" sz="2400" b="1" u="sng" dirty="0">
                <a:solidFill>
                  <a:srgbClr val="7030A0"/>
                </a:solidFill>
                <a:latin typeface="Times New Roman" panose="02020603050405020304" pitchFamily="18" charset="0"/>
                <a:cs typeface="Times New Roman" panose="02020603050405020304" pitchFamily="18" charset="0"/>
              </a:rPr>
              <a:t>An infinitesimal number</a:t>
            </a:r>
          </a:p>
        </p:txBody>
      </p:sp>
      <p:sp>
        <p:nvSpPr>
          <p:cNvPr id="3" name="Content Placeholder 2">
            <a:extLst>
              <a:ext uri="{FF2B5EF4-FFF2-40B4-BE49-F238E27FC236}">
                <a16:creationId xmlns:a16="http://schemas.microsoft.com/office/drawing/2014/main" id="{9A8D7191-4435-4ECC-A42A-FC84A8CE0C0F}"/>
              </a:ext>
            </a:extLst>
          </p:cNvPr>
          <p:cNvSpPr>
            <a:spLocks noGrp="1"/>
          </p:cNvSpPr>
          <p:nvPr>
            <p:ph idx="1"/>
          </p:nvPr>
        </p:nvSpPr>
        <p:spPr/>
        <p:txBody>
          <a:bodyPr>
            <a:normAutofit/>
          </a:bodyPr>
          <a:lstStyle/>
          <a:p>
            <a:r>
              <a:rPr lang="en-US" sz="2000" dirty="0">
                <a:latin typeface="Times New Roman" panose="02020603050405020304" pitchFamily="18" charset="0"/>
                <a:cs typeface="Times New Roman" panose="02020603050405020304" pitchFamily="18" charset="0"/>
              </a:rPr>
              <a:t>An infinitesimal number is one which, while not coinciding with zero, is in some sense smaller than any finite number. This sense has often been taken to be the failure to satisfy the Principle of Archimedes, which amounts to saying that an infinitesimal number is one that, no matter how many times it is added to itself, the result remains less than any finite number</a:t>
            </a:r>
            <a:r>
              <a:rPr lang="en-US" sz="2000" dirty="0"/>
              <a:t>. </a:t>
            </a:r>
          </a:p>
        </p:txBody>
      </p:sp>
    </p:spTree>
    <p:extLst>
      <p:ext uri="{BB962C8B-B14F-4D97-AF65-F5344CB8AC3E}">
        <p14:creationId xmlns:p14="http://schemas.microsoft.com/office/powerpoint/2010/main" val="3354438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9ADB6-E762-4866-BC42-0DBCEFBF3520}"/>
              </a:ext>
            </a:extLst>
          </p:cNvPr>
          <p:cNvSpPr>
            <a:spLocks noGrp="1"/>
          </p:cNvSpPr>
          <p:nvPr>
            <p:ph type="title"/>
          </p:nvPr>
        </p:nvSpPr>
        <p:spPr/>
        <p:txBody>
          <a:bodyPr>
            <a:normAutofit/>
          </a:bodyPr>
          <a:lstStyle/>
          <a:p>
            <a:r>
              <a:rPr lang="en-US" sz="2400" b="1" u="sng" dirty="0">
                <a:solidFill>
                  <a:srgbClr val="7030A0"/>
                </a:solidFill>
                <a:latin typeface="Times New Roman" panose="02020603050405020304" pitchFamily="18" charset="0"/>
                <a:cs typeface="Times New Roman" panose="02020603050405020304" pitchFamily="18" charset="0"/>
              </a:rPr>
              <a:t>Infinitesimal</a:t>
            </a:r>
            <a:r>
              <a:rPr lang="en-US" sz="2400" u="sng" dirty="0">
                <a:solidFill>
                  <a:srgbClr val="7030A0"/>
                </a:solidFill>
                <a:latin typeface="Times New Roman" panose="02020603050405020304" pitchFamily="18" charset="0"/>
                <a:cs typeface="Times New Roman" panose="02020603050405020304" pitchFamily="18" charset="0"/>
              </a:rPr>
              <a:t> (a note</a:t>
            </a:r>
            <a:r>
              <a:rPr lang="en-US" sz="1400" u="sng" dirty="0">
                <a:solidFill>
                  <a:srgbClr val="7030A0"/>
                </a:solidFill>
                <a:latin typeface="Times New Roman" panose="02020603050405020304" pitchFamily="18" charset="0"/>
                <a:cs typeface="Times New Roman" panose="02020603050405020304" pitchFamily="18" charset="0"/>
              </a:rPr>
              <a:t>)</a:t>
            </a:r>
          </a:p>
        </p:txBody>
      </p:sp>
      <p:sp>
        <p:nvSpPr>
          <p:cNvPr id="3" name="Content Placeholder 2">
            <a:extLst>
              <a:ext uri="{FF2B5EF4-FFF2-40B4-BE49-F238E27FC236}">
                <a16:creationId xmlns:a16="http://schemas.microsoft.com/office/drawing/2014/main" id="{B5387403-E39B-4D3E-9967-B293D057B59D}"/>
              </a:ext>
            </a:extLst>
          </p:cNvPr>
          <p:cNvSpPr>
            <a:spLocks noGrp="1"/>
          </p:cNvSpPr>
          <p:nvPr>
            <p:ph idx="1"/>
          </p:nvPr>
        </p:nvSpPr>
        <p:spPr/>
        <p:txBody>
          <a:bodyPr/>
          <a:lstStyle/>
          <a:p>
            <a:r>
              <a:rPr lang="en-US" sz="2000" dirty="0">
                <a:latin typeface="Times New Roman" panose="02020603050405020304" pitchFamily="18" charset="0"/>
                <a:cs typeface="Times New Roman" panose="02020603050405020304" pitchFamily="18" charset="0"/>
              </a:rPr>
              <a:t>This dubious entities were believed to have been finally supplanted in the foundations of analysis by the limit concept which took rigorous and final form in the latter half of the 19th century. By the beginning of the 20th century, the concept of infinitesimal had become, in analysis at least, a virtual “</a:t>
            </a:r>
            <a:r>
              <a:rPr lang="en-US" sz="2000" dirty="0" err="1">
                <a:latin typeface="Times New Roman" panose="02020603050405020304" pitchFamily="18" charset="0"/>
                <a:cs typeface="Times New Roman" panose="02020603050405020304" pitchFamily="18" charset="0"/>
              </a:rPr>
              <a:t>unconcept</a:t>
            </a:r>
            <a:r>
              <a:rPr lang="en-US" sz="2000" dirty="0">
                <a:latin typeface="Times New Roman" panose="02020603050405020304" pitchFamily="18" charset="0"/>
                <a:cs typeface="Times New Roman" panose="02020603050405020304" pitchFamily="18" charset="0"/>
              </a:rPr>
              <a:t>”.</a:t>
            </a:r>
          </a:p>
          <a:p>
            <a:endParaRPr lang="en-US" sz="1600" dirty="0"/>
          </a:p>
          <a:p>
            <a:endParaRPr lang="en-US" dirty="0"/>
          </a:p>
        </p:txBody>
      </p:sp>
    </p:spTree>
    <p:extLst>
      <p:ext uri="{BB962C8B-B14F-4D97-AF65-F5344CB8AC3E}">
        <p14:creationId xmlns:p14="http://schemas.microsoft.com/office/powerpoint/2010/main" val="1584244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17245-338D-405B-B41F-C121B72B827B}"/>
              </a:ext>
            </a:extLst>
          </p:cNvPr>
          <p:cNvSpPr>
            <a:spLocks noGrp="1"/>
          </p:cNvSpPr>
          <p:nvPr>
            <p:ph type="title"/>
          </p:nvPr>
        </p:nvSpPr>
        <p:spPr/>
        <p:txBody>
          <a:bodyPr>
            <a:normAutofit/>
          </a:bodyPr>
          <a:lstStyle/>
          <a:p>
            <a:r>
              <a:rPr lang="en-US" sz="2400" b="1" u="sng" dirty="0">
                <a:solidFill>
                  <a:srgbClr val="7030A0"/>
                </a:solidFill>
                <a:latin typeface="Times New Roman" panose="02020603050405020304" pitchFamily="18" charset="0"/>
                <a:cs typeface="Times New Roman" panose="02020603050405020304" pitchFamily="18" charset="0"/>
              </a:rPr>
              <a:t>A note on translation: </a:t>
            </a:r>
          </a:p>
        </p:txBody>
      </p:sp>
      <p:sp>
        <p:nvSpPr>
          <p:cNvPr id="3" name="Content Placeholder 2">
            <a:extLst>
              <a:ext uri="{FF2B5EF4-FFF2-40B4-BE49-F238E27FC236}">
                <a16:creationId xmlns:a16="http://schemas.microsoft.com/office/drawing/2014/main" id="{3A798D18-BE6D-4E1A-A0BB-5837F6301B5C}"/>
              </a:ext>
            </a:extLst>
          </p:cNvPr>
          <p:cNvSpPr>
            <a:spLocks noGrp="1"/>
          </p:cNvSpPr>
          <p:nvPr>
            <p:ph idx="1"/>
          </p:nvPr>
        </p:nvSpPr>
        <p:spPr/>
        <p:txBody>
          <a:bodyPr/>
          <a:lstStyle/>
          <a:p>
            <a:endParaRPr lang="en-US" dirty="0"/>
          </a:p>
          <a:p>
            <a:r>
              <a:rPr lang="en-US" sz="2000" b="1" dirty="0" err="1">
                <a:latin typeface="Times New Roman" panose="02020603050405020304" pitchFamily="18" charset="0"/>
                <a:cs typeface="Times New Roman" panose="02020603050405020304" pitchFamily="18" charset="0"/>
              </a:rPr>
              <a:t>Infinitismal</a:t>
            </a:r>
            <a:r>
              <a:rPr lang="en-US" sz="2000" b="1" dirty="0">
                <a:latin typeface="Times New Roman" panose="02020603050405020304" pitchFamily="18" charset="0"/>
                <a:cs typeface="Times New Roman" panose="02020603050405020304" pitchFamily="18" charset="0"/>
              </a:rPr>
              <a:t> calculus </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racun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beskonacno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malih</a:t>
            </a:r>
            <a:r>
              <a:rPr lang="en-US" sz="2000" dirty="0">
                <a:latin typeface="Times New Roman" panose="02020603050405020304" pitchFamily="18" charset="0"/>
                <a:cs typeface="Times New Roman" panose="02020603050405020304" pitchFamily="18" charset="0"/>
              </a:rPr>
              <a:t> or </a:t>
            </a:r>
            <a:r>
              <a:rPr lang="en-US" sz="2000" dirty="0" err="1">
                <a:latin typeface="Times New Roman" panose="02020603050405020304" pitchFamily="18" charset="0"/>
                <a:cs typeface="Times New Roman" panose="02020603050405020304" pitchFamily="18" charset="0"/>
              </a:rPr>
              <a:t>infinitizmalni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racun</a:t>
            </a:r>
            <a:r>
              <a:rPr lang="en-US" sz="2000" dirty="0">
                <a:latin typeface="Times New Roman" panose="02020603050405020304" pitchFamily="18" charset="0"/>
                <a:cs typeface="Times New Roman" panose="02020603050405020304" pitchFamily="18" charset="0"/>
              </a:rPr>
              <a:t> </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I suggest you to employ the first option</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You are more likely to find the expression: </a:t>
            </a:r>
            <a:r>
              <a:rPr lang="en-US" sz="2000" dirty="0" err="1">
                <a:latin typeface="Times New Roman" panose="02020603050405020304" pitchFamily="18" charset="0"/>
                <a:cs typeface="Times New Roman" panose="02020603050405020304" pitchFamily="18" charset="0"/>
              </a:rPr>
              <a:t>infinitismal</a:t>
            </a:r>
            <a:r>
              <a:rPr lang="en-US" sz="2000" dirty="0">
                <a:latin typeface="Times New Roman" panose="02020603050405020304" pitchFamily="18" charset="0"/>
                <a:cs typeface="Times New Roman" panose="02020603050405020304" pitchFamily="18" charset="0"/>
              </a:rPr>
              <a:t> calculus in mathematical histories rather than in mathematical textbooks or monographies </a:t>
            </a:r>
          </a:p>
        </p:txBody>
      </p:sp>
    </p:spTree>
    <p:extLst>
      <p:ext uri="{BB962C8B-B14F-4D97-AF65-F5344CB8AC3E}">
        <p14:creationId xmlns:p14="http://schemas.microsoft.com/office/powerpoint/2010/main" val="4060449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E7E1C-5EAD-433A-85DE-E4554770C489}"/>
              </a:ext>
            </a:extLst>
          </p:cNvPr>
          <p:cNvSpPr>
            <a:spLocks noGrp="1"/>
          </p:cNvSpPr>
          <p:nvPr>
            <p:ph type="title"/>
          </p:nvPr>
        </p:nvSpPr>
        <p:spPr/>
        <p:txBody>
          <a:bodyPr>
            <a:normAutofit/>
          </a:bodyPr>
          <a:lstStyle/>
          <a:p>
            <a:r>
              <a:rPr lang="en-US" sz="2400" b="1" u="sng" dirty="0">
                <a:solidFill>
                  <a:srgbClr val="7030A0"/>
                </a:solidFill>
                <a:latin typeface="Times New Roman" panose="02020603050405020304" pitchFamily="18" charset="0"/>
                <a:cs typeface="Times New Roman" panose="02020603050405020304" pitchFamily="18" charset="0"/>
              </a:rPr>
              <a:t>Cavalieri principle: formulation </a:t>
            </a:r>
          </a:p>
        </p:txBody>
      </p:sp>
      <p:sp>
        <p:nvSpPr>
          <p:cNvPr id="3" name="Content Placeholder 2">
            <a:extLst>
              <a:ext uri="{FF2B5EF4-FFF2-40B4-BE49-F238E27FC236}">
                <a16:creationId xmlns:a16="http://schemas.microsoft.com/office/drawing/2014/main" id="{90D16664-CFF9-44CA-A50C-5DDC88349E4C}"/>
              </a:ext>
            </a:extLst>
          </p:cNvPr>
          <p:cNvSpPr>
            <a:spLocks noGrp="1"/>
          </p:cNvSpPr>
          <p:nvPr>
            <p:ph idx="1"/>
          </p:nvPr>
        </p:nvSpPr>
        <p:spPr/>
        <p:txBody>
          <a:bodyPr>
            <a:normAutofit/>
          </a:bodyPr>
          <a:lstStyle/>
          <a:p>
            <a:r>
              <a:rPr lang="en-US" sz="2000" dirty="0">
                <a:latin typeface="Times New Roman" panose="02020603050405020304" pitchFamily="18" charset="0"/>
                <a:cs typeface="Times New Roman" panose="02020603050405020304" pitchFamily="18" charset="0"/>
              </a:rPr>
              <a:t>Two solids of the same height are such that their corresponding sections at any level have the same areas, then they have the same volume.</a:t>
            </a: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8923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BD614-F256-41E2-969A-A2629B67C0F5}"/>
              </a:ext>
            </a:extLst>
          </p:cNvPr>
          <p:cNvSpPr>
            <a:spLocks noGrp="1"/>
          </p:cNvSpPr>
          <p:nvPr>
            <p:ph type="title"/>
          </p:nvPr>
        </p:nvSpPr>
        <p:spPr/>
        <p:txBody>
          <a:bodyPr>
            <a:normAutofit/>
          </a:bodyPr>
          <a:lstStyle/>
          <a:p>
            <a:r>
              <a:rPr lang="en-US" sz="2400" b="1" u="sng" dirty="0">
                <a:solidFill>
                  <a:srgbClr val="7030A0"/>
                </a:solidFill>
                <a:latin typeface="Times New Roman" panose="02020603050405020304" pitchFamily="18" charset="0"/>
                <a:cs typeface="Times New Roman" panose="02020603050405020304" pitchFamily="18" charset="0"/>
              </a:rPr>
              <a:t>Cavalieri principle </a:t>
            </a:r>
          </a:p>
        </p:txBody>
      </p:sp>
      <p:pic>
        <p:nvPicPr>
          <p:cNvPr id="4" name="Content Placeholder 3">
            <a:extLst>
              <a:ext uri="{FF2B5EF4-FFF2-40B4-BE49-F238E27FC236}">
                <a16:creationId xmlns:a16="http://schemas.microsoft.com/office/drawing/2014/main" id="{B6191F59-3BF2-482E-A49D-E37A138B26D7}"/>
              </a:ext>
            </a:extLst>
          </p:cNvPr>
          <p:cNvPicPr>
            <a:picLocks noGrp="1" noChangeAspect="1"/>
          </p:cNvPicPr>
          <p:nvPr>
            <p:ph idx="1"/>
          </p:nvPr>
        </p:nvPicPr>
        <p:blipFill>
          <a:blip r:embed="rId2"/>
          <a:stretch>
            <a:fillRect/>
          </a:stretch>
        </p:blipFill>
        <p:spPr>
          <a:xfrm>
            <a:off x="4362450" y="3344069"/>
            <a:ext cx="3467100" cy="1314450"/>
          </a:xfrm>
          <a:prstGeom prst="rect">
            <a:avLst/>
          </a:prstGeom>
        </p:spPr>
      </p:pic>
    </p:spTree>
    <p:extLst>
      <p:ext uri="{BB962C8B-B14F-4D97-AF65-F5344CB8AC3E}">
        <p14:creationId xmlns:p14="http://schemas.microsoft.com/office/powerpoint/2010/main" val="4222314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68025-358A-4B0A-9956-A3101E6F9B90}"/>
              </a:ext>
            </a:extLst>
          </p:cNvPr>
          <p:cNvSpPr>
            <a:spLocks noGrp="1"/>
          </p:cNvSpPr>
          <p:nvPr>
            <p:ph type="title"/>
          </p:nvPr>
        </p:nvSpPr>
        <p:spPr/>
        <p:txBody>
          <a:bodyPr>
            <a:normAutofit/>
          </a:bodyPr>
          <a:lstStyle/>
          <a:p>
            <a:r>
              <a:rPr lang="en-US" sz="2400" b="1" u="sng" dirty="0">
                <a:solidFill>
                  <a:srgbClr val="7030A0"/>
                </a:solidFill>
                <a:latin typeface="Times New Roman" panose="02020603050405020304" pitchFamily="18" charset="0"/>
                <a:cs typeface="Times New Roman" panose="02020603050405020304" pitchFamily="18" charset="0"/>
              </a:rPr>
              <a:t>Cavalieri principle </a:t>
            </a:r>
          </a:p>
        </p:txBody>
      </p:sp>
      <p:pic>
        <p:nvPicPr>
          <p:cNvPr id="4" name="Content Placeholder 3">
            <a:extLst>
              <a:ext uri="{FF2B5EF4-FFF2-40B4-BE49-F238E27FC236}">
                <a16:creationId xmlns:a16="http://schemas.microsoft.com/office/drawing/2014/main" id="{5BCB43D6-0020-49C8-9747-A3FD15A693A1}"/>
              </a:ext>
            </a:extLst>
          </p:cNvPr>
          <p:cNvPicPr>
            <a:picLocks noGrp="1" noChangeAspect="1"/>
          </p:cNvPicPr>
          <p:nvPr>
            <p:ph idx="1"/>
          </p:nvPr>
        </p:nvPicPr>
        <p:blipFill>
          <a:blip r:embed="rId2"/>
          <a:stretch>
            <a:fillRect/>
          </a:stretch>
        </p:blipFill>
        <p:spPr>
          <a:xfrm>
            <a:off x="3034994" y="1825625"/>
            <a:ext cx="6122012" cy="4351338"/>
          </a:xfrm>
          <a:prstGeom prst="rect">
            <a:avLst/>
          </a:prstGeom>
        </p:spPr>
      </p:pic>
    </p:spTree>
    <p:extLst>
      <p:ext uri="{BB962C8B-B14F-4D97-AF65-F5344CB8AC3E}">
        <p14:creationId xmlns:p14="http://schemas.microsoft.com/office/powerpoint/2010/main" val="1398737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3B84E-6F09-4653-A0C4-882434B524FA}"/>
              </a:ext>
            </a:extLst>
          </p:cNvPr>
          <p:cNvSpPr>
            <a:spLocks noGrp="1"/>
          </p:cNvSpPr>
          <p:nvPr>
            <p:ph type="title"/>
          </p:nvPr>
        </p:nvSpPr>
        <p:spPr/>
        <p:txBody>
          <a:bodyPr/>
          <a:lstStyle/>
          <a:p>
            <a:r>
              <a:rPr lang="en-US" sz="2400" b="1" u="sng" dirty="0">
                <a:solidFill>
                  <a:srgbClr val="7030A0"/>
                </a:solidFill>
                <a:latin typeface="Times New Roman" panose="02020603050405020304" pitchFamily="18" charset="0"/>
                <a:cs typeface="Times New Roman" panose="02020603050405020304" pitchFamily="18" charset="0"/>
              </a:rPr>
              <a:t>Derivative – non-mathematical context</a:t>
            </a:r>
            <a:r>
              <a:rPr lang="en-US" u="sng" dirty="0"/>
              <a:t>: </a:t>
            </a:r>
          </a:p>
        </p:txBody>
      </p:sp>
      <p:sp>
        <p:nvSpPr>
          <p:cNvPr id="3" name="Content Placeholder 2">
            <a:extLst>
              <a:ext uri="{FF2B5EF4-FFF2-40B4-BE49-F238E27FC236}">
                <a16:creationId xmlns:a16="http://schemas.microsoft.com/office/drawing/2014/main" id="{E406683E-3FEA-4BDD-B07B-149806616FF5}"/>
              </a:ext>
            </a:extLst>
          </p:cNvPr>
          <p:cNvSpPr>
            <a:spLocks noGrp="1"/>
          </p:cNvSpPr>
          <p:nvPr>
            <p:ph idx="1"/>
          </p:nvPr>
        </p:nvSpPr>
        <p:spPr/>
        <p:txBody>
          <a:bodyPr>
            <a:normAutofit/>
          </a:bodyPr>
          <a:lstStyle/>
          <a:p>
            <a:r>
              <a:rPr lang="en-US" sz="2000" dirty="0">
                <a:latin typeface="Times New Roman" panose="02020603050405020304" pitchFamily="18" charset="0"/>
                <a:cs typeface="Times New Roman" panose="02020603050405020304" pitchFamily="18" charset="0"/>
              </a:rPr>
              <a:t>Derivative- not original, but influenced by someone else’s work </a:t>
            </a:r>
          </a:p>
          <a:p>
            <a:r>
              <a:rPr lang="en-US" sz="2000" dirty="0">
                <a:latin typeface="Times New Roman" panose="02020603050405020304" pitchFamily="18" charset="0"/>
                <a:cs typeface="Times New Roman" panose="02020603050405020304" pitchFamily="18" charset="0"/>
              </a:rPr>
              <a:t>The relatively new style of music </a:t>
            </a:r>
            <a:r>
              <a:rPr lang="en-US" sz="2000" u="sng" dirty="0">
                <a:latin typeface="Times New Roman" panose="02020603050405020304" pitchFamily="18" charset="0"/>
                <a:cs typeface="Times New Roman" panose="02020603050405020304" pitchFamily="18" charset="0"/>
              </a:rPr>
              <a:t>is derivative of</a:t>
            </a:r>
            <a:r>
              <a:rPr lang="en-US" sz="2000" dirty="0">
                <a:latin typeface="Times New Roman" panose="02020603050405020304" pitchFamily="18" charset="0"/>
                <a:cs typeface="Times New Roman" panose="02020603050405020304" pitchFamily="18" charset="0"/>
              </a:rPr>
              <a:t> ragtime and blues </a:t>
            </a:r>
          </a:p>
        </p:txBody>
      </p:sp>
    </p:spTree>
    <p:extLst>
      <p:ext uri="{BB962C8B-B14F-4D97-AF65-F5344CB8AC3E}">
        <p14:creationId xmlns:p14="http://schemas.microsoft.com/office/powerpoint/2010/main" val="2854930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A457F-1751-462B-9606-5D2C4ECB014A}"/>
              </a:ext>
            </a:extLst>
          </p:cNvPr>
          <p:cNvSpPr>
            <a:spLocks noGrp="1"/>
          </p:cNvSpPr>
          <p:nvPr>
            <p:ph type="title"/>
          </p:nvPr>
        </p:nvSpPr>
        <p:spPr/>
        <p:txBody>
          <a:bodyPr>
            <a:normAutofit/>
          </a:bodyPr>
          <a:lstStyle/>
          <a:p>
            <a:r>
              <a:rPr lang="en-US" sz="2400" b="1" dirty="0">
                <a:solidFill>
                  <a:srgbClr val="7030A0"/>
                </a:solidFill>
              </a:rPr>
              <a:t>Table of contents </a:t>
            </a:r>
          </a:p>
        </p:txBody>
      </p:sp>
      <p:sp>
        <p:nvSpPr>
          <p:cNvPr id="3" name="Content Placeholder 2">
            <a:extLst>
              <a:ext uri="{FF2B5EF4-FFF2-40B4-BE49-F238E27FC236}">
                <a16:creationId xmlns:a16="http://schemas.microsoft.com/office/drawing/2014/main" id="{C10D9905-C4CA-4DD7-9788-1515D6DEA68C}"/>
              </a:ext>
            </a:extLst>
          </p:cNvPr>
          <p:cNvSpPr>
            <a:spLocks noGrp="1"/>
          </p:cNvSpPr>
          <p:nvPr>
            <p:ph idx="1"/>
          </p:nvPr>
        </p:nvSpPr>
        <p:spPr/>
        <p:txBody>
          <a:bodyPr/>
          <a:lstStyle/>
          <a:p>
            <a:endParaRPr lang="en-US" dirty="0"/>
          </a:p>
          <a:p>
            <a:r>
              <a:rPr lang="en-US" sz="2000" dirty="0"/>
              <a:t> The first part: The lesson 1 – (</a:t>
            </a:r>
            <a:r>
              <a:rPr lang="en-US" sz="2000" dirty="0" err="1"/>
              <a:t>rumyantseva’s</a:t>
            </a:r>
            <a:r>
              <a:rPr lang="en-US" sz="2000" dirty="0"/>
              <a:t> textbook), vocabulary, mathematical, and nonmathematical context  </a:t>
            </a:r>
          </a:p>
          <a:p>
            <a:r>
              <a:rPr lang="en-US" sz="2000" dirty="0"/>
              <a:t>The second part: Burdens of proof </a:t>
            </a:r>
          </a:p>
          <a:p>
            <a:endParaRPr lang="en-US" dirty="0"/>
          </a:p>
          <a:p>
            <a:endParaRPr lang="en-US" dirty="0"/>
          </a:p>
        </p:txBody>
      </p:sp>
    </p:spTree>
    <p:extLst>
      <p:ext uri="{BB962C8B-B14F-4D97-AF65-F5344CB8AC3E}">
        <p14:creationId xmlns:p14="http://schemas.microsoft.com/office/powerpoint/2010/main" val="2501290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1320F-36A8-4547-A7C8-E5C23C77BDD4}"/>
              </a:ext>
            </a:extLst>
          </p:cNvPr>
          <p:cNvSpPr>
            <a:spLocks noGrp="1"/>
          </p:cNvSpPr>
          <p:nvPr>
            <p:ph type="title"/>
          </p:nvPr>
        </p:nvSpPr>
        <p:spPr/>
        <p:txBody>
          <a:bodyPr>
            <a:normAutofit/>
          </a:bodyPr>
          <a:lstStyle/>
          <a:p>
            <a:r>
              <a:rPr lang="en-US" sz="2400" b="1" u="sng" dirty="0">
                <a:solidFill>
                  <a:srgbClr val="7030A0"/>
                </a:solidFill>
                <a:latin typeface="Times New Roman" panose="02020603050405020304" pitchFamily="18" charset="0"/>
                <a:cs typeface="Times New Roman" panose="02020603050405020304" pitchFamily="18" charset="0"/>
              </a:rPr>
              <a:t>Derivative</a:t>
            </a:r>
          </a:p>
        </p:txBody>
      </p:sp>
      <p:sp>
        <p:nvSpPr>
          <p:cNvPr id="3" name="Content Placeholder 2">
            <a:extLst>
              <a:ext uri="{FF2B5EF4-FFF2-40B4-BE49-F238E27FC236}">
                <a16:creationId xmlns:a16="http://schemas.microsoft.com/office/drawing/2014/main" id="{1C757B58-B13C-404F-8A61-70957F813878}"/>
              </a:ext>
            </a:extLst>
          </p:cNvPr>
          <p:cNvSpPr>
            <a:spLocks noGrp="1"/>
          </p:cNvSpPr>
          <p:nvPr>
            <p:ph idx="1"/>
          </p:nvPr>
        </p:nvSpPr>
        <p:spPr/>
        <p:txBody>
          <a:bodyPr>
            <a:normAutofit/>
          </a:bodyPr>
          <a:lstStyle/>
          <a:p>
            <a:r>
              <a:rPr lang="en-US" sz="2000" dirty="0">
                <a:latin typeface="Times New Roman" panose="02020603050405020304" pitchFamily="18" charset="0"/>
                <a:cs typeface="Times New Roman" panose="02020603050405020304" pitchFamily="18" charset="0"/>
              </a:rPr>
              <a:t>derivative, in mathematics, the rate of change of a function with respect to a variable</a:t>
            </a:r>
          </a:p>
        </p:txBody>
      </p:sp>
    </p:spTree>
    <p:extLst>
      <p:ext uri="{BB962C8B-B14F-4D97-AF65-F5344CB8AC3E}">
        <p14:creationId xmlns:p14="http://schemas.microsoft.com/office/powerpoint/2010/main" val="1656441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65550-4FEB-4A40-A488-5DE023513D64}"/>
              </a:ext>
            </a:extLst>
          </p:cNvPr>
          <p:cNvSpPr>
            <a:spLocks noGrp="1"/>
          </p:cNvSpPr>
          <p:nvPr>
            <p:ph type="title"/>
          </p:nvPr>
        </p:nvSpPr>
        <p:spPr/>
        <p:txBody>
          <a:bodyPr>
            <a:normAutofit/>
          </a:bodyPr>
          <a:lstStyle/>
          <a:p>
            <a:r>
              <a:rPr lang="en-US" sz="2400" b="1" u="sng" dirty="0">
                <a:solidFill>
                  <a:srgbClr val="7030A0"/>
                </a:solidFill>
                <a:latin typeface="Times New Roman" panose="02020603050405020304" pitchFamily="18" charset="0"/>
                <a:cs typeface="Times New Roman" panose="02020603050405020304" pitchFamily="18" charset="0"/>
              </a:rPr>
              <a:t>Derivative: basic rules </a:t>
            </a:r>
          </a:p>
        </p:txBody>
      </p:sp>
      <p:pic>
        <p:nvPicPr>
          <p:cNvPr id="4" name="Content Placeholder 3">
            <a:extLst>
              <a:ext uri="{FF2B5EF4-FFF2-40B4-BE49-F238E27FC236}">
                <a16:creationId xmlns:a16="http://schemas.microsoft.com/office/drawing/2014/main" id="{62FCB1E2-AD98-4A17-8BB1-3CBD8CDFCFEE}"/>
              </a:ext>
            </a:extLst>
          </p:cNvPr>
          <p:cNvPicPr>
            <a:picLocks noGrp="1" noChangeAspect="1"/>
          </p:cNvPicPr>
          <p:nvPr>
            <p:ph idx="1"/>
          </p:nvPr>
        </p:nvPicPr>
        <p:blipFill>
          <a:blip r:embed="rId2"/>
          <a:stretch>
            <a:fillRect/>
          </a:stretch>
        </p:blipFill>
        <p:spPr>
          <a:xfrm>
            <a:off x="4691062" y="3186906"/>
            <a:ext cx="2809875" cy="1628775"/>
          </a:xfrm>
          <a:prstGeom prst="rect">
            <a:avLst/>
          </a:prstGeom>
        </p:spPr>
      </p:pic>
    </p:spTree>
    <p:extLst>
      <p:ext uri="{BB962C8B-B14F-4D97-AF65-F5344CB8AC3E}">
        <p14:creationId xmlns:p14="http://schemas.microsoft.com/office/powerpoint/2010/main" val="5462926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05746-E256-4E6B-86D5-2020B9555CC5}"/>
              </a:ext>
            </a:extLst>
          </p:cNvPr>
          <p:cNvSpPr>
            <a:spLocks noGrp="1"/>
          </p:cNvSpPr>
          <p:nvPr>
            <p:ph type="title"/>
          </p:nvPr>
        </p:nvSpPr>
        <p:spPr/>
        <p:txBody>
          <a:bodyPr>
            <a:normAutofit/>
          </a:bodyPr>
          <a:lstStyle/>
          <a:p>
            <a:r>
              <a:rPr lang="en-US" sz="2400" b="1" u="sng" dirty="0">
                <a:solidFill>
                  <a:srgbClr val="7030A0"/>
                </a:solidFill>
                <a:latin typeface="Times New Roman" panose="02020603050405020304" pitchFamily="18" charset="0"/>
                <a:cs typeface="Times New Roman" panose="02020603050405020304" pitchFamily="18" charset="0"/>
              </a:rPr>
              <a:t>Derivative: physical context </a:t>
            </a:r>
          </a:p>
        </p:txBody>
      </p:sp>
      <p:pic>
        <p:nvPicPr>
          <p:cNvPr id="4" name="Content Placeholder 3">
            <a:extLst>
              <a:ext uri="{FF2B5EF4-FFF2-40B4-BE49-F238E27FC236}">
                <a16:creationId xmlns:a16="http://schemas.microsoft.com/office/drawing/2014/main" id="{D65AD033-141A-494E-9D63-A46FE1DDA49B}"/>
              </a:ext>
            </a:extLst>
          </p:cNvPr>
          <p:cNvPicPr>
            <a:picLocks noGrp="1" noChangeAspect="1"/>
          </p:cNvPicPr>
          <p:nvPr>
            <p:ph idx="1"/>
          </p:nvPr>
        </p:nvPicPr>
        <p:blipFill>
          <a:blip r:embed="rId2"/>
          <a:stretch>
            <a:fillRect/>
          </a:stretch>
        </p:blipFill>
        <p:spPr>
          <a:xfrm>
            <a:off x="4757737" y="3148806"/>
            <a:ext cx="2676525" cy="1704975"/>
          </a:xfrm>
          <a:prstGeom prst="rect">
            <a:avLst/>
          </a:prstGeom>
        </p:spPr>
      </p:pic>
    </p:spTree>
    <p:extLst>
      <p:ext uri="{BB962C8B-B14F-4D97-AF65-F5344CB8AC3E}">
        <p14:creationId xmlns:p14="http://schemas.microsoft.com/office/powerpoint/2010/main" val="40986281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69918-FCAB-470F-9DD3-F5F8F1B729F9}"/>
              </a:ext>
            </a:extLst>
          </p:cNvPr>
          <p:cNvSpPr>
            <a:spLocks noGrp="1"/>
          </p:cNvSpPr>
          <p:nvPr>
            <p:ph type="title"/>
          </p:nvPr>
        </p:nvSpPr>
        <p:spPr/>
        <p:txBody>
          <a:bodyPr/>
          <a:lstStyle/>
          <a:p>
            <a:r>
              <a:rPr lang="en-US" sz="2400" b="1" u="sng" dirty="0">
                <a:solidFill>
                  <a:srgbClr val="7030A0"/>
                </a:solidFill>
                <a:latin typeface="Times New Roman" panose="02020603050405020304" pitchFamily="18" charset="0"/>
                <a:cs typeface="Times New Roman" panose="02020603050405020304" pitchFamily="18" charset="0"/>
              </a:rPr>
              <a:t>Derivative: physical context </a:t>
            </a:r>
            <a:r>
              <a:rPr lang="en-US" u="sng" dirty="0">
                <a:solidFill>
                  <a:srgbClr val="7030A0"/>
                </a:solidFill>
              </a:rPr>
              <a:t> </a:t>
            </a:r>
          </a:p>
        </p:txBody>
      </p:sp>
      <p:sp>
        <p:nvSpPr>
          <p:cNvPr id="3" name="Content Placeholder 2">
            <a:extLst>
              <a:ext uri="{FF2B5EF4-FFF2-40B4-BE49-F238E27FC236}">
                <a16:creationId xmlns:a16="http://schemas.microsoft.com/office/drawing/2014/main" id="{C40E813D-8ED7-42D1-BC23-71E065255C9B}"/>
              </a:ext>
            </a:extLst>
          </p:cNvPr>
          <p:cNvSpPr>
            <a:spLocks noGrp="1"/>
          </p:cNvSpPr>
          <p:nvPr>
            <p:ph idx="1"/>
          </p:nvPr>
        </p:nvSpPr>
        <p:spPr/>
        <p:txBody>
          <a:bodyPr>
            <a:normAutofit/>
          </a:bodyPr>
          <a:lstStyle/>
          <a:p>
            <a:r>
              <a:rPr lang="en-US" sz="2000" dirty="0">
                <a:latin typeface="Times New Roman" panose="02020603050405020304" pitchFamily="18" charset="0"/>
                <a:cs typeface="Times New Roman" panose="02020603050405020304" pitchFamily="18" charset="0"/>
              </a:rPr>
              <a:t>Derivative of position is velocity</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Derivative of velocity is acceleration </a:t>
            </a:r>
          </a:p>
        </p:txBody>
      </p:sp>
    </p:spTree>
    <p:extLst>
      <p:ext uri="{BB962C8B-B14F-4D97-AF65-F5344CB8AC3E}">
        <p14:creationId xmlns:p14="http://schemas.microsoft.com/office/powerpoint/2010/main" val="10056322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9C559-E773-4ACC-A4AF-BB2AC32939B8}"/>
              </a:ext>
            </a:extLst>
          </p:cNvPr>
          <p:cNvSpPr>
            <a:spLocks noGrp="1"/>
          </p:cNvSpPr>
          <p:nvPr>
            <p:ph type="title"/>
          </p:nvPr>
        </p:nvSpPr>
        <p:spPr/>
        <p:txBody>
          <a:bodyPr>
            <a:normAutofit/>
          </a:bodyPr>
          <a:lstStyle/>
          <a:p>
            <a:r>
              <a:rPr lang="en-US" sz="2400" b="1" dirty="0" err="1">
                <a:solidFill>
                  <a:srgbClr val="7030A0"/>
                </a:solidFill>
                <a:latin typeface="Times New Roman" panose="02020603050405020304" pitchFamily="18" charset="0"/>
                <a:cs typeface="Times New Roman" panose="02020603050405020304" pitchFamily="18" charset="0"/>
              </a:rPr>
              <a:t>Riemman</a:t>
            </a:r>
            <a:r>
              <a:rPr lang="en-US" sz="2400" b="1" dirty="0">
                <a:solidFill>
                  <a:srgbClr val="7030A0"/>
                </a:solidFill>
                <a:latin typeface="Times New Roman" panose="02020603050405020304" pitchFamily="18" charset="0"/>
                <a:cs typeface="Times New Roman" panose="02020603050405020304" pitchFamily="18" charset="0"/>
              </a:rPr>
              <a:t> integral </a:t>
            </a:r>
          </a:p>
        </p:txBody>
      </p:sp>
      <p:pic>
        <p:nvPicPr>
          <p:cNvPr id="4" name="Content Placeholder 3">
            <a:extLst>
              <a:ext uri="{FF2B5EF4-FFF2-40B4-BE49-F238E27FC236}">
                <a16:creationId xmlns:a16="http://schemas.microsoft.com/office/drawing/2014/main" id="{90B2DB35-EE46-43CF-B2ED-48740418A1DC}"/>
              </a:ext>
            </a:extLst>
          </p:cNvPr>
          <p:cNvPicPr>
            <a:picLocks noGrp="1" noChangeAspect="1"/>
          </p:cNvPicPr>
          <p:nvPr>
            <p:ph idx="1"/>
          </p:nvPr>
        </p:nvPicPr>
        <p:blipFill>
          <a:blip r:embed="rId2"/>
          <a:stretch>
            <a:fillRect/>
          </a:stretch>
        </p:blipFill>
        <p:spPr>
          <a:xfrm>
            <a:off x="3810000" y="2286794"/>
            <a:ext cx="4572000" cy="3429000"/>
          </a:xfrm>
          <a:prstGeom prst="rect">
            <a:avLst/>
          </a:prstGeom>
        </p:spPr>
      </p:pic>
    </p:spTree>
    <p:extLst>
      <p:ext uri="{BB962C8B-B14F-4D97-AF65-F5344CB8AC3E}">
        <p14:creationId xmlns:p14="http://schemas.microsoft.com/office/powerpoint/2010/main" val="15103322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56439-BF7F-4160-848F-041E6E41B5EB}"/>
              </a:ext>
            </a:extLst>
          </p:cNvPr>
          <p:cNvSpPr>
            <a:spLocks noGrp="1"/>
          </p:cNvSpPr>
          <p:nvPr>
            <p:ph type="title"/>
          </p:nvPr>
        </p:nvSpPr>
        <p:spPr/>
        <p:txBody>
          <a:bodyPr>
            <a:normAutofit/>
          </a:bodyPr>
          <a:lstStyle/>
          <a:p>
            <a:r>
              <a:rPr lang="en-US" sz="2400" b="1" u="sng" dirty="0">
                <a:solidFill>
                  <a:srgbClr val="7030A0"/>
                </a:solidFill>
                <a:latin typeface="Times New Roman" panose="02020603050405020304" pitchFamily="18" charset="0"/>
                <a:cs typeface="Times New Roman" panose="02020603050405020304" pitchFamily="18" charset="0"/>
              </a:rPr>
              <a:t>Method of exhaustion – </a:t>
            </a:r>
            <a:r>
              <a:rPr lang="en-US" sz="2400" b="1" u="sng" dirty="0" err="1">
                <a:solidFill>
                  <a:srgbClr val="7030A0"/>
                </a:solidFill>
                <a:latin typeface="Times New Roman" panose="02020603050405020304" pitchFamily="18" charset="0"/>
                <a:cs typeface="Times New Roman" panose="02020603050405020304" pitchFamily="18" charset="0"/>
              </a:rPr>
              <a:t>metoda</a:t>
            </a:r>
            <a:r>
              <a:rPr lang="en-US" sz="2400" b="1" u="sng" dirty="0">
                <a:solidFill>
                  <a:srgbClr val="7030A0"/>
                </a:solidFill>
                <a:latin typeface="Times New Roman" panose="02020603050405020304" pitchFamily="18" charset="0"/>
                <a:cs typeface="Times New Roman" panose="02020603050405020304" pitchFamily="18" charset="0"/>
              </a:rPr>
              <a:t> </a:t>
            </a:r>
            <a:r>
              <a:rPr lang="en-US" sz="2400" b="1" u="sng" dirty="0" err="1">
                <a:solidFill>
                  <a:srgbClr val="7030A0"/>
                </a:solidFill>
                <a:latin typeface="Times New Roman" panose="02020603050405020304" pitchFamily="18" charset="0"/>
                <a:cs typeface="Times New Roman" panose="02020603050405020304" pitchFamily="18" charset="0"/>
              </a:rPr>
              <a:t>iscrplivanja</a:t>
            </a:r>
            <a:r>
              <a:rPr lang="en-US" sz="2400" b="1" u="sng" dirty="0">
                <a:solidFill>
                  <a:srgbClr val="7030A0"/>
                </a:solidFill>
                <a:latin typeface="Times New Roman" panose="02020603050405020304" pitchFamily="18" charset="0"/>
                <a:cs typeface="Times New Roman" panose="02020603050405020304" pitchFamily="18" charset="0"/>
              </a:rPr>
              <a:t> </a:t>
            </a:r>
          </a:p>
        </p:txBody>
      </p:sp>
      <p:sp>
        <p:nvSpPr>
          <p:cNvPr id="3" name="Content Placeholder 2">
            <a:extLst>
              <a:ext uri="{FF2B5EF4-FFF2-40B4-BE49-F238E27FC236}">
                <a16:creationId xmlns:a16="http://schemas.microsoft.com/office/drawing/2014/main" id="{332ECCA3-07D7-4172-BB62-D4605A7C77A7}"/>
              </a:ext>
            </a:extLst>
          </p:cNvPr>
          <p:cNvSpPr>
            <a:spLocks noGrp="1"/>
          </p:cNvSpPr>
          <p:nvPr>
            <p:ph idx="1"/>
          </p:nvPr>
        </p:nvSpPr>
        <p:spPr/>
        <p:txBody>
          <a:bodyPr>
            <a:normAutofit/>
          </a:bodyPr>
          <a:lstStyle/>
          <a:p>
            <a:r>
              <a:rPr lang="en-US" sz="2000" dirty="0">
                <a:latin typeface="Times New Roman" panose="02020603050405020304" pitchFamily="18" charset="0"/>
                <a:cs typeface="Times New Roman" panose="02020603050405020304" pitchFamily="18" charset="0"/>
              </a:rPr>
              <a:t>The method of exhaustion does not require the infinite. The </a:t>
            </a:r>
            <a:r>
              <a:rPr lang="en-US" sz="2000" dirty="0" err="1">
                <a:latin typeface="Times New Roman" panose="02020603050405020304" pitchFamily="18" charset="0"/>
                <a:cs typeface="Times New Roman" panose="02020603050405020304" pitchFamily="18" charset="0"/>
              </a:rPr>
              <a:t>Eudoxian</a:t>
            </a:r>
            <a:r>
              <a:rPr lang="en-US" sz="2000" dirty="0">
                <a:latin typeface="Times New Roman" panose="02020603050405020304" pitchFamily="18" charset="0"/>
                <a:cs typeface="Times New Roman" panose="02020603050405020304" pitchFamily="18" charset="0"/>
              </a:rPr>
              <a:t> method of trapping the solution to a problem between a lesser and a greater approximation, for </a:t>
            </a:r>
            <a:r>
              <a:rPr lang="en-US" sz="2000" dirty="0" err="1">
                <a:latin typeface="Times New Roman" panose="02020603050405020304" pitchFamily="18" charset="0"/>
                <a:cs typeface="Times New Roman" panose="02020603050405020304" pitchFamily="18" charset="0"/>
              </a:rPr>
              <a:t>whichthe</a:t>
            </a:r>
            <a:r>
              <a:rPr lang="en-US" sz="2000" dirty="0">
                <a:latin typeface="Times New Roman" panose="02020603050405020304" pitchFamily="18" charset="0"/>
                <a:cs typeface="Times New Roman" panose="02020603050405020304" pitchFamily="18" charset="0"/>
              </a:rPr>
              <a:t> next step brings them closer, but the answer remains between is subtle and powerful and does not require infinitely small or large entities. </a:t>
            </a:r>
          </a:p>
          <a:p>
            <a:r>
              <a:rPr lang="en-US" sz="2000" dirty="0">
                <a:latin typeface="Times New Roman" panose="02020603050405020304" pitchFamily="18" charset="0"/>
                <a:cs typeface="Times New Roman" panose="02020603050405020304" pitchFamily="18" charset="0"/>
              </a:rPr>
              <a:t>Archimedes was a master of such techniques.  </a:t>
            </a:r>
          </a:p>
          <a:p>
            <a:r>
              <a:rPr lang="en-US" sz="2000" dirty="0">
                <a:latin typeface="Times New Roman" panose="02020603050405020304" pitchFamily="18" charset="0"/>
                <a:cs typeface="Times New Roman" panose="02020603050405020304" pitchFamily="18" charset="0"/>
              </a:rPr>
              <a:t>They appear in </a:t>
            </a:r>
            <a:r>
              <a:rPr lang="en-US" sz="2000" i="1" dirty="0">
                <a:latin typeface="Times New Roman" panose="02020603050405020304" pitchFamily="18" charset="0"/>
                <a:cs typeface="Times New Roman" panose="02020603050405020304" pitchFamily="18" charset="0"/>
              </a:rPr>
              <a:t>Euclid's Elements. </a:t>
            </a:r>
          </a:p>
          <a:p>
            <a:r>
              <a:rPr lang="en-US" sz="2000" dirty="0">
                <a:latin typeface="Times New Roman" panose="02020603050405020304" pitchFamily="18" charset="0"/>
                <a:cs typeface="Times New Roman" panose="02020603050405020304" pitchFamily="18" charset="0"/>
              </a:rPr>
              <a:t>Limits and </a:t>
            </a:r>
            <a:r>
              <a:rPr lang="en-US" sz="2000" u="sng" dirty="0">
                <a:latin typeface="Times New Roman" panose="02020603050405020304" pitchFamily="18" charset="0"/>
                <a:cs typeface="Times New Roman" panose="02020603050405020304" pitchFamily="18" charset="0"/>
              </a:rPr>
              <a:t>sums come later. </a:t>
            </a:r>
          </a:p>
          <a:p>
            <a:r>
              <a:rPr lang="en-US" sz="2000" dirty="0">
                <a:latin typeface="Times New Roman" panose="02020603050405020304" pitchFamily="18" charset="0"/>
                <a:cs typeface="Times New Roman" panose="02020603050405020304" pitchFamily="18" charset="0"/>
              </a:rPr>
              <a:t>Ranjan Roy's master work `Sources in the development of mathematics' is a wonderful source on the development of series notions in mathematics. Certainly series came much later</a:t>
            </a:r>
          </a:p>
          <a:p>
            <a:endParaRPr lang="en-US" dirty="0"/>
          </a:p>
        </p:txBody>
      </p:sp>
    </p:spTree>
    <p:extLst>
      <p:ext uri="{BB962C8B-B14F-4D97-AF65-F5344CB8AC3E}">
        <p14:creationId xmlns:p14="http://schemas.microsoft.com/office/powerpoint/2010/main" val="29754477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66290-88E5-4135-9375-5A9901EBD6FF}"/>
              </a:ext>
            </a:extLst>
          </p:cNvPr>
          <p:cNvSpPr>
            <a:spLocks noGrp="1"/>
          </p:cNvSpPr>
          <p:nvPr>
            <p:ph type="title"/>
          </p:nvPr>
        </p:nvSpPr>
        <p:spPr/>
        <p:txBody>
          <a:bodyPr>
            <a:normAutofit/>
          </a:bodyPr>
          <a:lstStyle/>
          <a:p>
            <a:r>
              <a:rPr lang="en-US" sz="2400" b="1" u="sng" dirty="0">
                <a:solidFill>
                  <a:srgbClr val="7030A0"/>
                </a:solidFill>
                <a:latin typeface="Times New Roman" panose="02020603050405020304" pitchFamily="18" charset="0"/>
                <a:cs typeface="Times New Roman" panose="02020603050405020304" pitchFamily="18" charset="0"/>
              </a:rPr>
              <a:t>Method of exhaustion  (images) </a:t>
            </a:r>
          </a:p>
        </p:txBody>
      </p:sp>
      <p:pic>
        <p:nvPicPr>
          <p:cNvPr id="4" name="Content Placeholder 3">
            <a:extLst>
              <a:ext uri="{FF2B5EF4-FFF2-40B4-BE49-F238E27FC236}">
                <a16:creationId xmlns:a16="http://schemas.microsoft.com/office/drawing/2014/main" id="{10AFE64D-4BED-4C1D-8D72-2E7A515ADF35}"/>
              </a:ext>
            </a:extLst>
          </p:cNvPr>
          <p:cNvPicPr>
            <a:picLocks noGrp="1" noChangeAspect="1"/>
          </p:cNvPicPr>
          <p:nvPr>
            <p:ph idx="1"/>
          </p:nvPr>
        </p:nvPicPr>
        <p:blipFill>
          <a:blip r:embed="rId2"/>
          <a:stretch>
            <a:fillRect/>
          </a:stretch>
        </p:blipFill>
        <p:spPr>
          <a:xfrm>
            <a:off x="2543175" y="2834481"/>
            <a:ext cx="7105650" cy="2333625"/>
          </a:xfrm>
          <a:prstGeom prst="rect">
            <a:avLst/>
          </a:prstGeom>
        </p:spPr>
      </p:pic>
    </p:spTree>
    <p:extLst>
      <p:ext uri="{BB962C8B-B14F-4D97-AF65-F5344CB8AC3E}">
        <p14:creationId xmlns:p14="http://schemas.microsoft.com/office/powerpoint/2010/main" val="12934650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82D18-150D-4DC7-9097-22A4B31160F6}"/>
              </a:ext>
            </a:extLst>
          </p:cNvPr>
          <p:cNvSpPr>
            <a:spLocks noGrp="1"/>
          </p:cNvSpPr>
          <p:nvPr>
            <p:ph type="title"/>
          </p:nvPr>
        </p:nvSpPr>
        <p:spPr/>
        <p:txBody>
          <a:bodyPr>
            <a:normAutofit/>
          </a:bodyPr>
          <a:lstStyle/>
          <a:p>
            <a:r>
              <a:rPr lang="en-US" sz="2400" b="1" u="sng" dirty="0">
                <a:solidFill>
                  <a:srgbClr val="7030A0"/>
                </a:solidFill>
                <a:latin typeface="Times New Roman" panose="02020603050405020304" pitchFamily="18" charset="0"/>
                <a:cs typeface="Times New Roman" panose="02020603050405020304" pitchFamily="18" charset="0"/>
              </a:rPr>
              <a:t>Method of exhaustion </a:t>
            </a:r>
          </a:p>
        </p:txBody>
      </p:sp>
      <p:sp>
        <p:nvSpPr>
          <p:cNvPr id="3" name="Content Placeholder 2">
            <a:extLst>
              <a:ext uri="{FF2B5EF4-FFF2-40B4-BE49-F238E27FC236}">
                <a16:creationId xmlns:a16="http://schemas.microsoft.com/office/drawing/2014/main" id="{3DD010FF-5353-4E28-8F2B-A7E6B2871976}"/>
              </a:ext>
            </a:extLst>
          </p:cNvPr>
          <p:cNvSpPr>
            <a:spLocks noGrp="1"/>
          </p:cNvSpPr>
          <p:nvPr>
            <p:ph idx="1"/>
          </p:nvPr>
        </p:nvSpPr>
        <p:spPr/>
        <p:txBody>
          <a:bodyPr/>
          <a:lstStyle/>
          <a:p>
            <a:endParaRPr lang="en-US" sz="2000" dirty="0">
              <a:solidFill>
                <a:srgbClr val="000000"/>
              </a:solidFill>
              <a:latin typeface="Times New Roman" panose="02020603050405020304" pitchFamily="18" charset="0"/>
              <a:cs typeface="Times New Roman" panose="02020603050405020304" pitchFamily="18" charset="0"/>
            </a:endParaRPr>
          </a:p>
          <a:p>
            <a:r>
              <a:rPr lang="en-US" sz="2000" dirty="0">
                <a:solidFill>
                  <a:srgbClr val="201F1E"/>
                </a:solidFill>
                <a:latin typeface="Times New Roman" panose="02020603050405020304" pitchFamily="18" charset="0"/>
                <a:cs typeface="Times New Roman" panose="02020603050405020304" pitchFamily="18" charset="0"/>
              </a:rPr>
              <a:t>Archimedes</a:t>
            </a:r>
            <a:r>
              <a:rPr lang="en-US" sz="2000" dirty="0">
                <a:solidFill>
                  <a:srgbClr val="000000"/>
                </a:solidFill>
                <a:latin typeface="Times New Roman" panose="02020603050405020304" pitchFamily="18" charset="0"/>
                <a:cs typeface="Times New Roman" panose="02020603050405020304" pitchFamily="18" charset="0"/>
              </a:rPr>
              <a:t> was trying to decompose a shape into the union of smaller and smaller shapes with pairwise disjoint interiors in order to compute the area of the original shape. This already involves sums (of areas of pieces) and limits (at each step we have a finite sum, but the sequence of these sums gets closer and closer to the number we are trying to determine.)</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5432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1D7B6-D845-4D3C-83F3-16307A0DB3D7}"/>
              </a:ext>
            </a:extLst>
          </p:cNvPr>
          <p:cNvSpPr>
            <a:spLocks noGrp="1"/>
          </p:cNvSpPr>
          <p:nvPr>
            <p:ph type="title"/>
          </p:nvPr>
        </p:nvSpPr>
        <p:spPr/>
        <p:txBody>
          <a:bodyPr>
            <a:normAutofit/>
          </a:bodyPr>
          <a:lstStyle/>
          <a:p>
            <a:r>
              <a:rPr lang="en-US" sz="2400" b="1" u="sng" dirty="0">
                <a:solidFill>
                  <a:srgbClr val="7030A0"/>
                </a:solidFill>
                <a:latin typeface="Times New Roman" panose="02020603050405020304" pitchFamily="18" charset="0"/>
                <a:cs typeface="Times New Roman" panose="02020603050405020304" pitchFamily="18" charset="0"/>
              </a:rPr>
              <a:t>Power series – (</a:t>
            </a:r>
            <a:r>
              <a:rPr lang="en-US" sz="2400" b="1" u="sng" dirty="0" err="1">
                <a:solidFill>
                  <a:srgbClr val="7030A0"/>
                </a:solidFill>
                <a:latin typeface="Times New Roman" panose="02020603050405020304" pitchFamily="18" charset="0"/>
                <a:cs typeface="Times New Roman" panose="02020603050405020304" pitchFamily="18" charset="0"/>
              </a:rPr>
              <a:t>stepeni</a:t>
            </a:r>
            <a:r>
              <a:rPr lang="en-US" sz="2400" b="1" u="sng" dirty="0">
                <a:solidFill>
                  <a:srgbClr val="7030A0"/>
                </a:solidFill>
                <a:latin typeface="Times New Roman" panose="02020603050405020304" pitchFamily="18" charset="0"/>
                <a:cs typeface="Times New Roman" panose="02020603050405020304" pitchFamily="18" charset="0"/>
              </a:rPr>
              <a:t> </a:t>
            </a:r>
            <a:r>
              <a:rPr lang="en-US" sz="2400" b="1" u="sng" dirty="0" err="1">
                <a:solidFill>
                  <a:srgbClr val="7030A0"/>
                </a:solidFill>
                <a:latin typeface="Times New Roman" panose="02020603050405020304" pitchFamily="18" charset="0"/>
                <a:cs typeface="Times New Roman" panose="02020603050405020304" pitchFamily="18" charset="0"/>
              </a:rPr>
              <a:t>redovi</a:t>
            </a:r>
            <a:r>
              <a:rPr lang="en-US" sz="2400" b="1" u="sng" dirty="0">
                <a:solidFill>
                  <a:srgbClr val="7030A0"/>
                </a:solidFill>
                <a:latin typeface="Times New Roman" panose="02020603050405020304" pitchFamily="18" charset="0"/>
                <a:cs typeface="Times New Roman" panose="02020603050405020304" pitchFamily="18" charset="0"/>
              </a:rPr>
              <a:t>) </a:t>
            </a:r>
          </a:p>
        </p:txBody>
      </p:sp>
      <p:sp>
        <p:nvSpPr>
          <p:cNvPr id="3" name="Content Placeholder 2">
            <a:extLst>
              <a:ext uri="{FF2B5EF4-FFF2-40B4-BE49-F238E27FC236}">
                <a16:creationId xmlns:a16="http://schemas.microsoft.com/office/drawing/2014/main" id="{6E95B8B5-1885-4407-9FA2-4A48249713CE}"/>
              </a:ext>
            </a:extLst>
          </p:cNvPr>
          <p:cNvSpPr>
            <a:spLocks noGrp="1"/>
          </p:cNvSpPr>
          <p:nvPr>
            <p:ph idx="1"/>
          </p:nvPr>
        </p:nvSpPr>
        <p:spPr/>
        <p:txBody>
          <a:bodyPr>
            <a:normAutofit/>
          </a:bodyPr>
          <a:lstStyle/>
          <a:p>
            <a:r>
              <a:rPr lang="en-US" sz="2000" dirty="0">
                <a:latin typeface="Times New Roman" panose="02020603050405020304" pitchFamily="18" charset="0"/>
                <a:cs typeface="Times New Roman" panose="02020603050405020304" pitchFamily="18" charset="0"/>
              </a:rPr>
              <a:t>A power series is a type of </a:t>
            </a:r>
            <a:r>
              <a:rPr lang="en-US" sz="2000" b="1" u="sng" dirty="0">
                <a:latin typeface="Times New Roman" panose="02020603050405020304" pitchFamily="18" charset="0"/>
                <a:cs typeface="Times New Roman" panose="02020603050405020304" pitchFamily="18" charset="0"/>
              </a:rPr>
              <a:t>series with terms involving a variable</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More specifically, if the variable is x, then all </a:t>
            </a:r>
            <a:r>
              <a:rPr lang="en-US" sz="2000" b="1" dirty="0">
                <a:latin typeface="Times New Roman" panose="02020603050405020304" pitchFamily="18" charset="0"/>
                <a:cs typeface="Times New Roman" panose="02020603050405020304" pitchFamily="18" charset="0"/>
              </a:rPr>
              <a:t>the terms of </a:t>
            </a:r>
            <a:r>
              <a:rPr lang="en-US" sz="2000" dirty="0">
                <a:latin typeface="Times New Roman" panose="02020603050405020304" pitchFamily="18" charset="0"/>
                <a:cs typeface="Times New Roman" panose="02020603050405020304" pitchFamily="18" charset="0"/>
              </a:rPr>
              <a:t>the series involve </a:t>
            </a:r>
            <a:r>
              <a:rPr lang="en-US" sz="2000" b="1" dirty="0">
                <a:latin typeface="Times New Roman" panose="02020603050405020304" pitchFamily="18" charset="0"/>
                <a:cs typeface="Times New Roman" panose="02020603050405020304" pitchFamily="18" charset="0"/>
              </a:rPr>
              <a:t>powers of x. </a:t>
            </a:r>
            <a:r>
              <a:rPr lang="en-US" sz="2000" i="1" dirty="0">
                <a:latin typeface="Times New Roman" panose="02020603050405020304" pitchFamily="18" charset="0"/>
                <a:cs typeface="Times New Roman" panose="02020603050405020304" pitchFamily="18" charset="0"/>
              </a:rPr>
              <a:t>As </a:t>
            </a:r>
            <a:r>
              <a:rPr lang="en-US" sz="2000" dirty="0">
                <a:latin typeface="Times New Roman" panose="02020603050405020304" pitchFamily="18" charset="0"/>
                <a:cs typeface="Times New Roman" panose="02020603050405020304" pitchFamily="18" charset="0"/>
              </a:rPr>
              <a:t>a result, a power series can be thought of as an </a:t>
            </a:r>
            <a:r>
              <a:rPr lang="en-US" sz="2000" b="1" u="sng" dirty="0">
                <a:latin typeface="Times New Roman" panose="02020603050405020304" pitchFamily="18" charset="0"/>
                <a:cs typeface="Times New Roman" panose="02020603050405020304" pitchFamily="18" charset="0"/>
              </a:rPr>
              <a:t>infinite polynomial</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Power series are used to represent common functions and also to define new functions. </a:t>
            </a:r>
          </a:p>
        </p:txBody>
      </p:sp>
    </p:spTree>
    <p:extLst>
      <p:ext uri="{BB962C8B-B14F-4D97-AF65-F5344CB8AC3E}">
        <p14:creationId xmlns:p14="http://schemas.microsoft.com/office/powerpoint/2010/main" val="27600458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EB8F0-97CD-4FA7-959A-9FFCA95E7795}"/>
              </a:ext>
            </a:extLst>
          </p:cNvPr>
          <p:cNvSpPr>
            <a:spLocks noGrp="1"/>
          </p:cNvSpPr>
          <p:nvPr>
            <p:ph type="title"/>
          </p:nvPr>
        </p:nvSpPr>
        <p:spPr/>
        <p:txBody>
          <a:bodyPr>
            <a:normAutofit/>
          </a:bodyPr>
          <a:lstStyle/>
          <a:p>
            <a:r>
              <a:rPr lang="en-US" sz="2400" b="1" u="sng" dirty="0">
                <a:solidFill>
                  <a:srgbClr val="7030A0"/>
                </a:solidFill>
                <a:latin typeface="Times New Roman" panose="02020603050405020304" pitchFamily="18" charset="0"/>
                <a:cs typeface="Times New Roman" panose="02020603050405020304" pitchFamily="18" charset="0"/>
              </a:rPr>
              <a:t>Power series examples </a:t>
            </a:r>
          </a:p>
        </p:txBody>
      </p:sp>
      <p:pic>
        <p:nvPicPr>
          <p:cNvPr id="4" name="Content Placeholder 3">
            <a:extLst>
              <a:ext uri="{FF2B5EF4-FFF2-40B4-BE49-F238E27FC236}">
                <a16:creationId xmlns:a16="http://schemas.microsoft.com/office/drawing/2014/main" id="{221B7726-0D6E-4398-9FF9-D2517759210E}"/>
              </a:ext>
            </a:extLst>
          </p:cNvPr>
          <p:cNvPicPr>
            <a:picLocks noGrp="1" noChangeAspect="1"/>
          </p:cNvPicPr>
          <p:nvPr>
            <p:ph idx="1"/>
          </p:nvPr>
        </p:nvPicPr>
        <p:blipFill>
          <a:blip r:embed="rId2"/>
          <a:stretch>
            <a:fillRect/>
          </a:stretch>
        </p:blipFill>
        <p:spPr>
          <a:xfrm>
            <a:off x="4429125" y="3010694"/>
            <a:ext cx="3333750" cy="1981200"/>
          </a:xfrm>
          <a:prstGeom prst="rect">
            <a:avLst/>
          </a:prstGeom>
        </p:spPr>
      </p:pic>
    </p:spTree>
    <p:extLst>
      <p:ext uri="{BB962C8B-B14F-4D97-AF65-F5344CB8AC3E}">
        <p14:creationId xmlns:p14="http://schemas.microsoft.com/office/powerpoint/2010/main" val="3666109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98DDA-9892-44CB-816B-6005787A5EC1}"/>
              </a:ext>
            </a:extLst>
          </p:cNvPr>
          <p:cNvSpPr>
            <a:spLocks noGrp="1"/>
          </p:cNvSpPr>
          <p:nvPr>
            <p:ph type="title"/>
          </p:nvPr>
        </p:nvSpPr>
        <p:spPr/>
        <p:txBody>
          <a:bodyPr>
            <a:normAutofit/>
          </a:bodyPr>
          <a:lstStyle/>
          <a:p>
            <a:r>
              <a:rPr lang="en-US" sz="2400" b="1" dirty="0">
                <a:solidFill>
                  <a:srgbClr val="7030A0"/>
                </a:solidFill>
                <a:latin typeface="Times New Roman" panose="02020603050405020304" pitchFamily="18" charset="0"/>
                <a:cs typeface="Times New Roman" panose="02020603050405020304" pitchFamily="18" charset="0"/>
              </a:rPr>
              <a:t>Infinitesimal: the adjective- non-mathematical context </a:t>
            </a:r>
          </a:p>
        </p:txBody>
      </p:sp>
      <p:sp>
        <p:nvSpPr>
          <p:cNvPr id="3" name="Content Placeholder 2">
            <a:extLst>
              <a:ext uri="{FF2B5EF4-FFF2-40B4-BE49-F238E27FC236}">
                <a16:creationId xmlns:a16="http://schemas.microsoft.com/office/drawing/2014/main" id="{6FC1FC0C-E345-4F6D-A86E-622CF166340A}"/>
              </a:ext>
            </a:extLst>
          </p:cNvPr>
          <p:cNvSpPr>
            <a:spLocks noGrp="1"/>
          </p:cNvSpPr>
          <p:nvPr>
            <p:ph idx="1"/>
          </p:nvPr>
        </p:nvSpPr>
        <p:spPr/>
        <p:txBody>
          <a:bodyPr/>
          <a:lstStyle/>
          <a:p>
            <a:endParaRPr lang="en-US" dirty="0"/>
          </a:p>
          <a:p>
            <a:r>
              <a:rPr lang="en-US" sz="2000" dirty="0">
                <a:latin typeface="Times New Roman" panose="02020603050405020304" pitchFamily="18" charset="0"/>
                <a:cs typeface="Times New Roman" panose="02020603050405020304" pitchFamily="18" charset="0"/>
              </a:rPr>
              <a:t>The meaning: extremely small – the </a:t>
            </a:r>
            <a:r>
              <a:rPr lang="en-US" sz="2000" dirty="0" err="1">
                <a:latin typeface="Times New Roman" panose="02020603050405020304" pitchFamily="18" charset="0"/>
                <a:cs typeface="Times New Roman" panose="02020603050405020304" pitchFamily="18" charset="0"/>
              </a:rPr>
              <a:t>infintesimal</a:t>
            </a:r>
            <a:r>
              <a:rPr lang="en-US" sz="2000" dirty="0">
                <a:latin typeface="Times New Roman" panose="02020603050405020304" pitchFamily="18" charset="0"/>
                <a:cs typeface="Times New Roman" panose="02020603050405020304" pitchFamily="18" charset="0"/>
              </a:rPr>
              <a:t> amount of happiness, the </a:t>
            </a:r>
            <a:r>
              <a:rPr lang="en-US" sz="2000" dirty="0" err="1">
                <a:latin typeface="Times New Roman" panose="02020603050405020304" pitchFamily="18" charset="0"/>
                <a:cs typeface="Times New Roman" panose="02020603050405020304" pitchFamily="18" charset="0"/>
              </a:rPr>
              <a:t>infinitismal</a:t>
            </a:r>
            <a:r>
              <a:rPr lang="en-US" sz="2000" dirty="0">
                <a:latin typeface="Times New Roman" panose="02020603050405020304" pitchFamily="18" charset="0"/>
                <a:cs typeface="Times New Roman" panose="02020603050405020304" pitchFamily="18" charset="0"/>
              </a:rPr>
              <a:t> amount of hope </a:t>
            </a:r>
          </a:p>
          <a:p>
            <a:r>
              <a:rPr lang="en-US" sz="2000" b="1" dirty="0">
                <a:latin typeface="Times New Roman" panose="02020603050405020304" pitchFamily="18" charset="0"/>
                <a:cs typeface="Times New Roman" panose="02020603050405020304" pitchFamily="18" charset="0"/>
              </a:rPr>
              <a:t>Slight</a:t>
            </a:r>
            <a:r>
              <a:rPr lang="en-US" sz="2000" dirty="0">
                <a:latin typeface="Times New Roman" panose="02020603050405020304" pitchFamily="18" charset="0"/>
                <a:cs typeface="Times New Roman" panose="02020603050405020304" pitchFamily="18" charset="0"/>
              </a:rPr>
              <a:t> – small and not very important </a:t>
            </a:r>
          </a:p>
          <a:p>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Minor – </a:t>
            </a:r>
            <a:r>
              <a:rPr lang="en-US" sz="2000" dirty="0">
                <a:latin typeface="Times New Roman" panose="02020603050405020304" pitchFamily="18" charset="0"/>
                <a:cs typeface="Times New Roman" panose="02020603050405020304" pitchFamily="18" charset="0"/>
              </a:rPr>
              <a:t>not important enough </a:t>
            </a:r>
          </a:p>
          <a:p>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Infinitesimal</a:t>
            </a:r>
            <a:r>
              <a:rPr lang="en-US" sz="2000" dirty="0">
                <a:latin typeface="Times New Roman" panose="02020603050405020304" pitchFamily="18" charset="0"/>
                <a:cs typeface="Times New Roman" panose="02020603050405020304" pitchFamily="18" charset="0"/>
              </a:rPr>
              <a:t> – makes very little difference or is not worth worrying about </a:t>
            </a:r>
          </a:p>
        </p:txBody>
      </p:sp>
    </p:spTree>
    <p:extLst>
      <p:ext uri="{BB962C8B-B14F-4D97-AF65-F5344CB8AC3E}">
        <p14:creationId xmlns:p14="http://schemas.microsoft.com/office/powerpoint/2010/main" val="39542529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A5D71-9B7D-4B92-82FB-A33FF0E8A157}"/>
              </a:ext>
            </a:extLst>
          </p:cNvPr>
          <p:cNvSpPr>
            <a:spLocks noGrp="1"/>
          </p:cNvSpPr>
          <p:nvPr>
            <p:ph type="title"/>
          </p:nvPr>
        </p:nvSpPr>
        <p:spPr/>
        <p:txBody>
          <a:bodyPr>
            <a:normAutofit/>
          </a:bodyPr>
          <a:lstStyle/>
          <a:p>
            <a:r>
              <a:rPr lang="en-US" sz="2400" b="1" dirty="0">
                <a:solidFill>
                  <a:srgbClr val="7030A0"/>
                </a:solidFill>
                <a:latin typeface="Times New Roman" panose="02020603050405020304" pitchFamily="18" charset="0"/>
                <a:cs typeface="Times New Roman" panose="02020603050405020304" pitchFamily="18" charset="0"/>
              </a:rPr>
              <a:t>Discontinue – non mathematical context </a:t>
            </a:r>
          </a:p>
        </p:txBody>
      </p:sp>
      <p:sp>
        <p:nvSpPr>
          <p:cNvPr id="3" name="Content Placeholder 2">
            <a:extLst>
              <a:ext uri="{FF2B5EF4-FFF2-40B4-BE49-F238E27FC236}">
                <a16:creationId xmlns:a16="http://schemas.microsoft.com/office/drawing/2014/main" id="{054C6B82-737B-4398-8723-E77034E6DE5E}"/>
              </a:ext>
            </a:extLst>
          </p:cNvPr>
          <p:cNvSpPr>
            <a:spLocks noGrp="1"/>
          </p:cNvSpPr>
          <p:nvPr>
            <p:ph idx="1"/>
          </p:nvPr>
        </p:nvSpPr>
        <p:spPr/>
        <p:txBody>
          <a:bodyPr/>
          <a:lstStyle/>
          <a:p>
            <a:endParaRPr lang="en-US" dirty="0"/>
          </a:p>
          <a:p>
            <a:r>
              <a:rPr lang="en-US" sz="2000" b="1" dirty="0">
                <a:latin typeface="Times New Roman" panose="02020603050405020304" pitchFamily="18" charset="0"/>
                <a:cs typeface="Times New Roman" panose="02020603050405020304" pitchFamily="18" charset="0"/>
              </a:rPr>
              <a:t>Phase out – </a:t>
            </a:r>
            <a:r>
              <a:rPr lang="en-US" sz="2000" dirty="0">
                <a:latin typeface="Times New Roman" panose="02020603050405020304" pitchFamily="18" charset="0"/>
                <a:cs typeface="Times New Roman" panose="02020603050405020304" pitchFamily="18" charset="0"/>
              </a:rPr>
              <a:t>gradually end the use of a system or a service </a:t>
            </a:r>
          </a:p>
          <a:p>
            <a:endParaRPr lang="en-US" sz="2000" dirty="0"/>
          </a:p>
          <a:p>
            <a:r>
              <a:rPr lang="en-US" sz="2000" b="1" dirty="0"/>
              <a:t>Discontinue</a:t>
            </a:r>
          </a:p>
          <a:p>
            <a:endParaRPr lang="en-US" sz="2000" dirty="0"/>
          </a:p>
          <a:p>
            <a:r>
              <a:rPr lang="en-US" sz="2000" dirty="0"/>
              <a:t>The common point of meaning is:  to stop providing something that has been </a:t>
            </a:r>
            <a:r>
              <a:rPr lang="en-US" sz="2000" dirty="0" err="1"/>
              <a:t>regurarly</a:t>
            </a:r>
            <a:r>
              <a:rPr lang="en-US" sz="2000" dirty="0"/>
              <a:t> provided over a long period of time </a:t>
            </a:r>
          </a:p>
        </p:txBody>
      </p:sp>
    </p:spTree>
    <p:extLst>
      <p:ext uri="{BB962C8B-B14F-4D97-AF65-F5344CB8AC3E}">
        <p14:creationId xmlns:p14="http://schemas.microsoft.com/office/powerpoint/2010/main" val="15631770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5CD13-0FE6-4845-A42A-F91656EAD66C}"/>
              </a:ext>
            </a:extLst>
          </p:cNvPr>
          <p:cNvSpPr>
            <a:spLocks noGrp="1"/>
          </p:cNvSpPr>
          <p:nvPr>
            <p:ph type="title"/>
          </p:nvPr>
        </p:nvSpPr>
        <p:spPr/>
        <p:txBody>
          <a:bodyPr>
            <a:normAutofit/>
          </a:bodyPr>
          <a:lstStyle/>
          <a:p>
            <a:r>
              <a:rPr lang="en-US" sz="2400" b="1" dirty="0">
                <a:solidFill>
                  <a:srgbClr val="7030A0"/>
                </a:solidFill>
                <a:latin typeface="Times New Roman" panose="02020603050405020304" pitchFamily="18" charset="0"/>
                <a:cs typeface="Times New Roman" panose="02020603050405020304" pitchFamily="18" charset="0"/>
              </a:rPr>
              <a:t>Discontinuities</a:t>
            </a:r>
            <a:r>
              <a:rPr lang="en-US" sz="2400" b="1" dirty="0">
                <a:latin typeface="Times New Roman" panose="02020603050405020304" pitchFamily="18" charset="0"/>
                <a:cs typeface="Times New Roman" panose="02020603050405020304" pitchFamily="18" charset="0"/>
              </a:rPr>
              <a:t>  - a note on translation: </a:t>
            </a:r>
            <a:r>
              <a:rPr lang="en-US" sz="2400" b="1" dirty="0" err="1">
                <a:latin typeface="Times New Roman" panose="02020603050405020304" pitchFamily="18" charset="0"/>
                <a:cs typeface="Times New Roman" panose="02020603050405020304" pitchFamily="18" charset="0"/>
              </a:rPr>
              <a:t>prekid</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tacke</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prekida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prekidne</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tacke</a:t>
            </a:r>
            <a:r>
              <a:rPr lang="en-US" sz="2400" b="1" dirty="0">
                <a:latin typeface="Times New Roman" panose="02020603050405020304" pitchFamily="18" charset="0"/>
                <a:cs typeface="Times New Roman" panose="02020603050405020304" pitchFamily="18" charset="0"/>
              </a:rPr>
              <a:t>: </a:t>
            </a:r>
          </a:p>
        </p:txBody>
      </p:sp>
      <p:pic>
        <p:nvPicPr>
          <p:cNvPr id="5" name="Content Placeholder 4">
            <a:extLst>
              <a:ext uri="{FF2B5EF4-FFF2-40B4-BE49-F238E27FC236}">
                <a16:creationId xmlns:a16="http://schemas.microsoft.com/office/drawing/2014/main" id="{FEFEF1AF-50A0-43F2-ABDA-8AFBA2D32AC8}"/>
              </a:ext>
            </a:extLst>
          </p:cNvPr>
          <p:cNvPicPr>
            <a:picLocks noGrp="1" noChangeAspect="1"/>
          </p:cNvPicPr>
          <p:nvPr>
            <p:ph idx="1"/>
          </p:nvPr>
        </p:nvPicPr>
        <p:blipFill>
          <a:blip r:embed="rId2"/>
          <a:stretch>
            <a:fillRect/>
          </a:stretch>
        </p:blipFill>
        <p:spPr>
          <a:xfrm>
            <a:off x="4267200" y="3220244"/>
            <a:ext cx="3657600" cy="1562100"/>
          </a:xfrm>
          <a:prstGeom prst="rect">
            <a:avLst/>
          </a:prstGeom>
        </p:spPr>
      </p:pic>
    </p:spTree>
    <p:extLst>
      <p:ext uri="{BB962C8B-B14F-4D97-AF65-F5344CB8AC3E}">
        <p14:creationId xmlns:p14="http://schemas.microsoft.com/office/powerpoint/2010/main" val="937732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95B73-2285-49AE-B7F7-5CC424E1DD4D}"/>
              </a:ext>
            </a:extLst>
          </p:cNvPr>
          <p:cNvSpPr>
            <a:spLocks noGrp="1"/>
          </p:cNvSpPr>
          <p:nvPr>
            <p:ph type="title"/>
          </p:nvPr>
        </p:nvSpPr>
        <p:spPr/>
        <p:txBody>
          <a:bodyPr>
            <a:normAutofit/>
          </a:bodyPr>
          <a:lstStyle/>
          <a:p>
            <a:r>
              <a:rPr lang="en-US" sz="2400" b="1" dirty="0">
                <a:solidFill>
                  <a:srgbClr val="7030A0"/>
                </a:solidFill>
                <a:latin typeface="Times New Roman" panose="02020603050405020304" pitchFamily="18" charset="0"/>
                <a:cs typeface="Times New Roman" panose="02020603050405020304" pitchFamily="18" charset="0"/>
              </a:rPr>
              <a:t>A note on translation </a:t>
            </a:r>
          </a:p>
        </p:txBody>
      </p:sp>
      <p:sp>
        <p:nvSpPr>
          <p:cNvPr id="3" name="Content Placeholder 2">
            <a:extLst>
              <a:ext uri="{FF2B5EF4-FFF2-40B4-BE49-F238E27FC236}">
                <a16:creationId xmlns:a16="http://schemas.microsoft.com/office/drawing/2014/main" id="{A9689AD1-6948-44FA-900F-03CC580E84FE}"/>
              </a:ext>
            </a:extLst>
          </p:cNvPr>
          <p:cNvSpPr>
            <a:spLocks noGrp="1"/>
          </p:cNvSpPr>
          <p:nvPr>
            <p:ph idx="1"/>
          </p:nvPr>
        </p:nvSpPr>
        <p:spPr/>
        <p:txBody>
          <a:bodyPr/>
          <a:lstStyle/>
          <a:p>
            <a:endParaRPr lang="en-US" dirty="0"/>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Even though you may use both  the terms:  </a:t>
            </a:r>
            <a:r>
              <a:rPr lang="en-US" sz="2000" dirty="0" err="1">
                <a:latin typeface="Times New Roman" panose="02020603050405020304" pitchFamily="18" charset="0"/>
                <a:cs typeface="Times New Roman" panose="02020603050405020304" pitchFamily="18" charset="0"/>
              </a:rPr>
              <a:t>prekidne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tacke</a:t>
            </a:r>
            <a:r>
              <a:rPr lang="en-US" sz="2000" dirty="0">
                <a:latin typeface="Times New Roman" panose="02020603050405020304" pitchFamily="18" charset="0"/>
                <a:cs typeface="Times New Roman" panose="02020603050405020304" pitchFamily="18" charset="0"/>
              </a:rPr>
              <a:t> I </a:t>
            </a:r>
            <a:r>
              <a:rPr lang="en-US" sz="2000" dirty="0" err="1">
                <a:latin typeface="Times New Roman" panose="02020603050405020304" pitchFamily="18" charset="0"/>
                <a:cs typeface="Times New Roman" panose="02020603050405020304" pitchFamily="18" charset="0"/>
              </a:rPr>
              <a:t>tacke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prekida</a:t>
            </a:r>
            <a:r>
              <a:rPr lang="en-US" sz="2000" dirty="0">
                <a:latin typeface="Times New Roman" panose="02020603050405020304" pitchFamily="18" charset="0"/>
                <a:cs typeface="Times New Roman" panose="02020603050405020304" pitchFamily="18" charset="0"/>
              </a:rPr>
              <a:t>, I suggest to use: </a:t>
            </a:r>
            <a:r>
              <a:rPr lang="en-US" sz="2000" dirty="0" err="1">
                <a:latin typeface="Times New Roman" panose="02020603050405020304" pitchFamily="18" charset="0"/>
                <a:cs typeface="Times New Roman" panose="02020603050405020304" pitchFamily="18" charset="0"/>
              </a:rPr>
              <a:t>tacke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prekida</a:t>
            </a:r>
            <a:r>
              <a:rPr lang="en-US" sz="2000" dirty="0">
                <a:latin typeface="Times New Roman" panose="02020603050405020304" pitchFamily="18" charset="0"/>
                <a:cs typeface="Times New Roman" panose="02020603050405020304" pitchFamily="18" charset="0"/>
              </a:rPr>
              <a:t> as a more natural option </a:t>
            </a:r>
          </a:p>
        </p:txBody>
      </p:sp>
    </p:spTree>
    <p:extLst>
      <p:ext uri="{BB962C8B-B14F-4D97-AF65-F5344CB8AC3E}">
        <p14:creationId xmlns:p14="http://schemas.microsoft.com/office/powerpoint/2010/main" val="9322904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B39BC-B1EC-4DB0-B50A-33C5611E32E3}"/>
              </a:ext>
            </a:extLst>
          </p:cNvPr>
          <p:cNvSpPr>
            <a:spLocks noGrp="1"/>
          </p:cNvSpPr>
          <p:nvPr>
            <p:ph type="title"/>
          </p:nvPr>
        </p:nvSpPr>
        <p:spPr/>
        <p:txBody>
          <a:bodyPr>
            <a:normAutofit/>
          </a:bodyPr>
          <a:lstStyle/>
          <a:p>
            <a:r>
              <a:rPr lang="en-US" sz="2400" b="1" dirty="0">
                <a:solidFill>
                  <a:srgbClr val="7030A0"/>
                </a:solidFill>
                <a:latin typeface="Times New Roman" panose="02020603050405020304" pitchFamily="18" charset="0"/>
                <a:cs typeface="Times New Roman" panose="02020603050405020304" pitchFamily="18" charset="0"/>
              </a:rPr>
              <a:t>Examples of discontinuities </a:t>
            </a:r>
          </a:p>
        </p:txBody>
      </p:sp>
      <p:pic>
        <p:nvPicPr>
          <p:cNvPr id="4" name="Content Placeholder 3">
            <a:extLst>
              <a:ext uri="{FF2B5EF4-FFF2-40B4-BE49-F238E27FC236}">
                <a16:creationId xmlns:a16="http://schemas.microsoft.com/office/drawing/2014/main" id="{79E31AC5-51E9-45A4-81FE-209C23F8189F}"/>
              </a:ext>
            </a:extLst>
          </p:cNvPr>
          <p:cNvPicPr>
            <a:picLocks noGrp="1" noChangeAspect="1"/>
          </p:cNvPicPr>
          <p:nvPr>
            <p:ph idx="1"/>
          </p:nvPr>
        </p:nvPicPr>
        <p:blipFill>
          <a:blip r:embed="rId2"/>
          <a:stretch>
            <a:fillRect/>
          </a:stretch>
        </p:blipFill>
        <p:spPr>
          <a:xfrm>
            <a:off x="2514600" y="2658269"/>
            <a:ext cx="7162800" cy="2686050"/>
          </a:xfrm>
          <a:prstGeom prst="rect">
            <a:avLst/>
          </a:prstGeom>
        </p:spPr>
      </p:pic>
    </p:spTree>
    <p:extLst>
      <p:ext uri="{BB962C8B-B14F-4D97-AF65-F5344CB8AC3E}">
        <p14:creationId xmlns:p14="http://schemas.microsoft.com/office/powerpoint/2010/main" val="37103785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417F4-8C7E-485F-A220-92B0992A8BB0}"/>
              </a:ext>
            </a:extLst>
          </p:cNvPr>
          <p:cNvSpPr>
            <a:spLocks noGrp="1"/>
          </p:cNvSpPr>
          <p:nvPr>
            <p:ph type="title"/>
          </p:nvPr>
        </p:nvSpPr>
        <p:spPr/>
        <p:txBody>
          <a:bodyPr/>
          <a:lstStyle/>
          <a:p>
            <a:pPr marL="228600" lvl="0" indent="-228600">
              <a:spcBef>
                <a:spcPts val="1000"/>
              </a:spcBef>
            </a:pPr>
            <a:r>
              <a:rPr lang="en-US" sz="2400" b="1" dirty="0">
                <a:solidFill>
                  <a:srgbClr val="7030A0"/>
                </a:solidFill>
                <a:latin typeface="Times New Roman" panose="02020603050405020304" pitchFamily="18" charset="0"/>
                <a:ea typeface="+mn-ea"/>
                <a:cs typeface="Times New Roman" panose="02020603050405020304" pitchFamily="18" charset="0"/>
              </a:rPr>
              <a:t>Endpoint Discontinuities</a:t>
            </a:r>
            <a:br>
              <a:rPr lang="en-US" sz="2000" dirty="0">
                <a:solidFill>
                  <a:prstClr val="black"/>
                </a:solidFill>
                <a:latin typeface="Calibri" panose="020F0502020204030204"/>
                <a:ea typeface="+mn-ea"/>
                <a:cs typeface="+mn-cs"/>
              </a:rPr>
            </a:br>
            <a:endParaRPr lang="en-US" dirty="0"/>
          </a:p>
        </p:txBody>
      </p:sp>
      <p:sp>
        <p:nvSpPr>
          <p:cNvPr id="3" name="Content Placeholder 2">
            <a:extLst>
              <a:ext uri="{FF2B5EF4-FFF2-40B4-BE49-F238E27FC236}">
                <a16:creationId xmlns:a16="http://schemas.microsoft.com/office/drawing/2014/main" id="{AAD70F35-7607-4A10-9160-7EDD1A3E525B}"/>
              </a:ext>
            </a:extLst>
          </p:cNvPr>
          <p:cNvSpPr>
            <a:spLocks noGrp="1"/>
          </p:cNvSpPr>
          <p:nvPr>
            <p:ph idx="1"/>
          </p:nvPr>
        </p:nvSpPr>
        <p:spPr/>
        <p:txBody>
          <a:bodyPr>
            <a:normAutofit/>
          </a:bodyPr>
          <a:lstStyle/>
          <a:p>
            <a:r>
              <a:rPr lang="en-US" sz="2000" dirty="0">
                <a:latin typeface="Times New Roman" panose="02020603050405020304" pitchFamily="18" charset="0"/>
                <a:cs typeface="Times New Roman" panose="02020603050405020304" pitchFamily="18" charset="0"/>
              </a:rPr>
              <a:t>When a function is defined on an interval with a closed endpoint, the limit cannot exist at that endpoint. This is because the limit has to examine the function values as x approaches from both sides.</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For example, consider finding limx→0x−−√ (see the graph below).</a:t>
            </a: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Note that x=0 is the left-endpoint of the functions domain: [0,∞), and the function is technically not continuous there because the limit doesn't exist (because x can't approach from both sides).</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We should note that the function is right-hand continuous at x=0 which is why we don't see any jumps, or holes at the </a:t>
            </a:r>
            <a:r>
              <a:rPr lang="en-US" sz="2000" dirty="0" err="1">
                <a:latin typeface="Times New Roman" panose="02020603050405020304" pitchFamily="18" charset="0"/>
                <a:cs typeface="Times New Roman" panose="02020603050405020304" pitchFamily="18" charset="0"/>
              </a:rPr>
              <a:t>endpoit</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58852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55A6B-C0E8-458C-A329-2219F9EAA04A}"/>
              </a:ext>
            </a:extLst>
          </p:cNvPr>
          <p:cNvSpPr>
            <a:spLocks noGrp="1"/>
          </p:cNvSpPr>
          <p:nvPr>
            <p:ph type="title"/>
          </p:nvPr>
        </p:nvSpPr>
        <p:spPr/>
        <p:txBody>
          <a:bodyPr>
            <a:normAutofit/>
          </a:bodyPr>
          <a:lstStyle/>
          <a:p>
            <a:r>
              <a:rPr lang="en-US" sz="2400" b="1" dirty="0">
                <a:solidFill>
                  <a:srgbClr val="7030A0"/>
                </a:solidFill>
              </a:rPr>
              <a:t>Other examples </a:t>
            </a:r>
          </a:p>
        </p:txBody>
      </p:sp>
      <p:pic>
        <p:nvPicPr>
          <p:cNvPr id="4" name="Content Placeholder 3">
            <a:extLst>
              <a:ext uri="{FF2B5EF4-FFF2-40B4-BE49-F238E27FC236}">
                <a16:creationId xmlns:a16="http://schemas.microsoft.com/office/drawing/2014/main" id="{CCFA0201-E75C-4BE1-AD1B-B9C71C11A1F0}"/>
              </a:ext>
            </a:extLst>
          </p:cNvPr>
          <p:cNvPicPr>
            <a:picLocks noGrp="1" noChangeAspect="1"/>
          </p:cNvPicPr>
          <p:nvPr>
            <p:ph idx="1"/>
          </p:nvPr>
        </p:nvPicPr>
        <p:blipFill>
          <a:blip r:embed="rId2"/>
          <a:stretch>
            <a:fillRect/>
          </a:stretch>
        </p:blipFill>
        <p:spPr>
          <a:xfrm>
            <a:off x="2138362" y="2739231"/>
            <a:ext cx="7915275" cy="2524125"/>
          </a:xfrm>
          <a:prstGeom prst="rect">
            <a:avLst/>
          </a:prstGeom>
        </p:spPr>
      </p:pic>
    </p:spTree>
    <p:extLst>
      <p:ext uri="{BB962C8B-B14F-4D97-AF65-F5344CB8AC3E}">
        <p14:creationId xmlns:p14="http://schemas.microsoft.com/office/powerpoint/2010/main" val="17155434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812A1-6479-4933-8E99-EB92D7A1A366}"/>
              </a:ext>
            </a:extLst>
          </p:cNvPr>
          <p:cNvSpPr>
            <a:spLocks noGrp="1"/>
          </p:cNvSpPr>
          <p:nvPr>
            <p:ph type="title"/>
          </p:nvPr>
        </p:nvSpPr>
        <p:spPr/>
        <p:txBody>
          <a:bodyPr>
            <a:normAutofit/>
          </a:bodyPr>
          <a:lstStyle/>
          <a:p>
            <a:r>
              <a:rPr lang="en-US" sz="2400" b="1" dirty="0" err="1">
                <a:solidFill>
                  <a:srgbClr val="7030A0"/>
                </a:solidFill>
                <a:latin typeface="Times New Roman" panose="02020603050405020304" pitchFamily="18" charset="0"/>
                <a:cs typeface="Times New Roman" panose="02020603050405020304" pitchFamily="18" charset="0"/>
              </a:rPr>
              <a:t>Tacke</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prekida</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Otklonjiv</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prekid</a:t>
            </a:r>
            <a:r>
              <a:rPr lang="en-US" sz="2400" b="1" dirty="0">
                <a:solidFill>
                  <a:srgbClr val="7030A0"/>
                </a:solidFill>
                <a:latin typeface="Times New Roman" panose="02020603050405020304" pitchFamily="18" charset="0"/>
                <a:cs typeface="Times New Roman" panose="02020603050405020304" pitchFamily="18" charset="0"/>
              </a:rPr>
              <a:t> </a:t>
            </a:r>
          </a:p>
        </p:txBody>
      </p:sp>
      <p:sp>
        <p:nvSpPr>
          <p:cNvPr id="3" name="Content Placeholder 2">
            <a:extLst>
              <a:ext uri="{FF2B5EF4-FFF2-40B4-BE49-F238E27FC236}">
                <a16:creationId xmlns:a16="http://schemas.microsoft.com/office/drawing/2014/main" id="{19F13A9E-F0EE-4501-BFB2-068F80C33E75}"/>
              </a:ext>
            </a:extLst>
          </p:cNvPr>
          <p:cNvSpPr>
            <a:spLocks noGrp="1"/>
          </p:cNvSpPr>
          <p:nvPr>
            <p:ph idx="1"/>
          </p:nvPr>
        </p:nvSpPr>
        <p:spPr/>
        <p:txBody>
          <a:bodyPr>
            <a:normAutofit/>
          </a:bodyPr>
          <a:lstStyle/>
          <a:p>
            <a:r>
              <a:rPr lang="en-US" sz="2000" b="1" dirty="0">
                <a:latin typeface="Times New Roman" panose="02020603050405020304" pitchFamily="18" charset="0"/>
                <a:cs typeface="Times New Roman" panose="02020603050405020304" pitchFamily="18" charset="0"/>
              </a:rPr>
              <a:t>Removable Discontinuities can be Fixed</a:t>
            </a:r>
          </a:p>
          <a:p>
            <a:r>
              <a:rPr lang="en-US" sz="2000" dirty="0">
                <a:latin typeface="Times New Roman" panose="02020603050405020304" pitchFamily="18" charset="0"/>
                <a:cs typeface="Times New Roman" panose="02020603050405020304" pitchFamily="18" charset="0"/>
              </a:rPr>
              <a:t>Removable discontinuities can be fixed by redefining the function, as shown in the following example.</a:t>
            </a:r>
          </a:p>
          <a:p>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Example</a:t>
            </a:r>
          </a:p>
          <a:p>
            <a:r>
              <a:rPr lang="en-US" sz="2000" dirty="0">
                <a:latin typeface="Times New Roman" panose="02020603050405020304" pitchFamily="18" charset="0"/>
                <a:cs typeface="Times New Roman" panose="02020603050405020304" pitchFamily="18" charset="0"/>
              </a:rPr>
              <a:t>The function below has a removable discontinuity at x=2. Redefine the function so that it becomes continuous at x=2. f(x)=x2−2xx2−4</a:t>
            </a:r>
          </a:p>
          <a:p>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Solution</a:t>
            </a:r>
          </a:p>
          <a:p>
            <a:r>
              <a:rPr lang="en-US" sz="2000" dirty="0">
                <a:latin typeface="Times New Roman" panose="02020603050405020304" pitchFamily="18" charset="0"/>
                <a:cs typeface="Times New Roman" panose="02020603050405020304" pitchFamily="18" charset="0"/>
              </a:rPr>
              <a:t>The graph of the function is shown below for reference</a:t>
            </a:r>
            <a:r>
              <a:rPr lang="en-US" sz="2400" dirty="0">
                <a:latin typeface="Times New Roman" panose="02020603050405020304" pitchFamily="18" charset="0"/>
                <a:cs typeface="Times New Roman" panose="02020603050405020304" pitchFamily="18" charset="0"/>
              </a:rPr>
              <a:t>.</a:t>
            </a:r>
          </a:p>
          <a:p>
            <a:endParaRPr lang="en-US" dirty="0"/>
          </a:p>
          <a:p>
            <a:endParaRPr lang="en-US" dirty="0"/>
          </a:p>
        </p:txBody>
      </p:sp>
    </p:spTree>
    <p:extLst>
      <p:ext uri="{BB962C8B-B14F-4D97-AF65-F5344CB8AC3E}">
        <p14:creationId xmlns:p14="http://schemas.microsoft.com/office/powerpoint/2010/main" val="27741073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8751C-8850-47DD-83ED-9E3B56ACA05E}"/>
              </a:ext>
            </a:extLst>
          </p:cNvPr>
          <p:cNvSpPr>
            <a:spLocks noGrp="1"/>
          </p:cNvSpPr>
          <p:nvPr>
            <p:ph type="title"/>
          </p:nvPr>
        </p:nvSpPr>
        <p:spPr/>
        <p:txBody>
          <a:bodyPr>
            <a:normAutofit/>
          </a:bodyPr>
          <a:lstStyle/>
          <a:p>
            <a:r>
              <a:rPr lang="en-US" sz="2400" b="1" dirty="0">
                <a:solidFill>
                  <a:srgbClr val="7030A0"/>
                </a:solidFill>
                <a:latin typeface="Times New Roman" panose="02020603050405020304" pitchFamily="18" charset="0"/>
                <a:cs typeface="Times New Roman" panose="02020603050405020304" pitchFamily="18" charset="0"/>
              </a:rPr>
              <a:t>Tangent – discontinuous function: </a:t>
            </a:r>
          </a:p>
        </p:txBody>
      </p:sp>
      <p:pic>
        <p:nvPicPr>
          <p:cNvPr id="4" name="Content Placeholder 3">
            <a:extLst>
              <a:ext uri="{FF2B5EF4-FFF2-40B4-BE49-F238E27FC236}">
                <a16:creationId xmlns:a16="http://schemas.microsoft.com/office/drawing/2014/main" id="{20957D3A-72D6-4400-85F2-8B76A76C9B4C}"/>
              </a:ext>
            </a:extLst>
          </p:cNvPr>
          <p:cNvPicPr>
            <a:picLocks noGrp="1" noChangeAspect="1"/>
          </p:cNvPicPr>
          <p:nvPr>
            <p:ph idx="1"/>
          </p:nvPr>
        </p:nvPicPr>
        <p:blipFill>
          <a:blip r:embed="rId2"/>
          <a:stretch>
            <a:fillRect/>
          </a:stretch>
        </p:blipFill>
        <p:spPr>
          <a:xfrm>
            <a:off x="3495675" y="2658269"/>
            <a:ext cx="5200650" cy="2686050"/>
          </a:xfrm>
          <a:prstGeom prst="rect">
            <a:avLst/>
          </a:prstGeom>
        </p:spPr>
      </p:pic>
    </p:spTree>
    <p:extLst>
      <p:ext uri="{BB962C8B-B14F-4D97-AF65-F5344CB8AC3E}">
        <p14:creationId xmlns:p14="http://schemas.microsoft.com/office/powerpoint/2010/main" val="13473215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1BE1A-13A1-458D-B249-36048D85BA4B}"/>
              </a:ext>
            </a:extLst>
          </p:cNvPr>
          <p:cNvSpPr>
            <a:spLocks noGrp="1"/>
          </p:cNvSpPr>
          <p:nvPr>
            <p:ph type="title"/>
          </p:nvPr>
        </p:nvSpPr>
        <p:spPr/>
        <p:txBody>
          <a:bodyPr>
            <a:normAutofit/>
          </a:bodyPr>
          <a:lstStyle/>
          <a:p>
            <a:r>
              <a:rPr lang="en-US" sz="2400" b="1" dirty="0">
                <a:solidFill>
                  <a:srgbClr val="7030A0"/>
                </a:solidFill>
                <a:latin typeface="Times New Roman" panose="02020603050405020304" pitchFamily="18" charset="0"/>
                <a:cs typeface="Times New Roman" panose="02020603050405020304" pitchFamily="18" charset="0"/>
              </a:rPr>
              <a:t>Zeno’s paradox of dichotomy – formulation </a:t>
            </a:r>
          </a:p>
        </p:txBody>
      </p:sp>
      <p:sp>
        <p:nvSpPr>
          <p:cNvPr id="3" name="Content Placeholder 2">
            <a:extLst>
              <a:ext uri="{FF2B5EF4-FFF2-40B4-BE49-F238E27FC236}">
                <a16:creationId xmlns:a16="http://schemas.microsoft.com/office/drawing/2014/main" id="{A4E004FE-EDB1-409D-96FB-83058C476A75}"/>
              </a:ext>
            </a:extLst>
          </p:cNvPr>
          <p:cNvSpPr>
            <a:spLocks noGrp="1"/>
          </p:cNvSpPr>
          <p:nvPr>
            <p:ph idx="1"/>
          </p:nvPr>
        </p:nvSpPr>
        <p:spPr/>
        <p:txBody>
          <a:bodyPr>
            <a:normAutofit/>
          </a:bodyPr>
          <a:lstStyle/>
          <a:p>
            <a:r>
              <a:rPr lang="en-US" sz="2000" dirty="0">
                <a:latin typeface="Times New Roman" panose="02020603050405020304" pitchFamily="18" charset="0"/>
                <a:cs typeface="Times New Roman" panose="02020603050405020304" pitchFamily="18" charset="0"/>
              </a:rPr>
              <a:t>Suppose a very fast runner—such as mythical </a:t>
            </a:r>
            <a:r>
              <a:rPr lang="en-US" sz="2000" dirty="0" err="1">
                <a:latin typeface="Times New Roman" panose="02020603050405020304" pitchFamily="18" charset="0"/>
                <a:cs typeface="Times New Roman" panose="02020603050405020304" pitchFamily="18" charset="0"/>
              </a:rPr>
              <a:t>Atalanta</a:t>
            </a:r>
            <a:r>
              <a:rPr lang="en-US" sz="2000" dirty="0">
                <a:latin typeface="Times New Roman" panose="02020603050405020304" pitchFamily="18" charset="0"/>
                <a:cs typeface="Times New Roman" panose="02020603050405020304" pitchFamily="18" charset="0"/>
              </a:rPr>
              <a:t>—needs to run for the bus. Clearly before she reaches the bus stop she must run half-way, as Aristotle says. There’s no problem there; supposing a constant motion it will take her 1/2 the time to run half-way there and 1/2 the time to run the rest of the way. Now she must also run half-way to the half-way point—i.e., a 1/4 of the total distance—before she reaches the half-way point, but again she is left with a finite number of finite lengths to run, and plenty of time to do it. And before she reaches 1/4 of the way she must reach 1/2 of 1/4=1/8 of the way; and before that a 1/16; and so on. There is no problem at </a:t>
            </a:r>
            <a:r>
              <a:rPr lang="en-US" sz="2000" u="sng" dirty="0">
                <a:latin typeface="Times New Roman" panose="02020603050405020304" pitchFamily="18" charset="0"/>
                <a:cs typeface="Times New Roman" panose="02020603050405020304" pitchFamily="18" charset="0"/>
              </a:rPr>
              <a:t>any finite point in this series</a:t>
            </a:r>
            <a:r>
              <a:rPr lang="en-US" sz="2000" dirty="0">
                <a:latin typeface="Times New Roman" panose="02020603050405020304" pitchFamily="18" charset="0"/>
                <a:cs typeface="Times New Roman" panose="02020603050405020304" pitchFamily="18" charset="0"/>
              </a:rPr>
              <a:t>, but what if the halving is carried out infinitely many times? The resulting series contains no first distance to run, for any possible first distance could be divided in half, and hence would not be first after all. However it does contain a final distance, namely 1/2 of the way; and a penultimate distance, 1/4 of the way; and a third to last distance, 1/8 of the way; and so on. Thus the series of distances that </a:t>
            </a:r>
            <a:r>
              <a:rPr lang="en-US" sz="2000" dirty="0" err="1">
                <a:latin typeface="Times New Roman" panose="02020603050405020304" pitchFamily="18" charset="0"/>
                <a:cs typeface="Times New Roman" panose="02020603050405020304" pitchFamily="18" charset="0"/>
              </a:rPr>
              <a:t>Atalanta</a:t>
            </a:r>
            <a:r>
              <a:rPr lang="en-US" sz="2000" dirty="0">
                <a:latin typeface="Times New Roman" panose="02020603050405020304" pitchFamily="18" charset="0"/>
                <a:cs typeface="Times New Roman" panose="02020603050405020304" pitchFamily="18" charset="0"/>
              </a:rPr>
              <a:t> is required to run is: …, then 1/16 of the way, then 1/8 of the way, then 1/4 of the way, and finally 1/2 of the way</a:t>
            </a:r>
          </a:p>
        </p:txBody>
      </p:sp>
    </p:spTree>
    <p:extLst>
      <p:ext uri="{BB962C8B-B14F-4D97-AF65-F5344CB8AC3E}">
        <p14:creationId xmlns:p14="http://schemas.microsoft.com/office/powerpoint/2010/main" val="21267814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8DFA7-AA76-44D7-9E39-A98FC014BE26}"/>
              </a:ext>
            </a:extLst>
          </p:cNvPr>
          <p:cNvSpPr>
            <a:spLocks noGrp="1"/>
          </p:cNvSpPr>
          <p:nvPr>
            <p:ph type="title"/>
          </p:nvPr>
        </p:nvSpPr>
        <p:spPr/>
        <p:txBody>
          <a:bodyPr>
            <a:normAutofit/>
          </a:bodyPr>
          <a:lstStyle/>
          <a:p>
            <a:r>
              <a:rPr lang="en-US" sz="2400" b="1" dirty="0">
                <a:solidFill>
                  <a:srgbClr val="7030A0"/>
                </a:solidFill>
                <a:latin typeface="Times New Roman" panose="02020603050405020304" pitchFamily="18" charset="0"/>
                <a:cs typeface="Times New Roman" panose="02020603050405020304" pitchFamily="18" charset="0"/>
              </a:rPr>
              <a:t>Zeno’s paradox of dichotomy (</a:t>
            </a:r>
            <a:r>
              <a:rPr lang="en-US" sz="2400" b="1" dirty="0" err="1">
                <a:solidFill>
                  <a:srgbClr val="7030A0"/>
                </a:solidFill>
                <a:latin typeface="Times New Roman" panose="02020603050405020304" pitchFamily="18" charset="0"/>
                <a:cs typeface="Times New Roman" panose="02020603050405020304" pitchFamily="18" charset="0"/>
              </a:rPr>
              <a:t>Zenonov</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paradoks</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dihotomije</a:t>
            </a:r>
            <a:r>
              <a:rPr lang="en-US" sz="2400" b="1" dirty="0">
                <a:solidFill>
                  <a:srgbClr val="7030A0"/>
                </a:solidFill>
                <a:latin typeface="Times New Roman" panose="02020603050405020304" pitchFamily="18" charset="0"/>
                <a:cs typeface="Times New Roman" panose="02020603050405020304" pitchFamily="18" charset="0"/>
              </a:rPr>
              <a:t>).</a:t>
            </a:r>
          </a:p>
        </p:txBody>
      </p:sp>
      <p:sp>
        <p:nvSpPr>
          <p:cNvPr id="3" name="Content Placeholder 2">
            <a:extLst>
              <a:ext uri="{FF2B5EF4-FFF2-40B4-BE49-F238E27FC236}">
                <a16:creationId xmlns:a16="http://schemas.microsoft.com/office/drawing/2014/main" id="{B1F06BF2-34B8-40C1-8481-D1F13B15E4E8}"/>
              </a:ext>
            </a:extLst>
          </p:cNvPr>
          <p:cNvSpPr>
            <a:spLocks noGrp="1"/>
          </p:cNvSpPr>
          <p:nvPr>
            <p:ph idx="1"/>
          </p:nvPr>
        </p:nvSpPr>
        <p:spPr/>
        <p:txBody>
          <a:bodyPr>
            <a:normAutofit/>
          </a:bodyPr>
          <a:lstStyle/>
          <a:p>
            <a:r>
              <a:rPr lang="en-US" sz="2000" dirty="0">
                <a:solidFill>
                  <a:srgbClr val="000000"/>
                </a:solidFill>
                <a:latin typeface="Times New Roman" panose="02020603050405020304" pitchFamily="18" charset="0"/>
                <a:cs typeface="Times New Roman" panose="02020603050405020304" pitchFamily="18" charset="0"/>
              </a:rPr>
              <a:t>Well, every finite sum 1/2+1/4+1/8+...+1/2^n is equal to 1-1/2*n. (This is just a geometric sum.) </a:t>
            </a:r>
          </a:p>
          <a:p>
            <a:r>
              <a:rPr lang="en-US" sz="2000" dirty="0">
                <a:solidFill>
                  <a:srgbClr val="000000"/>
                </a:solidFill>
                <a:latin typeface="Times New Roman" panose="02020603050405020304" pitchFamily="18" charset="0"/>
                <a:cs typeface="Times New Roman" panose="02020603050405020304" pitchFamily="18" charset="0"/>
              </a:rPr>
              <a:t>Since 1/2^n converges to 0 as n goes to infinity, the limit of this expression is equal to 1</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5349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DF5E1-70A3-438C-897E-E81BBAD82F41}"/>
              </a:ext>
            </a:extLst>
          </p:cNvPr>
          <p:cNvSpPr>
            <a:spLocks noGrp="1"/>
          </p:cNvSpPr>
          <p:nvPr>
            <p:ph type="title"/>
          </p:nvPr>
        </p:nvSpPr>
        <p:spPr/>
        <p:txBody>
          <a:bodyPr>
            <a:normAutofit/>
          </a:bodyPr>
          <a:lstStyle/>
          <a:p>
            <a:r>
              <a:rPr lang="en-US" sz="2400" b="1" dirty="0" err="1">
                <a:solidFill>
                  <a:srgbClr val="7030A0"/>
                </a:solidFill>
                <a:latin typeface="Times New Roman" panose="02020603050405020304" pitchFamily="18" charset="0"/>
                <a:cs typeface="Times New Roman" panose="02020603050405020304" pitchFamily="18" charset="0"/>
              </a:rPr>
              <a:t>Infinitismal</a:t>
            </a:r>
            <a:r>
              <a:rPr lang="en-US" sz="2400" b="1" dirty="0">
                <a:solidFill>
                  <a:srgbClr val="7030A0"/>
                </a:solidFill>
                <a:latin typeface="Times New Roman" panose="02020603050405020304" pitchFamily="18" charset="0"/>
                <a:cs typeface="Times New Roman" panose="02020603050405020304" pitchFamily="18" charset="0"/>
              </a:rPr>
              <a:t>: the mathematical context </a:t>
            </a:r>
            <a:r>
              <a:rPr lang="en-US" sz="2400" b="1" dirty="0">
                <a:latin typeface="Times New Roman" panose="02020603050405020304" pitchFamily="18" charset="0"/>
                <a:cs typeface="Times New Roman" panose="02020603050405020304" pitchFamily="18" charset="0"/>
              </a:rPr>
              <a:t> </a:t>
            </a:r>
          </a:p>
        </p:txBody>
      </p:sp>
      <p:sp>
        <p:nvSpPr>
          <p:cNvPr id="3" name="Content Placeholder 2">
            <a:extLst>
              <a:ext uri="{FF2B5EF4-FFF2-40B4-BE49-F238E27FC236}">
                <a16:creationId xmlns:a16="http://schemas.microsoft.com/office/drawing/2014/main" id="{6AE1DACB-2D1F-4705-96B1-E11F53267C90}"/>
              </a:ext>
            </a:extLst>
          </p:cNvPr>
          <p:cNvSpPr>
            <a:spLocks noGrp="1"/>
          </p:cNvSpPr>
          <p:nvPr>
            <p:ph idx="1"/>
          </p:nvPr>
        </p:nvSpPr>
        <p:spPr/>
        <p:txBody>
          <a:bodyPr>
            <a:normAutofit/>
          </a:bodyPr>
          <a:lstStyle/>
          <a:p>
            <a:r>
              <a:rPr lang="en-US" sz="2000" dirty="0" err="1">
                <a:latin typeface="Times New Roman" panose="02020603050405020304" pitchFamily="18" charset="0"/>
                <a:cs typeface="Times New Roman" panose="02020603050405020304" pitchFamily="18" charset="0"/>
              </a:rPr>
              <a:t>Infinitismal</a:t>
            </a:r>
            <a:r>
              <a:rPr lang="en-US" sz="2000" dirty="0">
                <a:latin typeface="Times New Roman" panose="02020603050405020304" pitchFamily="18" charset="0"/>
                <a:cs typeface="Times New Roman" panose="02020603050405020304" pitchFamily="18" charset="0"/>
              </a:rPr>
              <a:t> and infinitely small value are interchangeable </a:t>
            </a:r>
          </a:p>
        </p:txBody>
      </p:sp>
    </p:spTree>
    <p:extLst>
      <p:ext uri="{BB962C8B-B14F-4D97-AF65-F5344CB8AC3E}">
        <p14:creationId xmlns:p14="http://schemas.microsoft.com/office/powerpoint/2010/main" val="37070493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24050-A6B1-441B-87CD-470C5473C723}"/>
              </a:ext>
            </a:extLst>
          </p:cNvPr>
          <p:cNvSpPr>
            <a:spLocks noGrp="1"/>
          </p:cNvSpPr>
          <p:nvPr>
            <p:ph type="title"/>
          </p:nvPr>
        </p:nvSpPr>
        <p:spPr/>
        <p:txBody>
          <a:bodyPr>
            <a:normAutofit/>
          </a:bodyPr>
          <a:lstStyle/>
          <a:p>
            <a:r>
              <a:rPr lang="en-US" sz="2400" b="1" dirty="0">
                <a:solidFill>
                  <a:srgbClr val="7030A0"/>
                </a:solidFill>
                <a:latin typeface="Times New Roman" panose="02020603050405020304" pitchFamily="18" charset="0"/>
                <a:cs typeface="Times New Roman" panose="02020603050405020304" pitchFamily="18" charset="0"/>
              </a:rPr>
              <a:t>Take care about the difference  between difference between the phrases: differentiable and divisible </a:t>
            </a:r>
          </a:p>
        </p:txBody>
      </p:sp>
      <p:sp>
        <p:nvSpPr>
          <p:cNvPr id="3" name="Content Placeholder 2">
            <a:extLst>
              <a:ext uri="{FF2B5EF4-FFF2-40B4-BE49-F238E27FC236}">
                <a16:creationId xmlns:a16="http://schemas.microsoft.com/office/drawing/2014/main" id="{67CA33A5-C29B-4693-9B7A-1D048BABF12E}"/>
              </a:ext>
            </a:extLst>
          </p:cNvPr>
          <p:cNvSpPr>
            <a:spLocks noGrp="1"/>
          </p:cNvSpPr>
          <p:nvPr>
            <p:ph idx="1"/>
          </p:nvPr>
        </p:nvSpPr>
        <p:spPr/>
        <p:txBody>
          <a:bodyPr/>
          <a:lstStyle/>
          <a:p>
            <a:r>
              <a:rPr lang="en-US" dirty="0"/>
              <a:t> </a:t>
            </a:r>
            <a:r>
              <a:rPr lang="en-US" sz="2000" dirty="0">
                <a:latin typeface="Times New Roman" panose="02020603050405020304" pitchFamily="18" charset="0"/>
                <a:cs typeface="Times New Roman" panose="02020603050405020304" pitchFamily="18" charset="0"/>
              </a:rPr>
              <a:t>In mathematics, a differentiable function of one real variable is a function whose derivative exists at each point in its domain. In other words, the graph of a differentiable function has a non-vertical tangent line at each interior point in its domain. </a:t>
            </a:r>
          </a:p>
        </p:txBody>
      </p:sp>
    </p:spTree>
    <p:extLst>
      <p:ext uri="{BB962C8B-B14F-4D97-AF65-F5344CB8AC3E}">
        <p14:creationId xmlns:p14="http://schemas.microsoft.com/office/powerpoint/2010/main" val="20201225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BEDB8-1555-4B06-887B-F5ED74372182}"/>
              </a:ext>
            </a:extLst>
          </p:cNvPr>
          <p:cNvSpPr>
            <a:spLocks noGrp="1"/>
          </p:cNvSpPr>
          <p:nvPr>
            <p:ph type="title"/>
          </p:nvPr>
        </p:nvSpPr>
        <p:spPr/>
        <p:txBody>
          <a:bodyPr>
            <a:normAutofit/>
          </a:bodyPr>
          <a:lstStyle/>
          <a:p>
            <a:r>
              <a:rPr lang="en-US" sz="2400" b="1" dirty="0">
                <a:solidFill>
                  <a:srgbClr val="7030A0"/>
                </a:solidFill>
                <a:latin typeface="Times New Roman" panose="02020603050405020304" pitchFamily="18" charset="0"/>
                <a:cs typeface="Times New Roman" panose="02020603050405020304" pitchFamily="18" charset="0"/>
              </a:rPr>
              <a:t>Derivative</a:t>
            </a:r>
            <a:r>
              <a:rPr lang="en-US" sz="3200" b="1" dirty="0"/>
              <a:t> </a:t>
            </a:r>
          </a:p>
        </p:txBody>
      </p:sp>
      <p:sp>
        <p:nvSpPr>
          <p:cNvPr id="3" name="Content Placeholder 2">
            <a:extLst>
              <a:ext uri="{FF2B5EF4-FFF2-40B4-BE49-F238E27FC236}">
                <a16:creationId xmlns:a16="http://schemas.microsoft.com/office/drawing/2014/main" id="{88E6AC6D-D362-4B53-8CEA-4E5B2E88C92B}"/>
              </a:ext>
            </a:extLst>
          </p:cNvPr>
          <p:cNvSpPr>
            <a:spLocks noGrp="1"/>
          </p:cNvSpPr>
          <p:nvPr>
            <p:ph idx="1"/>
          </p:nvPr>
        </p:nvSpPr>
        <p:spPr/>
        <p:txBody>
          <a:bodyPr>
            <a:normAutofit/>
          </a:bodyPr>
          <a:lstStyle/>
          <a:p>
            <a:r>
              <a:rPr lang="en-US" sz="2000" dirty="0">
                <a:latin typeface="Times New Roman" panose="02020603050405020304" pitchFamily="18" charset="0"/>
                <a:cs typeface="Times New Roman" panose="02020603050405020304" pitchFamily="18" charset="0"/>
              </a:rPr>
              <a:t>precise definition is to define the derivative as a limit of difference quotients of real numbers.[1]</a:t>
            </a: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sp>
        <p:nvSpPr>
          <p:cNvPr id="4" name="AutoShape 2" descr="{\displaystyle L=\lim _{h\to 0}{\frac {f(a+h)-f(a)}{h}}}">
            <a:extLst>
              <a:ext uri="{FF2B5EF4-FFF2-40B4-BE49-F238E27FC236}">
                <a16:creationId xmlns:a16="http://schemas.microsoft.com/office/drawing/2014/main" id="{99AF9893-E0C7-4DF9-83D8-A596274760F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FD3F7EC8-0E61-4A64-8956-AAC483C34DD4}"/>
              </a:ext>
            </a:extLst>
          </p:cNvPr>
          <p:cNvPicPr>
            <a:picLocks noChangeAspect="1"/>
          </p:cNvPicPr>
          <p:nvPr/>
        </p:nvPicPr>
        <p:blipFill>
          <a:blip r:embed="rId2"/>
          <a:stretch>
            <a:fillRect/>
          </a:stretch>
        </p:blipFill>
        <p:spPr>
          <a:xfrm>
            <a:off x="5143500" y="3205162"/>
            <a:ext cx="1905000" cy="447675"/>
          </a:xfrm>
          <a:prstGeom prst="rect">
            <a:avLst/>
          </a:prstGeom>
        </p:spPr>
      </p:pic>
    </p:spTree>
    <p:extLst>
      <p:ext uri="{BB962C8B-B14F-4D97-AF65-F5344CB8AC3E}">
        <p14:creationId xmlns:p14="http://schemas.microsoft.com/office/powerpoint/2010/main" val="31447036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0FEDE-C927-4315-9517-3EA08631618F}"/>
              </a:ext>
            </a:extLst>
          </p:cNvPr>
          <p:cNvSpPr>
            <a:spLocks noGrp="1"/>
          </p:cNvSpPr>
          <p:nvPr>
            <p:ph type="title"/>
          </p:nvPr>
        </p:nvSpPr>
        <p:spPr/>
        <p:txBody>
          <a:bodyPr>
            <a:normAutofit/>
          </a:bodyPr>
          <a:lstStyle/>
          <a:p>
            <a:r>
              <a:rPr lang="en-US" sz="2400" b="1" dirty="0">
                <a:solidFill>
                  <a:srgbClr val="7030A0"/>
                </a:solidFill>
                <a:latin typeface="Times New Roman" panose="02020603050405020304" pitchFamily="18" charset="0"/>
                <a:cs typeface="Times New Roman" panose="02020603050405020304" pitchFamily="18" charset="0"/>
              </a:rPr>
              <a:t>Nowhere continuous function: example:  </a:t>
            </a:r>
            <a:r>
              <a:rPr lang="en-US" sz="2400" b="1" dirty="0" err="1">
                <a:solidFill>
                  <a:srgbClr val="7030A0"/>
                </a:solidFill>
                <a:latin typeface="Times New Roman" panose="02020603050405020304" pitchFamily="18" charset="0"/>
                <a:cs typeface="Times New Roman" panose="02020603050405020304" pitchFamily="18" charset="0"/>
              </a:rPr>
              <a:t>Funkcija</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koja</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u="sng" dirty="0" err="1">
                <a:solidFill>
                  <a:srgbClr val="7030A0"/>
                </a:solidFill>
                <a:latin typeface="Times New Roman" panose="02020603050405020304" pitchFamily="18" charset="0"/>
                <a:cs typeface="Times New Roman" panose="02020603050405020304" pitchFamily="18" charset="0"/>
              </a:rPr>
              <a:t>nigde</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nije</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neprekidna</a:t>
            </a:r>
            <a:r>
              <a:rPr lang="en-US" sz="2400" b="1" dirty="0">
                <a:solidFill>
                  <a:srgbClr val="7030A0"/>
                </a:solidFill>
                <a:latin typeface="Times New Roman" panose="02020603050405020304" pitchFamily="18" charset="0"/>
                <a:cs typeface="Times New Roman" panose="02020603050405020304" pitchFamily="18" charset="0"/>
              </a:rPr>
              <a:t>  (or: </a:t>
            </a:r>
            <a:r>
              <a:rPr lang="en-US" sz="2400" b="1" dirty="0" err="1">
                <a:solidFill>
                  <a:srgbClr val="7030A0"/>
                </a:solidFill>
                <a:latin typeface="Times New Roman" panose="02020603050405020304" pitchFamily="18" charset="0"/>
                <a:cs typeface="Times New Roman" panose="02020603050405020304" pitchFamily="18" charset="0"/>
              </a:rPr>
              <a:t>Funkcija</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koja</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nije</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neprekidna</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ni</a:t>
            </a:r>
            <a:r>
              <a:rPr lang="en-US" sz="2400" b="1" dirty="0">
                <a:solidFill>
                  <a:srgbClr val="7030A0"/>
                </a:solidFill>
                <a:latin typeface="Times New Roman" panose="02020603050405020304" pitchFamily="18" charset="0"/>
                <a:cs typeface="Times New Roman" panose="02020603050405020304" pitchFamily="18" charset="0"/>
              </a:rPr>
              <a:t> u </a:t>
            </a:r>
            <a:r>
              <a:rPr lang="en-US" sz="2400" b="1" dirty="0" err="1">
                <a:solidFill>
                  <a:srgbClr val="7030A0"/>
                </a:solidFill>
                <a:latin typeface="Times New Roman" panose="02020603050405020304" pitchFamily="18" charset="0"/>
                <a:cs typeface="Times New Roman" panose="02020603050405020304" pitchFamily="18" charset="0"/>
              </a:rPr>
              <a:t>jednoj</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tacki</a:t>
            </a:r>
            <a:r>
              <a:rPr lang="en-US" sz="2400" b="1" dirty="0">
                <a:solidFill>
                  <a:srgbClr val="7030A0"/>
                </a:solidFill>
                <a:latin typeface="Times New Roman" panose="02020603050405020304" pitchFamily="18" charset="0"/>
                <a:cs typeface="Times New Roman" panose="02020603050405020304" pitchFamily="18" charset="0"/>
              </a:rPr>
              <a:t>)   </a:t>
            </a:r>
          </a:p>
        </p:txBody>
      </p:sp>
      <p:pic>
        <p:nvPicPr>
          <p:cNvPr id="4" name="Content Placeholder 3">
            <a:extLst>
              <a:ext uri="{FF2B5EF4-FFF2-40B4-BE49-F238E27FC236}">
                <a16:creationId xmlns:a16="http://schemas.microsoft.com/office/drawing/2014/main" id="{70649CA0-FDCA-42C8-9F1D-8A5CF6507215}"/>
              </a:ext>
            </a:extLst>
          </p:cNvPr>
          <p:cNvPicPr>
            <a:picLocks noGrp="1" noChangeAspect="1"/>
          </p:cNvPicPr>
          <p:nvPr>
            <p:ph idx="1"/>
          </p:nvPr>
        </p:nvPicPr>
        <p:blipFill>
          <a:blip r:embed="rId2"/>
          <a:stretch>
            <a:fillRect/>
          </a:stretch>
        </p:blipFill>
        <p:spPr>
          <a:xfrm>
            <a:off x="2995612" y="1991519"/>
            <a:ext cx="6200775" cy="4019550"/>
          </a:xfrm>
          <a:prstGeom prst="rect">
            <a:avLst/>
          </a:prstGeom>
        </p:spPr>
      </p:pic>
    </p:spTree>
    <p:extLst>
      <p:ext uri="{BB962C8B-B14F-4D97-AF65-F5344CB8AC3E}">
        <p14:creationId xmlns:p14="http://schemas.microsoft.com/office/powerpoint/2010/main" val="17498381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28B1A-1FF7-4A79-84DA-51D33D53203C}"/>
              </a:ext>
            </a:extLst>
          </p:cNvPr>
          <p:cNvSpPr>
            <a:spLocks noGrp="1"/>
          </p:cNvSpPr>
          <p:nvPr>
            <p:ph type="title"/>
          </p:nvPr>
        </p:nvSpPr>
        <p:spPr/>
        <p:txBody>
          <a:bodyPr>
            <a:normAutofit/>
          </a:bodyPr>
          <a:lstStyle/>
          <a:p>
            <a:r>
              <a:rPr lang="en-US" sz="2400" b="1" dirty="0">
                <a:solidFill>
                  <a:srgbClr val="7030A0"/>
                </a:solidFill>
                <a:latin typeface="Times New Roman" panose="02020603050405020304" pitchFamily="18" charset="0"/>
                <a:cs typeface="Times New Roman" panose="02020603050405020304" pitchFamily="18" charset="0"/>
              </a:rPr>
              <a:t>Phrases: continuous everywhere and nowhere discontinuous </a:t>
            </a:r>
          </a:p>
        </p:txBody>
      </p:sp>
      <p:sp>
        <p:nvSpPr>
          <p:cNvPr id="3" name="Content Placeholder 2">
            <a:extLst>
              <a:ext uri="{FF2B5EF4-FFF2-40B4-BE49-F238E27FC236}">
                <a16:creationId xmlns:a16="http://schemas.microsoft.com/office/drawing/2014/main" id="{80FE5889-FE4E-42F3-8F2D-B4E2A752C50D}"/>
              </a:ext>
            </a:extLst>
          </p:cNvPr>
          <p:cNvSpPr>
            <a:spLocks noGrp="1"/>
          </p:cNvSpPr>
          <p:nvPr>
            <p:ph idx="1"/>
          </p:nvPr>
        </p:nvSpPr>
        <p:spPr/>
        <p:txBody>
          <a:bodyPr>
            <a:normAutofit/>
          </a:bodyPr>
          <a:lstStyle/>
          <a:p>
            <a:r>
              <a:rPr lang="en-US" sz="2000" dirty="0">
                <a:latin typeface="Times New Roman" panose="02020603050405020304" pitchFamily="18" charset="0"/>
                <a:cs typeface="Times New Roman" panose="02020603050405020304" pitchFamily="18" charset="0"/>
              </a:rPr>
              <a:t>The function sin(x) is continuous everywhere. The function cos(x) is continuous everywhere.</a:t>
            </a:r>
          </a:p>
        </p:txBody>
      </p:sp>
    </p:spTree>
    <p:extLst>
      <p:ext uri="{BB962C8B-B14F-4D97-AF65-F5344CB8AC3E}">
        <p14:creationId xmlns:p14="http://schemas.microsoft.com/office/powerpoint/2010/main" val="27912140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285C4-CD7A-4D89-B9C6-8E5C74812A96}"/>
              </a:ext>
            </a:extLst>
          </p:cNvPr>
          <p:cNvSpPr>
            <a:spLocks noGrp="1"/>
          </p:cNvSpPr>
          <p:nvPr>
            <p:ph type="title"/>
          </p:nvPr>
        </p:nvSpPr>
        <p:spPr/>
        <p:txBody>
          <a:bodyPr>
            <a:normAutofit fontScale="90000"/>
          </a:bodyPr>
          <a:lstStyle/>
          <a:p>
            <a:pPr marL="228600" lvl="0" indent="-228600">
              <a:spcBef>
                <a:spcPts val="1000"/>
              </a:spcBef>
            </a:pPr>
            <a:r>
              <a:rPr lang="en-US" sz="2200" b="1" dirty="0">
                <a:solidFill>
                  <a:srgbClr val="7030A0"/>
                </a:solidFill>
                <a:latin typeface="Times New Roman" panose="02020603050405020304" pitchFamily="18" charset="0"/>
                <a:ea typeface="+mn-ea"/>
                <a:cs typeface="Times New Roman" panose="02020603050405020304" pitchFamily="18" charset="0"/>
              </a:rPr>
              <a:t> The </a:t>
            </a:r>
            <a:r>
              <a:rPr lang="en-US" sz="2200" b="1" dirty="0" err="1">
                <a:solidFill>
                  <a:srgbClr val="7030A0"/>
                </a:solidFill>
                <a:latin typeface="Times New Roman" panose="02020603050405020304" pitchFamily="18" charset="0"/>
                <a:ea typeface="+mn-ea"/>
                <a:cs typeface="Times New Roman" panose="02020603050405020304" pitchFamily="18" charset="0"/>
              </a:rPr>
              <a:t>Weierstrass</a:t>
            </a:r>
            <a:r>
              <a:rPr lang="en-US" sz="2200" b="1" dirty="0">
                <a:solidFill>
                  <a:srgbClr val="7030A0"/>
                </a:solidFill>
                <a:latin typeface="Times New Roman" panose="02020603050405020304" pitchFamily="18" charset="0"/>
                <a:ea typeface="+mn-ea"/>
                <a:cs typeface="Times New Roman" panose="02020603050405020304" pitchFamily="18" charset="0"/>
              </a:rPr>
              <a:t> function is an example of a real-valued function that is continuous everywhere but differentiable nowhere</a:t>
            </a:r>
            <a:r>
              <a:rPr lang="en-US" sz="2400" b="1" dirty="0">
                <a:solidFill>
                  <a:prstClr val="black"/>
                </a:solidFill>
                <a:latin typeface="Times New Roman" panose="02020603050405020304" pitchFamily="18" charset="0"/>
                <a:ea typeface="+mn-ea"/>
                <a:cs typeface="Times New Roman" panose="02020603050405020304" pitchFamily="18" charset="0"/>
              </a:rPr>
              <a:t>. </a:t>
            </a:r>
            <a:br>
              <a:rPr lang="en-US" sz="2400" dirty="0">
                <a:solidFill>
                  <a:prstClr val="black"/>
                </a:solidFill>
                <a:latin typeface="Times New Roman" panose="02020603050405020304" pitchFamily="18" charset="0"/>
                <a:ea typeface="+mn-ea"/>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E715F08E-F506-41DB-A0DF-7899F156EC5E}"/>
              </a:ext>
            </a:extLst>
          </p:cNvPr>
          <p:cNvSpPr>
            <a:spLocks noGrp="1"/>
          </p:cNvSpPr>
          <p:nvPr>
            <p:ph idx="1"/>
          </p:nvPr>
        </p:nvSpPr>
        <p:spPr/>
        <p:txBody>
          <a:bodyPr>
            <a:normAutofit/>
          </a:bodyPr>
          <a:lstStyle/>
          <a:p>
            <a:r>
              <a:rPr lang="en-US" sz="2000" dirty="0">
                <a:latin typeface="Times New Roman" panose="02020603050405020304" pitchFamily="18" charset="0"/>
                <a:cs typeface="Times New Roman" panose="02020603050405020304" pitchFamily="18" charset="0"/>
              </a:rPr>
              <a:t>In mathematics,  the </a:t>
            </a:r>
            <a:r>
              <a:rPr lang="en-US" sz="2000" dirty="0" err="1">
                <a:latin typeface="Times New Roman" panose="02020603050405020304" pitchFamily="18" charset="0"/>
                <a:cs typeface="Times New Roman" panose="02020603050405020304" pitchFamily="18" charset="0"/>
              </a:rPr>
              <a:t>Weierstrass</a:t>
            </a:r>
            <a:r>
              <a:rPr lang="en-US" sz="2000" dirty="0">
                <a:latin typeface="Times New Roman" panose="02020603050405020304" pitchFamily="18" charset="0"/>
                <a:cs typeface="Times New Roman" panose="02020603050405020304" pitchFamily="18" charset="0"/>
              </a:rPr>
              <a:t> function is an example of a real-valued function that is continuous everywhere but differentiable nowhere. </a:t>
            </a:r>
          </a:p>
        </p:txBody>
      </p:sp>
    </p:spTree>
    <p:extLst>
      <p:ext uri="{BB962C8B-B14F-4D97-AF65-F5344CB8AC3E}">
        <p14:creationId xmlns:p14="http://schemas.microsoft.com/office/powerpoint/2010/main" val="28419271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76A1A-1FCB-4E67-874D-74D4B6B10704}"/>
              </a:ext>
            </a:extLst>
          </p:cNvPr>
          <p:cNvSpPr>
            <a:spLocks noGrp="1"/>
          </p:cNvSpPr>
          <p:nvPr>
            <p:ph type="title"/>
          </p:nvPr>
        </p:nvSpPr>
        <p:spPr/>
        <p:txBody>
          <a:bodyPr/>
          <a:lstStyle/>
          <a:p>
            <a:r>
              <a:rPr lang="en-US" sz="2400" b="1" dirty="0">
                <a:solidFill>
                  <a:srgbClr val="7030A0"/>
                </a:solidFill>
                <a:latin typeface="Times New Roman" panose="02020603050405020304" pitchFamily="18" charset="0"/>
                <a:cs typeface="Times New Roman" panose="02020603050405020304" pitchFamily="18" charset="0"/>
              </a:rPr>
              <a:t>Note on translation (from English to Serbian). </a:t>
            </a:r>
            <a:endParaRPr lang="en-US" dirty="0">
              <a:solidFill>
                <a:srgbClr val="7030A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4B0EB4A-8C13-4DCC-884D-0FDED42016F0}"/>
              </a:ext>
            </a:extLst>
          </p:cNvPr>
          <p:cNvSpPr>
            <a:spLocks noGrp="1"/>
          </p:cNvSpPr>
          <p:nvPr>
            <p:ph idx="1"/>
          </p:nvPr>
        </p:nvSpPr>
        <p:spPr/>
        <p:txBody>
          <a:bodyPr/>
          <a:lstStyle/>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It is better to translate the phrase as: </a:t>
            </a:r>
          </a:p>
          <a:p>
            <a:r>
              <a:rPr lang="en-US" sz="2000" u="sng" dirty="0" err="1">
                <a:latin typeface="Times New Roman" panose="02020603050405020304" pitchFamily="18" charset="0"/>
                <a:cs typeface="Times New Roman" panose="02020603050405020304" pitchFamily="18" charset="0"/>
              </a:rPr>
              <a:t>Funkcija</a:t>
            </a:r>
            <a:r>
              <a:rPr lang="en-US" sz="2000" u="sng" dirty="0">
                <a:latin typeface="Times New Roman" panose="02020603050405020304" pitchFamily="18" charset="0"/>
                <a:cs typeface="Times New Roman" panose="02020603050405020304" pitchFamily="18" charset="0"/>
              </a:rPr>
              <a:t> </a:t>
            </a:r>
            <a:r>
              <a:rPr lang="en-US" sz="2000" u="sng" dirty="0" err="1">
                <a:latin typeface="Times New Roman" panose="02020603050405020304" pitchFamily="18" charset="0"/>
                <a:cs typeface="Times New Roman" panose="02020603050405020304" pitchFamily="18" charset="0"/>
              </a:rPr>
              <a:t>koja</a:t>
            </a:r>
            <a:r>
              <a:rPr lang="en-US" sz="2000" u="sng" dirty="0">
                <a:latin typeface="Times New Roman" panose="02020603050405020304" pitchFamily="18" charset="0"/>
                <a:cs typeface="Times New Roman" panose="02020603050405020304" pitchFamily="18" charset="0"/>
              </a:rPr>
              <a:t> </a:t>
            </a:r>
            <a:r>
              <a:rPr lang="en-US" sz="2000" u="sng" dirty="0" err="1">
                <a:latin typeface="Times New Roman" panose="02020603050405020304" pitchFamily="18" charset="0"/>
                <a:cs typeface="Times New Roman" panose="02020603050405020304" pitchFamily="18" charset="0"/>
              </a:rPr>
              <a:t>nije</a:t>
            </a:r>
            <a:r>
              <a:rPr lang="en-US" sz="2000" u="sng" dirty="0">
                <a:latin typeface="Times New Roman" panose="02020603050405020304" pitchFamily="18" charset="0"/>
                <a:cs typeface="Times New Roman" panose="02020603050405020304" pitchFamily="18" charset="0"/>
              </a:rPr>
              <a:t> </a:t>
            </a:r>
            <a:r>
              <a:rPr lang="en-US" sz="2000" u="sng" dirty="0" err="1">
                <a:latin typeface="Times New Roman" panose="02020603050405020304" pitchFamily="18" charset="0"/>
                <a:cs typeface="Times New Roman" panose="02020603050405020304" pitchFamily="18" charset="0"/>
              </a:rPr>
              <a:t>neprekidna</a:t>
            </a:r>
            <a:r>
              <a:rPr lang="en-US" sz="2000" u="sng" dirty="0">
                <a:latin typeface="Times New Roman" panose="02020603050405020304" pitchFamily="18" charset="0"/>
                <a:cs typeface="Times New Roman" panose="02020603050405020304" pitchFamily="18" charset="0"/>
              </a:rPr>
              <a:t> </a:t>
            </a:r>
            <a:r>
              <a:rPr lang="en-US" sz="2000" u="sng" dirty="0" err="1">
                <a:latin typeface="Times New Roman" panose="02020603050405020304" pitchFamily="18" charset="0"/>
                <a:cs typeface="Times New Roman" panose="02020603050405020304" pitchFamily="18" charset="0"/>
              </a:rPr>
              <a:t>ni</a:t>
            </a:r>
            <a:r>
              <a:rPr lang="en-US" sz="2000" u="sng" dirty="0">
                <a:latin typeface="Times New Roman" panose="02020603050405020304" pitchFamily="18" charset="0"/>
                <a:cs typeface="Times New Roman" panose="02020603050405020304" pitchFamily="18" charset="0"/>
              </a:rPr>
              <a:t> u </a:t>
            </a:r>
            <a:r>
              <a:rPr lang="en-US" sz="2000" u="sng" dirty="0" err="1">
                <a:latin typeface="Times New Roman" panose="02020603050405020304" pitchFamily="18" charset="0"/>
                <a:cs typeface="Times New Roman" panose="02020603050405020304" pitchFamily="18" charset="0"/>
              </a:rPr>
              <a:t>jednoj</a:t>
            </a:r>
            <a:r>
              <a:rPr lang="en-US" sz="2000" u="sng" dirty="0">
                <a:latin typeface="Times New Roman" panose="02020603050405020304" pitchFamily="18" charset="0"/>
                <a:cs typeface="Times New Roman" panose="02020603050405020304" pitchFamily="18" charset="0"/>
              </a:rPr>
              <a:t> </a:t>
            </a:r>
            <a:r>
              <a:rPr lang="en-US" sz="2000" u="sng" dirty="0" err="1">
                <a:latin typeface="Times New Roman" panose="02020603050405020304" pitchFamily="18" charset="0"/>
                <a:cs typeface="Times New Roman" panose="02020603050405020304" pitchFamily="18" charset="0"/>
              </a:rPr>
              <a:t>tacnoj</a:t>
            </a:r>
            <a:r>
              <a:rPr lang="en-US" sz="2000" u="sng" dirty="0">
                <a:latin typeface="Times New Roman" panose="02020603050405020304" pitchFamily="18" charset="0"/>
                <a:cs typeface="Times New Roman" panose="02020603050405020304" pitchFamily="18" charset="0"/>
              </a:rPr>
              <a:t> </a:t>
            </a:r>
            <a:r>
              <a:rPr lang="en-US" sz="2000" u="sng" dirty="0" err="1">
                <a:latin typeface="Times New Roman" panose="02020603050405020304" pitchFamily="18" charset="0"/>
                <a:cs typeface="Times New Roman" panose="02020603050405020304" pitchFamily="18" charset="0"/>
              </a:rPr>
              <a:t>tacki</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Than: </a:t>
            </a:r>
            <a:r>
              <a:rPr lang="en-US" sz="2000" u="sng" dirty="0" err="1">
                <a:latin typeface="Times New Roman" panose="02020603050405020304" pitchFamily="18" charset="0"/>
                <a:cs typeface="Times New Roman" panose="02020603050405020304" pitchFamily="18" charset="0"/>
              </a:rPr>
              <a:t>funkcija</a:t>
            </a:r>
            <a:r>
              <a:rPr lang="en-US" sz="2000" u="sng" dirty="0">
                <a:latin typeface="Times New Roman" panose="02020603050405020304" pitchFamily="18" charset="0"/>
                <a:cs typeface="Times New Roman" panose="02020603050405020304" pitchFamily="18" charset="0"/>
              </a:rPr>
              <a:t> </a:t>
            </a:r>
            <a:r>
              <a:rPr lang="en-US" sz="2000" u="sng" dirty="0" err="1">
                <a:latin typeface="Times New Roman" panose="02020603050405020304" pitchFamily="18" charset="0"/>
                <a:cs typeface="Times New Roman" panose="02020603050405020304" pitchFamily="18" charset="0"/>
              </a:rPr>
              <a:t>koja</a:t>
            </a:r>
            <a:r>
              <a:rPr lang="en-US" sz="2000" u="sng" dirty="0">
                <a:latin typeface="Times New Roman" panose="02020603050405020304" pitchFamily="18" charset="0"/>
                <a:cs typeface="Times New Roman" panose="02020603050405020304" pitchFamily="18" charset="0"/>
              </a:rPr>
              <a:t> </a:t>
            </a:r>
            <a:r>
              <a:rPr lang="en-US" sz="2000" u="sng" dirty="0" err="1">
                <a:latin typeface="Times New Roman" panose="02020603050405020304" pitchFamily="18" charset="0"/>
                <a:cs typeface="Times New Roman" panose="02020603050405020304" pitchFamily="18" charset="0"/>
              </a:rPr>
              <a:t>nijhe</a:t>
            </a:r>
            <a:r>
              <a:rPr lang="en-US" sz="2000" u="sng" dirty="0">
                <a:latin typeface="Times New Roman" panose="02020603050405020304" pitchFamily="18" charset="0"/>
                <a:cs typeface="Times New Roman" panose="02020603050405020304" pitchFamily="18" charset="0"/>
              </a:rPr>
              <a:t> </a:t>
            </a:r>
            <a:r>
              <a:rPr lang="en-US" sz="2000" u="sng" dirty="0" err="1">
                <a:latin typeface="Times New Roman" panose="02020603050405020304" pitchFamily="18" charset="0"/>
                <a:cs typeface="Times New Roman" panose="02020603050405020304" pitchFamily="18" charset="0"/>
              </a:rPr>
              <a:t>nigde</a:t>
            </a:r>
            <a:r>
              <a:rPr lang="en-US" sz="2000" u="sng" dirty="0">
                <a:latin typeface="Times New Roman" panose="02020603050405020304" pitchFamily="18" charset="0"/>
                <a:cs typeface="Times New Roman" panose="02020603050405020304" pitchFamily="18" charset="0"/>
              </a:rPr>
              <a:t> </a:t>
            </a:r>
            <a:r>
              <a:rPr lang="en-US" sz="2000" u="sng" dirty="0" err="1">
                <a:latin typeface="Times New Roman" panose="02020603050405020304" pitchFamily="18" charset="0"/>
                <a:cs typeface="Times New Roman" panose="02020603050405020304" pitchFamily="18" charset="0"/>
              </a:rPr>
              <a:t>neprekidna</a:t>
            </a:r>
            <a:r>
              <a:rPr lang="en-US" sz="2000" u="sng" dirty="0">
                <a:latin typeface="Times New Roman" panose="02020603050405020304" pitchFamily="18"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6618284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CE6B5-B0A2-4DB1-8055-FDDB3D6FA223}"/>
              </a:ext>
            </a:extLst>
          </p:cNvPr>
          <p:cNvSpPr>
            <a:spLocks noGrp="1"/>
          </p:cNvSpPr>
          <p:nvPr>
            <p:ph type="title"/>
          </p:nvPr>
        </p:nvSpPr>
        <p:spPr/>
        <p:txBody>
          <a:bodyPr>
            <a:normAutofit/>
          </a:bodyPr>
          <a:lstStyle/>
          <a:p>
            <a:r>
              <a:rPr lang="en-US" sz="2400" b="1" dirty="0">
                <a:solidFill>
                  <a:srgbClr val="7030A0"/>
                </a:solidFill>
                <a:latin typeface="Times New Roman" panose="02020603050405020304" pitchFamily="18" charset="0"/>
                <a:ea typeface="+mn-ea"/>
                <a:cs typeface="Times New Roman" panose="02020603050405020304" pitchFamily="18" charset="0"/>
              </a:rPr>
              <a:t>Nowhere continuous function: examples </a:t>
            </a:r>
            <a:endParaRPr lang="en-US" sz="2400" b="1" dirty="0">
              <a:solidFill>
                <a:srgbClr val="7030A0"/>
              </a:solidFill>
            </a:endParaRPr>
          </a:p>
        </p:txBody>
      </p:sp>
      <p:sp>
        <p:nvSpPr>
          <p:cNvPr id="3" name="Content Placeholder 2">
            <a:extLst>
              <a:ext uri="{FF2B5EF4-FFF2-40B4-BE49-F238E27FC236}">
                <a16:creationId xmlns:a16="http://schemas.microsoft.com/office/drawing/2014/main" id="{51A54FCF-B382-4A45-99EF-951427BAB477}"/>
              </a:ext>
            </a:extLst>
          </p:cNvPr>
          <p:cNvSpPr>
            <a:spLocks noGrp="1"/>
          </p:cNvSpPr>
          <p:nvPr>
            <p:ph idx="1"/>
          </p:nvPr>
        </p:nvSpPr>
        <p:spPr/>
        <p:txBody>
          <a:bodyPr>
            <a:normAutofit/>
          </a:bodyPr>
          <a:lstStyle/>
          <a:p>
            <a:r>
              <a:rPr lang="en-US" sz="2000" b="1" dirty="0">
                <a:latin typeface="Times New Roman" panose="02020603050405020304" pitchFamily="18" charset="0"/>
                <a:cs typeface="Times New Roman" panose="02020603050405020304" pitchFamily="18" charset="0"/>
              </a:rPr>
              <a:t>Dirichlet’s nowhere continuous function </a:t>
            </a:r>
            <a:r>
              <a:rPr lang="en-US" sz="2000" dirty="0">
                <a:latin typeface="Times New Roman" panose="02020603050405020304" pitchFamily="18" charset="0"/>
                <a:cs typeface="Times New Roman" panose="02020603050405020304" pitchFamily="18" charset="0"/>
              </a:rPr>
              <a:t>is a well-known nowhere continuous function, defined on ℝ (where ℝ is the set of real numbers): it equals 1 if x is a rational number (denoted by ℚ) and 0 is x isn’t a rational number. In notation (Chen &amp; Smith), that’s: </a:t>
            </a:r>
            <a:r>
              <a:rPr lang="en-US" sz="2000" dirty="0" err="1">
                <a:latin typeface="Times New Roman" panose="02020603050405020304" pitchFamily="18" charset="0"/>
                <a:cs typeface="Times New Roman" panose="02020603050405020304" pitchFamily="18" charset="0"/>
              </a:rPr>
              <a:t>dirichlets</a:t>
            </a:r>
            <a:r>
              <a:rPr lang="en-US" sz="2000" dirty="0">
                <a:latin typeface="Times New Roman" panose="02020603050405020304" pitchFamily="18" charset="0"/>
                <a:cs typeface="Times New Roman" panose="02020603050405020304" pitchFamily="18" charset="0"/>
              </a:rPr>
              <a:t> function</a:t>
            </a:r>
          </a:p>
        </p:txBody>
      </p:sp>
    </p:spTree>
    <p:extLst>
      <p:ext uri="{BB962C8B-B14F-4D97-AF65-F5344CB8AC3E}">
        <p14:creationId xmlns:p14="http://schemas.microsoft.com/office/powerpoint/2010/main" val="27804472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E6E9C-4451-419F-BCFA-51B495116F7C}"/>
              </a:ext>
            </a:extLst>
          </p:cNvPr>
          <p:cNvSpPr>
            <a:spLocks noGrp="1"/>
          </p:cNvSpPr>
          <p:nvPr>
            <p:ph type="title"/>
          </p:nvPr>
        </p:nvSpPr>
        <p:spPr/>
        <p:txBody>
          <a:bodyPr>
            <a:normAutofit/>
          </a:bodyPr>
          <a:lstStyle/>
          <a:p>
            <a:r>
              <a:rPr lang="en-US" sz="2400" b="1" dirty="0">
                <a:solidFill>
                  <a:srgbClr val="7030A0"/>
                </a:solidFill>
                <a:latin typeface="Times New Roman" panose="02020603050405020304" pitchFamily="18" charset="0"/>
                <a:cs typeface="Times New Roman" panose="02020603050405020304" pitchFamily="18" charset="0"/>
              </a:rPr>
              <a:t>Homework for 11. 3. 2021</a:t>
            </a:r>
            <a:r>
              <a:rPr lang="en-US" sz="2400" b="1" dirty="0">
                <a:latin typeface="Times New Roman" panose="02020603050405020304" pitchFamily="18" charset="0"/>
                <a:cs typeface="Times New Roman" panose="02020603050405020304" pitchFamily="18" charset="0"/>
              </a:rPr>
              <a:t>. </a:t>
            </a:r>
          </a:p>
        </p:txBody>
      </p:sp>
      <p:sp>
        <p:nvSpPr>
          <p:cNvPr id="3" name="Content Placeholder 2">
            <a:extLst>
              <a:ext uri="{FF2B5EF4-FFF2-40B4-BE49-F238E27FC236}">
                <a16:creationId xmlns:a16="http://schemas.microsoft.com/office/drawing/2014/main" id="{B3067546-5B4A-437D-B2E5-933CAB880621}"/>
              </a:ext>
            </a:extLst>
          </p:cNvPr>
          <p:cNvSpPr>
            <a:spLocks noGrp="1"/>
          </p:cNvSpPr>
          <p:nvPr>
            <p:ph idx="1"/>
          </p:nvPr>
        </p:nvSpPr>
        <p:spPr/>
        <p:txBody>
          <a:bodyPr/>
          <a:lstStyle/>
          <a:p>
            <a:pPr marL="0" indent="0">
              <a:buNone/>
            </a:pPr>
            <a:endParaRPr lang="en-US"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You are supposed to unpack your thesis statement and add burdens of proof </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Informally,  you have clearly to state what you are supposed to prove in order to support  your thesis statement </a:t>
            </a:r>
          </a:p>
          <a:p>
            <a:pPr marL="0" indent="0">
              <a:buNone/>
            </a:pPr>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Even though some people are able to frame </a:t>
            </a:r>
            <a:r>
              <a:rPr lang="en-US" sz="2000" u="sng" dirty="0">
                <a:latin typeface="Times New Roman" panose="02020603050405020304" pitchFamily="18" charset="0"/>
                <a:cs typeface="Times New Roman" panose="02020603050405020304" pitchFamily="18" charset="0"/>
              </a:rPr>
              <a:t>their  thesis statements properly</a:t>
            </a:r>
            <a:r>
              <a:rPr lang="en-US" sz="2000" dirty="0">
                <a:latin typeface="Times New Roman" panose="02020603050405020304" pitchFamily="18" charset="0"/>
                <a:cs typeface="Times New Roman" panose="02020603050405020304" pitchFamily="18" charset="0"/>
              </a:rPr>
              <a:t>, they are unable to form the burdens of proof  </a:t>
            </a:r>
          </a:p>
          <a:p>
            <a:endParaRPr lang="en-US" sz="2000" dirty="0">
              <a:latin typeface="Times New Roman" panose="02020603050405020304" pitchFamily="18" charset="0"/>
              <a:cs typeface="Times New Roman" panose="02020603050405020304" pitchFamily="18" charset="0"/>
            </a:endParaRPr>
          </a:p>
          <a:p>
            <a:r>
              <a:rPr lang="en-US" sz="2000" u="sng" dirty="0">
                <a:latin typeface="Times New Roman" panose="02020603050405020304" pitchFamily="18" charset="0"/>
                <a:cs typeface="Times New Roman" panose="02020603050405020304" pitchFamily="18" charset="0"/>
              </a:rPr>
              <a:t>You are free to send me the burdens of proof for my feedback </a:t>
            </a:r>
          </a:p>
        </p:txBody>
      </p:sp>
    </p:spTree>
    <p:extLst>
      <p:ext uri="{BB962C8B-B14F-4D97-AF65-F5344CB8AC3E}">
        <p14:creationId xmlns:p14="http://schemas.microsoft.com/office/powerpoint/2010/main" val="9589627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AF07D-6F6C-4270-953E-B214C909F053}"/>
              </a:ext>
            </a:extLst>
          </p:cNvPr>
          <p:cNvSpPr>
            <a:spLocks noGrp="1"/>
          </p:cNvSpPr>
          <p:nvPr>
            <p:ph type="title"/>
          </p:nvPr>
        </p:nvSpPr>
        <p:spPr/>
        <p:txBody>
          <a:bodyPr>
            <a:normAutofit fontScale="90000"/>
          </a:bodyPr>
          <a:lstStyle/>
          <a:p>
            <a:pPr marL="228600" lvl="0" indent="-228600">
              <a:spcBef>
                <a:spcPts val="1000"/>
              </a:spcBef>
            </a:pPr>
            <a:r>
              <a:rPr lang="en-US" sz="2700" b="1" dirty="0">
                <a:solidFill>
                  <a:srgbClr val="7030A0"/>
                </a:solidFill>
                <a:latin typeface="Times New Roman" panose="02020603050405020304" pitchFamily="18" charset="0"/>
                <a:ea typeface="+mn-ea"/>
                <a:cs typeface="Times New Roman" panose="02020603050405020304" pitchFamily="18" charset="0"/>
              </a:rPr>
              <a:t>The second part: FOUR TASKS TO MANAGE YOUR BURDENS OF PROOF (Muller, p. 79</a:t>
            </a:r>
            <a:r>
              <a:rPr lang="en-US" sz="2600" b="1" dirty="0">
                <a:solidFill>
                  <a:srgbClr val="7030A0"/>
                </a:solidFill>
                <a:latin typeface="Times New Roman" panose="02020603050405020304" pitchFamily="18" charset="0"/>
                <a:ea typeface="+mn-ea"/>
                <a:cs typeface="Times New Roman" panose="02020603050405020304" pitchFamily="18" charset="0"/>
              </a:rPr>
              <a:t>). </a:t>
            </a:r>
            <a:br>
              <a:rPr lang="en-US" sz="2600" dirty="0">
                <a:solidFill>
                  <a:srgbClr val="7030A0"/>
                </a:solidFill>
                <a:latin typeface="Calibri" panose="020F0502020204030204"/>
                <a:ea typeface="+mn-ea"/>
                <a:cs typeface="+mn-cs"/>
              </a:rPr>
            </a:br>
            <a:endParaRPr lang="en-US" dirty="0">
              <a:solidFill>
                <a:srgbClr val="7030A0"/>
              </a:solidFill>
            </a:endParaRPr>
          </a:p>
        </p:txBody>
      </p:sp>
      <p:sp>
        <p:nvSpPr>
          <p:cNvPr id="3" name="Content Placeholder 2">
            <a:extLst>
              <a:ext uri="{FF2B5EF4-FFF2-40B4-BE49-F238E27FC236}">
                <a16:creationId xmlns:a16="http://schemas.microsoft.com/office/drawing/2014/main" id="{C644ABD2-DA9B-41E2-BF3F-0EC7949CBA0E}"/>
              </a:ext>
            </a:extLst>
          </p:cNvPr>
          <p:cNvSpPr>
            <a:spLocks noGrp="1"/>
          </p:cNvSpPr>
          <p:nvPr>
            <p:ph idx="1"/>
          </p:nvPr>
        </p:nvSpPr>
        <p:spPr/>
        <p:txBody>
          <a:bodyPr>
            <a:normAutofit/>
          </a:bodyPr>
          <a:lstStyle/>
          <a:p>
            <a:r>
              <a:rPr lang="en-US" sz="2000" dirty="0">
                <a:latin typeface="Times New Roman" panose="02020603050405020304" pitchFamily="18" charset="0"/>
                <a:cs typeface="Times New Roman" panose="02020603050405020304" pitchFamily="18" charset="0"/>
              </a:rPr>
              <a:t>1. Identify the context, subject, and claim of the thesis statement.</a:t>
            </a:r>
          </a:p>
          <a:p>
            <a:r>
              <a:rPr lang="en-US" sz="2000" dirty="0">
                <a:latin typeface="Times New Roman" panose="02020603050405020304" pitchFamily="18" charset="0"/>
                <a:cs typeface="Times New Roman" panose="02020603050405020304" pitchFamily="18" charset="0"/>
              </a:rPr>
              <a:t>2. Identify key terms or phrases that help </a:t>
            </a:r>
            <a:r>
              <a:rPr lang="en-US" sz="2000" dirty="0" err="1">
                <a:latin typeface="Times New Roman" panose="02020603050405020304" pitchFamily="18" charset="0"/>
                <a:cs typeface="Times New Roman" panose="02020603050405020304" pitchFamily="18" charset="0"/>
              </a:rPr>
              <a:t>defi</a:t>
            </a:r>
            <a:r>
              <a:rPr lang="en-US" sz="2000" dirty="0">
                <a:latin typeface="Times New Roman" panose="02020603050405020304" pitchFamily="18" charset="0"/>
                <a:cs typeface="Times New Roman" panose="02020603050405020304" pitchFamily="18" charset="0"/>
              </a:rPr>
              <a:t> ne the context, subject, or claim, such as:</a:t>
            </a:r>
          </a:p>
          <a:p>
            <a:r>
              <a:rPr lang="en-US" sz="2000" dirty="0">
                <a:latin typeface="Times New Roman" panose="02020603050405020304" pitchFamily="18" charset="0"/>
                <a:cs typeface="Times New Roman" panose="02020603050405020304" pitchFamily="18" charset="0"/>
              </a:rPr>
              <a:t>● adjectives or adverbs</a:t>
            </a:r>
          </a:p>
          <a:p>
            <a:r>
              <a:rPr lang="en-US" sz="2000" dirty="0">
                <a:latin typeface="Times New Roman" panose="02020603050405020304" pitchFamily="18" charset="0"/>
                <a:cs typeface="Times New Roman" panose="02020603050405020304" pitchFamily="18" charset="0"/>
              </a:rPr>
              <a:t>● </a:t>
            </a:r>
            <a:r>
              <a:rPr lang="en-US" sz="2000" u="sng" dirty="0">
                <a:latin typeface="Times New Roman" panose="02020603050405020304" pitchFamily="18" charset="0"/>
                <a:cs typeface="Times New Roman" panose="02020603050405020304" pitchFamily="18" charset="0"/>
              </a:rPr>
              <a:t>superlatives</a:t>
            </a:r>
            <a:r>
              <a:rPr lang="en-US" sz="2000" dirty="0">
                <a:latin typeface="Times New Roman" panose="02020603050405020304" pitchFamily="18" charset="0"/>
                <a:cs typeface="Times New Roman" panose="02020603050405020304" pitchFamily="18" charset="0"/>
              </a:rPr>
              <a:t> (i.e., most, worst, best, always)</a:t>
            </a:r>
          </a:p>
          <a:p>
            <a:r>
              <a:rPr lang="en-US" sz="2000" dirty="0">
                <a:latin typeface="Times New Roman" panose="02020603050405020304" pitchFamily="18" charset="0"/>
                <a:cs typeface="Times New Roman" panose="02020603050405020304" pitchFamily="18" charset="0"/>
              </a:rPr>
              <a:t>● </a:t>
            </a:r>
            <a:r>
              <a:rPr lang="en-US" sz="2000" u="sng" dirty="0">
                <a:latin typeface="Times New Roman" panose="02020603050405020304" pitchFamily="18" charset="0"/>
                <a:cs typeface="Times New Roman" panose="02020603050405020304" pitchFamily="18" charset="0"/>
              </a:rPr>
              <a:t>specialized terms </a:t>
            </a:r>
            <a:r>
              <a:rPr lang="en-US" sz="2000" dirty="0">
                <a:latin typeface="Times New Roman" panose="02020603050405020304" pitchFamily="18" charset="0"/>
                <a:cs typeface="Times New Roman" panose="02020603050405020304" pitchFamily="18" charset="0"/>
              </a:rPr>
              <a:t>that require explanation</a:t>
            </a:r>
          </a:p>
          <a:p>
            <a:r>
              <a:rPr lang="en-US" sz="2000" dirty="0">
                <a:latin typeface="Times New Roman" panose="02020603050405020304" pitchFamily="18" charset="0"/>
                <a:cs typeface="Times New Roman" panose="02020603050405020304" pitchFamily="18" charset="0"/>
              </a:rPr>
              <a:t>● terms or phrases that </a:t>
            </a:r>
            <a:r>
              <a:rPr lang="en-US" sz="2000" u="sng" dirty="0">
                <a:latin typeface="Times New Roman" panose="02020603050405020304" pitchFamily="18" charset="0"/>
                <a:cs typeface="Times New Roman" panose="02020603050405020304" pitchFamily="18" charset="0"/>
              </a:rPr>
              <a:t>require background information</a:t>
            </a:r>
          </a:p>
          <a:p>
            <a:r>
              <a:rPr lang="en-US" sz="2000" dirty="0">
                <a:latin typeface="Times New Roman" panose="02020603050405020304" pitchFamily="18" charset="0"/>
                <a:cs typeface="Times New Roman" panose="02020603050405020304" pitchFamily="18" charset="0"/>
              </a:rPr>
              <a:t>● </a:t>
            </a:r>
            <a:r>
              <a:rPr lang="en-US" sz="2000" u="sng" dirty="0">
                <a:latin typeface="Times New Roman" panose="02020603050405020304" pitchFamily="18" charset="0"/>
                <a:cs typeface="Times New Roman" panose="02020603050405020304" pitchFamily="18" charset="0"/>
              </a:rPr>
              <a:t>introductory clauses </a:t>
            </a:r>
            <a:r>
              <a:rPr lang="en-US" sz="2000" dirty="0">
                <a:latin typeface="Times New Roman" panose="02020603050405020304" pitchFamily="18" charset="0"/>
                <a:cs typeface="Times New Roman" panose="02020603050405020304" pitchFamily="18" charset="0"/>
              </a:rPr>
              <a:t>or other key terms that limit the parameters of the argument</a:t>
            </a:r>
          </a:p>
          <a:p>
            <a:r>
              <a:rPr lang="en-US" sz="2000" dirty="0">
                <a:latin typeface="Times New Roman" panose="02020603050405020304" pitchFamily="18" charset="0"/>
                <a:cs typeface="Times New Roman" panose="02020603050405020304" pitchFamily="18" charset="0"/>
              </a:rPr>
              <a:t>(i.e., today, twentieth century, regarding children, in my house)</a:t>
            </a:r>
          </a:p>
          <a:p>
            <a:pPr marL="0" indent="0">
              <a:buNone/>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93077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CE047-0CAB-4079-AFDC-DF72475F4523}"/>
              </a:ext>
            </a:extLst>
          </p:cNvPr>
          <p:cNvSpPr>
            <a:spLocks noGrp="1"/>
          </p:cNvSpPr>
          <p:nvPr>
            <p:ph type="title"/>
          </p:nvPr>
        </p:nvSpPr>
        <p:spPr/>
        <p:txBody>
          <a:bodyPr>
            <a:normAutofit/>
          </a:bodyPr>
          <a:lstStyle/>
          <a:p>
            <a:r>
              <a:rPr lang="en-US" sz="2400" dirty="0">
                <a:solidFill>
                  <a:srgbClr val="7030A0"/>
                </a:solidFill>
                <a:latin typeface="Times New Roman" panose="02020603050405020304" pitchFamily="18" charset="0"/>
                <a:cs typeface="Times New Roman" panose="02020603050405020304" pitchFamily="18" charset="0"/>
              </a:rPr>
              <a:t>Four tasks: continuation</a:t>
            </a:r>
          </a:p>
        </p:txBody>
      </p:sp>
      <p:sp>
        <p:nvSpPr>
          <p:cNvPr id="3" name="Content Placeholder 2">
            <a:extLst>
              <a:ext uri="{FF2B5EF4-FFF2-40B4-BE49-F238E27FC236}">
                <a16:creationId xmlns:a16="http://schemas.microsoft.com/office/drawing/2014/main" id="{4F077665-C7B9-4068-9AA7-13B714EABF1A}"/>
              </a:ext>
            </a:extLst>
          </p:cNvPr>
          <p:cNvSpPr>
            <a:spLocks noGrp="1"/>
          </p:cNvSpPr>
          <p:nvPr>
            <p:ph idx="1"/>
          </p:nvPr>
        </p:nvSpPr>
        <p:spPr/>
        <p:txBody>
          <a:bodyPr>
            <a:normAutofit/>
          </a:bodyPr>
          <a:lstStyle/>
          <a:p>
            <a:pPr marL="0" indent="0">
              <a:buNone/>
            </a:pPr>
            <a:r>
              <a:rPr lang="en-US" sz="2000" b="1"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If you are unsure whether a term is “key” or not, remove the term or phrase and see if it changes the demands of the thesis statement or the direction or the boundaries of the argument. If so, then it is a key term and probably carries a burden of proof.</a:t>
            </a:r>
          </a:p>
          <a:p>
            <a:pPr marL="0" indent="0">
              <a:buNone/>
            </a:pPr>
            <a:r>
              <a:rPr lang="en-US" sz="2000" b="1" dirty="0">
                <a:latin typeface="Times New Roman" panose="02020603050405020304" pitchFamily="18" charset="0"/>
                <a:cs typeface="Times New Roman" panose="02020603050405020304" pitchFamily="18" charset="0"/>
              </a:rPr>
              <a:t>3. </a:t>
            </a:r>
            <a:r>
              <a:rPr lang="en-US" sz="2000" dirty="0">
                <a:latin typeface="Times New Roman" panose="02020603050405020304" pitchFamily="18" charset="0"/>
                <a:cs typeface="Times New Roman" panose="02020603050405020304" pitchFamily="18" charset="0"/>
              </a:rPr>
              <a:t>Examine the logical relationships within the thesis statement and identify whether there are any dependent points (or arguments) that must be made in advance of other points (or arguments).</a:t>
            </a:r>
          </a:p>
          <a:p>
            <a:pPr marL="0" indent="0">
              <a:buNone/>
            </a:pPr>
            <a:endParaRPr lang="en-US" sz="2000" b="1" dirty="0">
              <a:latin typeface="Times New Roman" panose="02020603050405020304" pitchFamily="18" charset="0"/>
              <a:cs typeface="Times New Roman" panose="02020603050405020304" pitchFamily="18" charset="0"/>
            </a:endParaRPr>
          </a:p>
          <a:p>
            <a:pPr marL="0" indent="0">
              <a:buNone/>
            </a:pPr>
            <a:r>
              <a:rPr lang="en-US" sz="2000" b="1" dirty="0">
                <a:latin typeface="Times New Roman" panose="02020603050405020304" pitchFamily="18" charset="0"/>
                <a:cs typeface="Times New Roman" panose="02020603050405020304" pitchFamily="18" charset="0"/>
              </a:rPr>
              <a:t>4. </a:t>
            </a:r>
            <a:r>
              <a:rPr lang="en-US" sz="2000" dirty="0">
                <a:latin typeface="Times New Roman" panose="02020603050405020304" pitchFamily="18" charset="0"/>
                <a:cs typeface="Times New Roman" panose="02020603050405020304" pitchFamily="18" charset="0"/>
              </a:rPr>
              <a:t>Decide on the most effective order for covering the burdens of </a:t>
            </a:r>
            <a:r>
              <a:rPr lang="en-US" sz="2000" dirty="0" err="1">
                <a:latin typeface="Times New Roman" panose="02020603050405020304" pitchFamily="18" charset="0"/>
                <a:cs typeface="Times New Roman" panose="02020603050405020304" pitchFamily="18" charset="0"/>
              </a:rPr>
              <a:t>proof.Note</a:t>
            </a:r>
            <a:r>
              <a:rPr lang="en-US" sz="2000" dirty="0">
                <a:latin typeface="Times New Roman" panose="02020603050405020304" pitchFamily="18" charset="0"/>
                <a:cs typeface="Times New Roman" panose="02020603050405020304" pitchFamily="18" charset="0"/>
              </a:rPr>
              <a:t>: See appendix b for more </a:t>
            </a:r>
            <a:r>
              <a:rPr lang="en-US" sz="2000" dirty="0" err="1">
                <a:latin typeface="Times New Roman" panose="02020603050405020304" pitchFamily="18" charset="0"/>
                <a:cs typeface="Times New Roman" panose="02020603050405020304" pitchFamily="18" charset="0"/>
              </a:rPr>
              <a:t>specifi</a:t>
            </a:r>
            <a:r>
              <a:rPr lang="en-US" sz="2000" dirty="0">
                <a:latin typeface="Times New Roman" panose="02020603050405020304" pitchFamily="18" charset="0"/>
                <a:cs typeface="Times New Roman" panose="02020603050405020304" pitchFamily="18" charset="0"/>
              </a:rPr>
              <a:t> c examples of applying the four tasks to particular patterns of argument</a:t>
            </a:r>
          </a:p>
        </p:txBody>
      </p:sp>
    </p:spTree>
    <p:extLst>
      <p:ext uri="{BB962C8B-B14F-4D97-AF65-F5344CB8AC3E}">
        <p14:creationId xmlns:p14="http://schemas.microsoft.com/office/powerpoint/2010/main" val="1780458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B86F6-64FF-4830-B9CA-D7A062FDC2B5}"/>
              </a:ext>
            </a:extLst>
          </p:cNvPr>
          <p:cNvSpPr>
            <a:spLocks noGrp="1"/>
          </p:cNvSpPr>
          <p:nvPr>
            <p:ph type="title"/>
          </p:nvPr>
        </p:nvSpPr>
        <p:spPr>
          <a:xfrm>
            <a:off x="520148" y="237904"/>
            <a:ext cx="10515600" cy="1325563"/>
          </a:xfrm>
        </p:spPr>
        <p:txBody>
          <a:bodyPr>
            <a:normAutofit/>
          </a:bodyPr>
          <a:lstStyle/>
          <a:p>
            <a:r>
              <a:rPr lang="en-US" sz="2400" b="1" dirty="0" err="1">
                <a:solidFill>
                  <a:srgbClr val="7030A0"/>
                </a:solidFill>
                <a:latin typeface="Times New Roman" panose="02020603050405020304" pitchFamily="18" charset="0"/>
                <a:cs typeface="Times New Roman" panose="02020603050405020304" pitchFamily="18" charset="0"/>
              </a:rPr>
              <a:t>Infinitismal</a:t>
            </a:r>
            <a:r>
              <a:rPr lang="en-US" sz="2400" b="1" dirty="0">
                <a:solidFill>
                  <a:srgbClr val="7030A0"/>
                </a:solidFill>
                <a:latin typeface="Times New Roman" panose="02020603050405020304" pitchFamily="18" charset="0"/>
                <a:cs typeface="Times New Roman" panose="02020603050405020304" pitchFamily="18" charset="0"/>
              </a:rPr>
              <a:t> quantities </a:t>
            </a:r>
          </a:p>
        </p:txBody>
      </p:sp>
      <p:pic>
        <p:nvPicPr>
          <p:cNvPr id="4" name="Content Placeholder 3">
            <a:extLst>
              <a:ext uri="{FF2B5EF4-FFF2-40B4-BE49-F238E27FC236}">
                <a16:creationId xmlns:a16="http://schemas.microsoft.com/office/drawing/2014/main" id="{187D9243-6B18-4F3A-B330-316B3D0F73BB}"/>
              </a:ext>
            </a:extLst>
          </p:cNvPr>
          <p:cNvPicPr>
            <a:picLocks noGrp="1" noChangeAspect="1"/>
          </p:cNvPicPr>
          <p:nvPr>
            <p:ph idx="1"/>
          </p:nvPr>
        </p:nvPicPr>
        <p:blipFill>
          <a:blip r:embed="rId2"/>
          <a:stretch>
            <a:fillRect/>
          </a:stretch>
        </p:blipFill>
        <p:spPr>
          <a:xfrm>
            <a:off x="4314780" y="1825625"/>
            <a:ext cx="3562440" cy="4351338"/>
          </a:xfrm>
          <a:prstGeom prst="rect">
            <a:avLst/>
          </a:prstGeom>
        </p:spPr>
      </p:pic>
    </p:spTree>
    <p:extLst>
      <p:ext uri="{BB962C8B-B14F-4D97-AF65-F5344CB8AC3E}">
        <p14:creationId xmlns:p14="http://schemas.microsoft.com/office/powerpoint/2010/main" val="5710255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CB9A7-F402-49E1-A8EA-6F933E9E4270}"/>
              </a:ext>
            </a:extLst>
          </p:cNvPr>
          <p:cNvSpPr>
            <a:spLocks noGrp="1"/>
          </p:cNvSpPr>
          <p:nvPr>
            <p:ph type="title"/>
          </p:nvPr>
        </p:nvSpPr>
        <p:spPr/>
        <p:txBody>
          <a:bodyPr/>
          <a:lstStyle/>
          <a:p>
            <a:pPr marL="228600" lvl="0" indent="-228600">
              <a:spcBef>
                <a:spcPts val="1000"/>
              </a:spcBef>
            </a:pPr>
            <a:r>
              <a:rPr lang="en-US" sz="2200" b="1" dirty="0">
                <a:solidFill>
                  <a:srgbClr val="7030A0"/>
                </a:solidFill>
                <a:latin typeface="Times New Roman" panose="02020603050405020304" pitchFamily="18" charset="0"/>
                <a:ea typeface="+mn-ea"/>
                <a:cs typeface="Times New Roman" panose="02020603050405020304" pitchFamily="18" charset="0"/>
              </a:rPr>
              <a:t>EXAMPLE:</a:t>
            </a:r>
            <a:br>
              <a:rPr lang="en-US" sz="2200" dirty="0">
                <a:solidFill>
                  <a:prstClr val="black"/>
                </a:solidFill>
                <a:latin typeface="Calibri" panose="020F0502020204030204"/>
                <a:ea typeface="+mn-ea"/>
                <a:cs typeface="+mn-cs"/>
              </a:rPr>
            </a:br>
            <a:endParaRPr lang="en-US" dirty="0"/>
          </a:p>
        </p:txBody>
      </p:sp>
      <p:sp>
        <p:nvSpPr>
          <p:cNvPr id="3" name="Content Placeholder 2">
            <a:extLst>
              <a:ext uri="{FF2B5EF4-FFF2-40B4-BE49-F238E27FC236}">
                <a16:creationId xmlns:a16="http://schemas.microsoft.com/office/drawing/2014/main" id="{E5C995DB-9822-486A-87AD-14357EE8A175}"/>
              </a:ext>
            </a:extLst>
          </p:cNvPr>
          <p:cNvSpPr>
            <a:spLocks noGrp="1"/>
          </p:cNvSpPr>
          <p:nvPr>
            <p:ph idx="1"/>
          </p:nvPr>
        </p:nvSpPr>
        <p:spPr/>
        <p:txBody>
          <a:bodyPr>
            <a:normAutofit/>
          </a:bodyPr>
          <a:lstStyle/>
          <a:p>
            <a:r>
              <a:rPr lang="en-US" sz="2000" dirty="0">
                <a:latin typeface="Times New Roman" panose="02020603050405020304" pitchFamily="18" charset="0"/>
                <a:cs typeface="Times New Roman" panose="02020603050405020304" pitchFamily="18" charset="0"/>
              </a:rPr>
              <a:t>Couples who have children and want to divorce should be required by law to attend four months of couples counseling.</a:t>
            </a:r>
          </a:p>
          <a:p>
            <a:r>
              <a:rPr lang="en-US" sz="2000" b="1" dirty="0">
                <a:latin typeface="Times New Roman" panose="02020603050405020304" pitchFamily="18" charset="0"/>
                <a:cs typeface="Times New Roman" panose="02020603050405020304" pitchFamily="18" charset="0"/>
              </a:rPr>
              <a:t>1. </a:t>
            </a:r>
            <a:r>
              <a:rPr lang="en-US" sz="2000" dirty="0">
                <a:latin typeface="Times New Roman" panose="02020603050405020304" pitchFamily="18" charset="0"/>
                <a:cs typeface="Times New Roman" panose="02020603050405020304" pitchFamily="18" charset="0"/>
              </a:rPr>
              <a:t>Identify the context, subject, and claim of the thesis statement.</a:t>
            </a:r>
          </a:p>
          <a:p>
            <a:r>
              <a:rPr lang="en-US" sz="2000" u="sng" dirty="0">
                <a:latin typeface="Times New Roman" panose="02020603050405020304" pitchFamily="18" charset="0"/>
                <a:cs typeface="Times New Roman" panose="02020603050405020304" pitchFamily="18" charset="0"/>
              </a:rPr>
              <a:t>Context: </a:t>
            </a:r>
            <a:r>
              <a:rPr lang="en-US" sz="2000" dirty="0">
                <a:latin typeface="Times New Roman" panose="02020603050405020304" pitchFamily="18" charset="0"/>
                <a:cs typeface="Times New Roman" panose="02020603050405020304" pitchFamily="18" charset="0"/>
              </a:rPr>
              <a:t>divorce in today’s society</a:t>
            </a:r>
          </a:p>
          <a:p>
            <a:r>
              <a:rPr lang="en-US" sz="2000" u="sng" dirty="0">
                <a:latin typeface="Times New Roman" panose="02020603050405020304" pitchFamily="18" charset="0"/>
                <a:cs typeface="Times New Roman" panose="02020603050405020304" pitchFamily="18" charset="0"/>
              </a:rPr>
              <a:t>Subject</a:t>
            </a:r>
            <a:r>
              <a:rPr lang="en-US" sz="2000" dirty="0">
                <a:latin typeface="Times New Roman" panose="02020603050405020304" pitchFamily="18" charset="0"/>
                <a:cs typeface="Times New Roman" panose="02020603050405020304" pitchFamily="18" charset="0"/>
              </a:rPr>
              <a:t>: couples who have children and are considering divorce</a:t>
            </a:r>
          </a:p>
          <a:p>
            <a:r>
              <a:rPr lang="en-US" sz="2000" u="sng" dirty="0">
                <a:latin typeface="Times New Roman" panose="02020603050405020304" pitchFamily="18" charset="0"/>
                <a:cs typeface="Times New Roman" panose="02020603050405020304" pitchFamily="18" charset="0"/>
              </a:rPr>
              <a:t>Claim: </a:t>
            </a:r>
            <a:r>
              <a:rPr lang="en-US" sz="2000" dirty="0">
                <a:latin typeface="Times New Roman" panose="02020603050405020304" pitchFamily="18" charset="0"/>
                <a:cs typeface="Times New Roman" panose="02020603050405020304" pitchFamily="18" charset="0"/>
              </a:rPr>
              <a:t>should be required by law to attend four months of counseling prior to divorce</a:t>
            </a:r>
          </a:p>
          <a:p>
            <a:r>
              <a:rPr lang="en-US" sz="2000" b="1"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 Identify key terms or phrases that describe the context, subject, and claim.</a:t>
            </a:r>
          </a:p>
          <a:p>
            <a:r>
              <a:rPr lang="en-US" sz="2000" dirty="0">
                <a:latin typeface="Times New Roman" panose="02020603050405020304" pitchFamily="18" charset="0"/>
                <a:cs typeface="Times New Roman" panose="02020603050405020304" pitchFamily="18" charset="0"/>
              </a:rPr>
              <a:t>Couples who have children and want to divorce should be required by law to attend four months of couples counseling.</a:t>
            </a:r>
          </a:p>
          <a:p>
            <a:r>
              <a:rPr lang="en-US" sz="2000" b="1" dirty="0">
                <a:latin typeface="Times New Roman" panose="02020603050405020304" pitchFamily="18" charset="0"/>
                <a:cs typeface="Times New Roman" panose="02020603050405020304" pitchFamily="18" charset="0"/>
              </a:rPr>
              <a:t>3. </a:t>
            </a:r>
            <a:r>
              <a:rPr lang="en-US" sz="2000" dirty="0">
                <a:latin typeface="Times New Roman" panose="02020603050405020304" pitchFamily="18" charset="0"/>
                <a:cs typeface="Times New Roman" panose="02020603050405020304" pitchFamily="18" charset="0"/>
              </a:rPr>
              <a:t>Examine the logical relationships within the thesis statement and identify any dependent points.</a:t>
            </a:r>
          </a:p>
          <a:p>
            <a:r>
              <a:rPr lang="en-US" sz="2000" b="1" dirty="0">
                <a:latin typeface="Times New Roman" panose="02020603050405020304" pitchFamily="18" charset="0"/>
                <a:cs typeface="Times New Roman" panose="02020603050405020304" pitchFamily="18" charset="0"/>
              </a:rPr>
              <a:t>4. </a:t>
            </a:r>
            <a:r>
              <a:rPr lang="en-US" sz="2000" dirty="0">
                <a:latin typeface="Times New Roman" panose="02020603050405020304" pitchFamily="18" charset="0"/>
                <a:cs typeface="Times New Roman" panose="02020603050405020304" pitchFamily="18" charset="0"/>
              </a:rPr>
              <a:t>Decide on the most effective order for covering the burdens of proof.</a:t>
            </a:r>
          </a:p>
        </p:txBody>
      </p:sp>
    </p:spTree>
    <p:extLst>
      <p:ext uri="{BB962C8B-B14F-4D97-AF65-F5344CB8AC3E}">
        <p14:creationId xmlns:p14="http://schemas.microsoft.com/office/powerpoint/2010/main" val="14411433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E9476-7CDA-4253-9D77-67DC3A8AD9A0}"/>
              </a:ext>
            </a:extLst>
          </p:cNvPr>
          <p:cNvSpPr>
            <a:spLocks noGrp="1"/>
          </p:cNvSpPr>
          <p:nvPr>
            <p:ph type="title"/>
          </p:nvPr>
        </p:nvSpPr>
        <p:spPr/>
        <p:txBody>
          <a:bodyPr>
            <a:normAutofit/>
          </a:bodyPr>
          <a:lstStyle/>
          <a:p>
            <a:r>
              <a:rPr lang="en-US" sz="2400" dirty="0">
                <a:solidFill>
                  <a:srgbClr val="7030A0"/>
                </a:solidFill>
                <a:latin typeface="Times New Roman" panose="02020603050405020304" pitchFamily="18" charset="0"/>
                <a:cs typeface="Times New Roman" panose="02020603050405020304" pitchFamily="18" charset="0"/>
              </a:rPr>
              <a:t>Unpacking burdens of proof </a:t>
            </a:r>
          </a:p>
        </p:txBody>
      </p:sp>
      <p:sp>
        <p:nvSpPr>
          <p:cNvPr id="3" name="Content Placeholder 2">
            <a:extLst>
              <a:ext uri="{FF2B5EF4-FFF2-40B4-BE49-F238E27FC236}">
                <a16:creationId xmlns:a16="http://schemas.microsoft.com/office/drawing/2014/main" id="{BF0C3DAD-BA4E-49C6-BE57-807DD839F515}"/>
              </a:ext>
            </a:extLst>
          </p:cNvPr>
          <p:cNvSpPr>
            <a:spLocks noGrp="1"/>
          </p:cNvSpPr>
          <p:nvPr>
            <p:ph idx="1"/>
          </p:nvPr>
        </p:nvSpPr>
        <p:spPr/>
        <p:txBody>
          <a:bodyPr>
            <a:normAutofit/>
          </a:bodyPr>
          <a:lstStyle/>
          <a:p>
            <a:r>
              <a:rPr lang="en-US" sz="2000" dirty="0"/>
              <a:t>discuss how divorce is hard on children</a:t>
            </a:r>
          </a:p>
          <a:p>
            <a:r>
              <a:rPr lang="en-US" sz="2000" dirty="0"/>
              <a:t>● discuss how counseling can help families cope with divorce</a:t>
            </a:r>
          </a:p>
          <a:p>
            <a:r>
              <a:rPr lang="en-US" sz="2000" dirty="0"/>
              <a:t>● discuss why passing a law is the best way to achieve these goals</a:t>
            </a:r>
          </a:p>
          <a:p>
            <a:r>
              <a:rPr lang="en-US" sz="2000" dirty="0"/>
              <a:t>● discuss why four months of counseling is the right amount</a:t>
            </a:r>
          </a:p>
        </p:txBody>
      </p:sp>
    </p:spTree>
    <p:extLst>
      <p:ext uri="{BB962C8B-B14F-4D97-AF65-F5344CB8AC3E}">
        <p14:creationId xmlns:p14="http://schemas.microsoft.com/office/powerpoint/2010/main" val="36484087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DF5C2-0AEA-4C69-A1CF-49315131DF93}"/>
              </a:ext>
            </a:extLst>
          </p:cNvPr>
          <p:cNvSpPr>
            <a:spLocks noGrp="1"/>
          </p:cNvSpPr>
          <p:nvPr>
            <p:ph type="title"/>
          </p:nvPr>
        </p:nvSpPr>
        <p:spPr/>
        <p:txBody>
          <a:bodyPr>
            <a:normAutofit/>
          </a:bodyPr>
          <a:lstStyle/>
          <a:p>
            <a:r>
              <a:rPr lang="en-US" sz="2400" b="1" dirty="0">
                <a:solidFill>
                  <a:srgbClr val="7030A0"/>
                </a:solidFill>
                <a:latin typeface="Times New Roman" panose="02020603050405020304" pitchFamily="18" charset="0"/>
                <a:cs typeface="Times New Roman" panose="02020603050405020304" pitchFamily="18" charset="0"/>
              </a:rPr>
              <a:t>Burdens of Proof and Logical Fallacies</a:t>
            </a:r>
          </a:p>
        </p:txBody>
      </p:sp>
      <p:sp>
        <p:nvSpPr>
          <p:cNvPr id="3" name="Content Placeholder 2">
            <a:extLst>
              <a:ext uri="{FF2B5EF4-FFF2-40B4-BE49-F238E27FC236}">
                <a16:creationId xmlns:a16="http://schemas.microsoft.com/office/drawing/2014/main" id="{EF748DF9-5B60-4936-BB66-960AFC8D734B}"/>
              </a:ext>
            </a:extLst>
          </p:cNvPr>
          <p:cNvSpPr>
            <a:spLocks noGrp="1"/>
          </p:cNvSpPr>
          <p:nvPr>
            <p:ph idx="1"/>
          </p:nvPr>
        </p:nvSpPr>
        <p:spPr/>
        <p:txBody>
          <a:bodyPr>
            <a:normAutofit/>
          </a:bodyPr>
          <a:lstStyle/>
          <a:p>
            <a:r>
              <a:rPr lang="en-US" sz="2000" b="1" dirty="0">
                <a:latin typeface="Times New Roman" panose="02020603050405020304" pitchFamily="18" charset="0"/>
                <a:cs typeface="Times New Roman" panose="02020603050405020304" pitchFamily="18" charset="0"/>
              </a:rPr>
              <a:t>Hasty Generalization and Overgeneralization</a:t>
            </a:r>
          </a:p>
          <a:p>
            <a:r>
              <a:rPr lang="en-US" sz="2000" dirty="0">
                <a:latin typeface="Times New Roman" panose="02020603050405020304" pitchFamily="18" charset="0"/>
                <a:cs typeface="Times New Roman" panose="02020603050405020304" pitchFamily="18" charset="0"/>
              </a:rPr>
              <a:t>Avoid asserting a claim </a:t>
            </a:r>
            <a:r>
              <a:rPr lang="en-US" sz="2000" u="sng" dirty="0">
                <a:latin typeface="Times New Roman" panose="02020603050405020304" pitchFamily="18" charset="0"/>
                <a:cs typeface="Times New Roman" panose="02020603050405020304" pitchFamily="18" charset="0"/>
              </a:rPr>
              <a:t>based on too little evidence</a:t>
            </a:r>
            <a:r>
              <a:rPr lang="en-US" sz="2000" dirty="0">
                <a:latin typeface="Times New Roman" panose="02020603050405020304" pitchFamily="18" charset="0"/>
                <a:cs typeface="Times New Roman" panose="02020603050405020304" pitchFamily="18" charset="0"/>
              </a:rPr>
              <a:t>. For instance, if you see two student</a:t>
            </a:r>
          </a:p>
          <a:p>
            <a:pPr marL="0" indent="0">
              <a:buNone/>
            </a:pPr>
            <a:r>
              <a:rPr lang="en-US" sz="2000" dirty="0">
                <a:latin typeface="Times New Roman" panose="02020603050405020304" pitchFamily="18" charset="0"/>
                <a:cs typeface="Times New Roman" panose="02020603050405020304" pitchFamily="18" charset="0"/>
              </a:rPr>
              <a:t>athletes cheat on exams and then offer the claim that</a:t>
            </a:r>
            <a:r>
              <a:rPr lang="en-US" sz="2000" u="sng" dirty="0">
                <a:latin typeface="Times New Roman" panose="02020603050405020304" pitchFamily="18" charset="0"/>
                <a:cs typeface="Times New Roman" panose="02020603050405020304" pitchFamily="18" charset="0"/>
              </a:rPr>
              <a:t> </a:t>
            </a:r>
            <a:r>
              <a:rPr lang="en-US" sz="2000" i="1" u="sng" dirty="0">
                <a:latin typeface="Times New Roman" panose="02020603050405020304" pitchFamily="18" charset="0"/>
                <a:cs typeface="Times New Roman" panose="02020603050405020304" pitchFamily="18" charset="0"/>
              </a:rPr>
              <a:t>all </a:t>
            </a:r>
            <a:r>
              <a:rPr lang="en-US" sz="2000" i="1" dirty="0">
                <a:latin typeface="Times New Roman" panose="02020603050405020304" pitchFamily="18" charset="0"/>
                <a:cs typeface="Times New Roman" panose="02020603050405020304" pitchFamily="18" charset="0"/>
              </a:rPr>
              <a:t>student athletes cheat on</a:t>
            </a:r>
          </a:p>
          <a:p>
            <a:pPr marL="0" indent="0">
              <a:buNone/>
            </a:pPr>
            <a:r>
              <a:rPr lang="en-US" sz="2000" i="1" dirty="0">
                <a:latin typeface="Times New Roman" panose="02020603050405020304" pitchFamily="18" charset="0"/>
                <a:cs typeface="Times New Roman" panose="02020603050405020304" pitchFamily="18" charset="0"/>
              </a:rPr>
              <a:t>exams, </a:t>
            </a:r>
            <a:r>
              <a:rPr lang="en-US" sz="2000" dirty="0">
                <a:latin typeface="Times New Roman" panose="02020603050405020304" pitchFamily="18" charset="0"/>
                <a:cs typeface="Times New Roman" panose="02020603050405020304" pitchFamily="18" charset="0"/>
              </a:rPr>
              <a:t>your statement would not be valid. No doubt there are many student athletes</a:t>
            </a:r>
          </a:p>
          <a:p>
            <a:pPr marL="0" indent="0">
              <a:buNone/>
            </a:pPr>
            <a:r>
              <a:rPr lang="en-US" sz="2000" dirty="0">
                <a:latin typeface="Times New Roman" panose="02020603050405020304" pitchFamily="18" charset="0"/>
                <a:cs typeface="Times New Roman" panose="02020603050405020304" pitchFamily="18" charset="0"/>
              </a:rPr>
              <a:t>who do not cheat on exams, so in using these two incidents to generalize for the whole,</a:t>
            </a:r>
          </a:p>
          <a:p>
            <a:pPr marL="0" indent="0">
              <a:buNone/>
            </a:pPr>
            <a:r>
              <a:rPr lang="en-US" sz="2000" dirty="0">
                <a:latin typeface="Times New Roman" panose="02020603050405020304" pitchFamily="18" charset="0"/>
                <a:cs typeface="Times New Roman" panose="02020603050405020304" pitchFamily="18" charset="0"/>
              </a:rPr>
              <a:t>you would be guilty of a </a:t>
            </a:r>
            <a:r>
              <a:rPr lang="en-US" sz="2000" b="1" dirty="0">
                <a:latin typeface="Times New Roman" panose="02020603050405020304" pitchFamily="18" charset="0"/>
                <a:cs typeface="Times New Roman" panose="02020603050405020304" pitchFamily="18" charset="0"/>
              </a:rPr>
              <a:t>hasty generalization</a:t>
            </a:r>
            <a:r>
              <a:rPr lang="en-US" sz="2000" dirty="0">
                <a:latin typeface="Times New Roman" panose="02020603050405020304" pitchFamily="18" charset="0"/>
                <a:cs typeface="Times New Roman" panose="02020603050405020304" pitchFamily="18" charset="0"/>
              </a:rPr>
              <a:t>. In other words, you would be judging</a:t>
            </a:r>
          </a:p>
          <a:p>
            <a:pPr marL="0" indent="0">
              <a:buNone/>
            </a:pPr>
            <a:r>
              <a:rPr lang="en-US" sz="2000" dirty="0">
                <a:latin typeface="Times New Roman" panose="02020603050405020304" pitchFamily="18" charset="0"/>
                <a:cs typeface="Times New Roman" panose="02020603050405020304" pitchFamily="18" charset="0"/>
              </a:rPr>
              <a:t>the whole by the part. Avoid using limitless terms such as </a:t>
            </a:r>
            <a:r>
              <a:rPr lang="en-US" sz="2000" i="1" u="sng" dirty="0">
                <a:latin typeface="Times New Roman" panose="02020603050405020304" pitchFamily="18" charset="0"/>
                <a:cs typeface="Times New Roman" panose="02020603050405020304" pitchFamily="18" charset="0"/>
              </a:rPr>
              <a:t>all, every, always, </a:t>
            </a:r>
            <a:r>
              <a:rPr lang="en-US" sz="2000" u="sng" dirty="0">
                <a:latin typeface="Times New Roman" panose="02020603050405020304" pitchFamily="18" charset="0"/>
                <a:cs typeface="Times New Roman" panose="02020603050405020304" pitchFamily="18" charset="0"/>
              </a:rPr>
              <a:t>and </a:t>
            </a:r>
            <a:r>
              <a:rPr lang="en-US" sz="2000" i="1" u="sng" dirty="0">
                <a:latin typeface="Times New Roman" panose="02020603050405020304" pitchFamily="18" charset="0"/>
                <a:cs typeface="Times New Roman" panose="02020603050405020304" pitchFamily="18" charset="0"/>
              </a:rPr>
              <a:t>never</a:t>
            </a:r>
          </a:p>
          <a:p>
            <a:pPr marL="0" indent="0">
              <a:buNone/>
            </a:pPr>
            <a:r>
              <a:rPr lang="en-US" sz="2000" dirty="0">
                <a:latin typeface="Times New Roman" panose="02020603050405020304" pitchFamily="18" charset="0"/>
                <a:cs typeface="Times New Roman" panose="02020603050405020304" pitchFamily="18" charset="0"/>
              </a:rPr>
              <a:t>because they will often lead to overgeneralized or hasty claims; they suggest </a:t>
            </a:r>
            <a:r>
              <a:rPr lang="en-US" sz="2000" dirty="0" err="1">
                <a:latin typeface="Times New Roman" panose="02020603050405020304" pitchFamily="18" charset="0"/>
                <a:cs typeface="Times New Roman" panose="02020603050405020304" pitchFamily="18" charset="0"/>
              </a:rPr>
              <a:t>defi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nitive</a:t>
            </a:r>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results that would be </a:t>
            </a:r>
            <a:r>
              <a:rPr lang="en-US" sz="2000" dirty="0" err="1">
                <a:latin typeface="Times New Roman" panose="02020603050405020304" pitchFamily="18" charset="0"/>
                <a:cs typeface="Times New Roman" panose="02020603050405020304" pitchFamily="18" charset="0"/>
              </a:rPr>
              <a:t>diffi</a:t>
            </a:r>
            <a:r>
              <a:rPr lang="en-US" sz="2000" dirty="0">
                <a:latin typeface="Times New Roman" panose="02020603050405020304" pitchFamily="18" charset="0"/>
                <a:cs typeface="Times New Roman" panose="02020603050405020304" pitchFamily="18" charset="0"/>
              </a:rPr>
              <a:t> cult—if not impossible—to substantiate.</a:t>
            </a:r>
          </a:p>
        </p:txBody>
      </p:sp>
    </p:spTree>
    <p:extLst>
      <p:ext uri="{BB962C8B-B14F-4D97-AF65-F5344CB8AC3E}">
        <p14:creationId xmlns:p14="http://schemas.microsoft.com/office/powerpoint/2010/main" val="21759092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44B77-7D41-483B-8440-DD7068E92B64}"/>
              </a:ext>
            </a:extLst>
          </p:cNvPr>
          <p:cNvSpPr>
            <a:spLocks noGrp="1"/>
          </p:cNvSpPr>
          <p:nvPr>
            <p:ph type="title"/>
          </p:nvPr>
        </p:nvSpPr>
        <p:spPr/>
        <p:txBody>
          <a:bodyPr>
            <a:normAutofit/>
          </a:bodyPr>
          <a:lstStyle/>
          <a:p>
            <a:r>
              <a:rPr lang="en-US" sz="2400" b="1" u="sng" dirty="0">
                <a:solidFill>
                  <a:srgbClr val="7030A0"/>
                </a:solidFill>
                <a:latin typeface="Times New Roman" panose="02020603050405020304" pitchFamily="18" charset="0"/>
                <a:cs typeface="Times New Roman" panose="02020603050405020304" pitchFamily="18" charset="0"/>
              </a:rPr>
              <a:t>Stereotypes </a:t>
            </a:r>
          </a:p>
        </p:txBody>
      </p:sp>
      <p:sp>
        <p:nvSpPr>
          <p:cNvPr id="3" name="Content Placeholder 2">
            <a:extLst>
              <a:ext uri="{FF2B5EF4-FFF2-40B4-BE49-F238E27FC236}">
                <a16:creationId xmlns:a16="http://schemas.microsoft.com/office/drawing/2014/main" id="{01A1B3C7-EDA6-4A92-906A-A981D5012EAC}"/>
              </a:ext>
            </a:extLst>
          </p:cNvPr>
          <p:cNvSpPr>
            <a:spLocks noGrp="1"/>
          </p:cNvSpPr>
          <p:nvPr>
            <p:ph idx="1"/>
          </p:nvPr>
        </p:nvSpPr>
        <p:spPr/>
        <p:txBody>
          <a:bodyPr>
            <a:normAutofit/>
          </a:bodyPr>
          <a:lstStyle/>
          <a:p>
            <a:r>
              <a:rPr lang="en-US" sz="2000" dirty="0">
                <a:latin typeface="Times New Roman" panose="02020603050405020304" pitchFamily="18" charset="0"/>
                <a:cs typeface="Times New Roman" panose="02020603050405020304" pitchFamily="18" charset="0"/>
              </a:rPr>
              <a:t>Stereotypes are a form of hasty generalization because they make assumptions about groups of people based on little or no evidence. If you argued, for instance, that women hate math; therefore math departments at women’s colleges are small, you would be basing your argument on a stereotype. There is no compelling proof that shows that all—or even most—women hate math, so this statement cannot be supported or proven. Furthermore, the cause/effect relationship suggested in this statement—that math departments are small because women hate math—cannot be developed logically because the assumption on which it is based (that women hate math) is unfounded (Cathleen Muller) </a:t>
            </a:r>
            <a:endParaRPr lang="en-US" dirty="0"/>
          </a:p>
        </p:txBody>
      </p:sp>
    </p:spTree>
    <p:extLst>
      <p:ext uri="{BB962C8B-B14F-4D97-AF65-F5344CB8AC3E}">
        <p14:creationId xmlns:p14="http://schemas.microsoft.com/office/powerpoint/2010/main" val="15175990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196AB-E576-4CFC-AAC9-937AC5E055D9}"/>
              </a:ext>
            </a:extLst>
          </p:cNvPr>
          <p:cNvSpPr>
            <a:spLocks noGrp="1"/>
          </p:cNvSpPr>
          <p:nvPr>
            <p:ph type="title"/>
          </p:nvPr>
        </p:nvSpPr>
        <p:spPr>
          <a:xfrm>
            <a:off x="687125" y="451719"/>
            <a:ext cx="10515600" cy="1325563"/>
          </a:xfrm>
        </p:spPr>
        <p:txBody>
          <a:bodyPr/>
          <a:lstStyle/>
          <a:p>
            <a:pPr marL="228600" lvl="0" indent="-228600">
              <a:spcBef>
                <a:spcPts val="1000"/>
              </a:spcBef>
            </a:pPr>
            <a:r>
              <a:rPr lang="en-US" sz="2400" b="1" u="sng" dirty="0">
                <a:solidFill>
                  <a:srgbClr val="002060"/>
                </a:solidFill>
                <a:latin typeface="Times New Roman" panose="02020603050405020304" pitchFamily="18" charset="0"/>
                <a:ea typeface="+mn-ea"/>
                <a:cs typeface="Times New Roman" panose="02020603050405020304" pitchFamily="18" charset="0"/>
              </a:rPr>
              <a:t>False Cause (Kathleen Muller</a:t>
            </a:r>
            <a:r>
              <a:rPr lang="en-US" sz="2400" b="1" u="sng" dirty="0">
                <a:solidFill>
                  <a:prstClr val="black"/>
                </a:solidFill>
                <a:latin typeface="Times New Roman" panose="02020603050405020304" pitchFamily="18" charset="0"/>
                <a:ea typeface="+mn-ea"/>
                <a:cs typeface="Times New Roman" panose="02020603050405020304" pitchFamily="18" charset="0"/>
              </a:rPr>
              <a:t>) </a:t>
            </a:r>
            <a:br>
              <a:rPr lang="en-US" sz="1800" b="1" dirty="0">
                <a:solidFill>
                  <a:prstClr val="black"/>
                </a:solidFill>
                <a:latin typeface="Segoe-Bold"/>
                <a:ea typeface="+mn-ea"/>
                <a:cs typeface="+mn-cs"/>
              </a:rPr>
            </a:br>
            <a:endParaRPr lang="en-US" dirty="0"/>
          </a:p>
        </p:txBody>
      </p:sp>
      <p:sp>
        <p:nvSpPr>
          <p:cNvPr id="3" name="Content Placeholder 2">
            <a:extLst>
              <a:ext uri="{FF2B5EF4-FFF2-40B4-BE49-F238E27FC236}">
                <a16:creationId xmlns:a16="http://schemas.microsoft.com/office/drawing/2014/main" id="{32EF5368-119A-4652-A9B0-32EE34063848}"/>
              </a:ext>
            </a:extLst>
          </p:cNvPr>
          <p:cNvSpPr>
            <a:spLocks noGrp="1"/>
          </p:cNvSpPr>
          <p:nvPr>
            <p:ph idx="1"/>
          </p:nvPr>
        </p:nvSpPr>
        <p:spPr/>
        <p:txBody>
          <a:bodyPr>
            <a:normAutofit fontScale="70000" lnSpcReduction="20000"/>
          </a:bodyPr>
          <a:lstStyle/>
          <a:p>
            <a:r>
              <a:rPr lang="en-US" dirty="0">
                <a:latin typeface="Times New Roman" panose="02020603050405020304" pitchFamily="18" charset="0"/>
                <a:cs typeface="Times New Roman" panose="02020603050405020304" pitchFamily="18" charset="0"/>
              </a:rPr>
              <a:t>A </a:t>
            </a:r>
            <a:r>
              <a:rPr lang="en-US" b="1" dirty="0">
                <a:latin typeface="Times New Roman" panose="02020603050405020304" pitchFamily="18" charset="0"/>
                <a:cs typeface="Times New Roman" panose="02020603050405020304" pitchFamily="18" charset="0"/>
              </a:rPr>
              <a:t>false cause </a:t>
            </a:r>
            <a:r>
              <a:rPr lang="en-US" dirty="0" err="1">
                <a:latin typeface="Times New Roman" panose="02020603050405020304" pitchFamily="18" charset="0"/>
                <a:cs typeface="Times New Roman" panose="02020603050405020304" pitchFamily="18" charset="0"/>
              </a:rPr>
              <a:t>defi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nes</a:t>
            </a:r>
            <a:r>
              <a:rPr lang="en-US" dirty="0">
                <a:latin typeface="Times New Roman" panose="02020603050405020304" pitchFamily="18" charset="0"/>
                <a:cs typeface="Times New Roman" panose="02020603050405020304" pitchFamily="18" charset="0"/>
              </a:rPr>
              <a:t> a prior event as causal when it is not (also called </a:t>
            </a:r>
            <a:r>
              <a:rPr lang="en-US" b="1" i="1" dirty="0">
                <a:latin typeface="Times New Roman" panose="02020603050405020304" pitchFamily="18" charset="0"/>
                <a:cs typeface="Times New Roman" panose="02020603050405020304" pitchFamily="18" charset="0"/>
              </a:rPr>
              <a:t>post hoc</a:t>
            </a:r>
            <a:r>
              <a:rPr lang="en-US" i="1" dirty="0">
                <a:latin typeface="Times New Roman" panose="02020603050405020304" pitchFamily="18" charset="0"/>
                <a:cs typeface="Times New Roman" panose="02020603050405020304" pitchFamily="18" charset="0"/>
              </a:rPr>
              <a:t>, ergo</a:t>
            </a:r>
          </a:p>
          <a:p>
            <a:pPr marL="0" indent="0">
              <a:buNone/>
            </a:pPr>
            <a:r>
              <a:rPr lang="en-US" i="1" dirty="0">
                <a:latin typeface="Times New Roman" panose="02020603050405020304" pitchFamily="18" charset="0"/>
                <a:cs typeface="Times New Roman" panose="02020603050405020304" pitchFamily="18" charset="0"/>
              </a:rPr>
              <a:t>propter hoc, </a:t>
            </a:r>
            <a:r>
              <a:rPr lang="en-US" dirty="0">
                <a:latin typeface="Times New Roman" panose="02020603050405020304" pitchFamily="18" charset="0"/>
                <a:cs typeface="Times New Roman" panose="02020603050405020304" pitchFamily="18" charset="0"/>
              </a:rPr>
              <a:t>which means after this, therefore because of this). </a:t>
            </a:r>
            <a:r>
              <a:rPr lang="en-US" u="sng" dirty="0">
                <a:latin typeface="Times New Roman" panose="02020603050405020304" pitchFamily="18" charset="0"/>
                <a:cs typeface="Times New Roman" panose="02020603050405020304" pitchFamily="18" charset="0"/>
              </a:rPr>
              <a:t>Just because one thing</a:t>
            </a:r>
          </a:p>
          <a:p>
            <a:pPr marL="0" indent="0">
              <a:buNone/>
            </a:pPr>
            <a:r>
              <a:rPr lang="en-US" u="sng" dirty="0">
                <a:latin typeface="Times New Roman" panose="02020603050405020304" pitchFamily="18" charset="0"/>
                <a:cs typeface="Times New Roman" panose="02020603050405020304" pitchFamily="18" charset="0"/>
              </a:rPr>
              <a:t>happens before another does not necessarily mean that it has caused it</a:t>
            </a:r>
            <a:r>
              <a:rPr lang="en-US" dirty="0">
                <a:latin typeface="Times New Roman" panose="02020603050405020304" pitchFamily="18" charset="0"/>
                <a:cs typeface="Times New Roman" panose="02020603050405020304" pitchFamily="18" charset="0"/>
              </a:rPr>
              <a:t>. If, for example,</a:t>
            </a:r>
          </a:p>
          <a:p>
            <a:pPr marL="0" indent="0">
              <a:buNone/>
            </a:pPr>
            <a:r>
              <a:rPr lang="en-US" dirty="0">
                <a:latin typeface="Times New Roman" panose="02020603050405020304" pitchFamily="18" charset="0"/>
                <a:cs typeface="Times New Roman" panose="02020603050405020304" pitchFamily="18" charset="0"/>
              </a:rPr>
              <a:t>you broke a mirror in the morning and then failed a test later that day, false cause reasoning</a:t>
            </a:r>
          </a:p>
          <a:p>
            <a:pPr marL="0" indent="0">
              <a:buNone/>
            </a:pPr>
            <a:r>
              <a:rPr lang="en-US" dirty="0">
                <a:latin typeface="Times New Roman" panose="02020603050405020304" pitchFamily="18" charset="0"/>
                <a:cs typeface="Times New Roman" panose="02020603050405020304" pitchFamily="18" charset="0"/>
              </a:rPr>
              <a:t>would be concluding that breaking the mirror caused you to fail the test. If you</a:t>
            </a:r>
          </a:p>
          <a:p>
            <a:pPr marL="0" indent="0">
              <a:buNone/>
            </a:pPr>
            <a:r>
              <a:rPr lang="en-US" dirty="0">
                <a:latin typeface="Times New Roman" panose="02020603050405020304" pitchFamily="18" charset="0"/>
                <a:cs typeface="Times New Roman" panose="02020603050405020304" pitchFamily="18" charset="0"/>
              </a:rPr>
              <a:t>cannot link the cause to the effect through a valid chain of reasoning, then you may be</a:t>
            </a:r>
          </a:p>
          <a:p>
            <a:pPr marL="0" indent="0">
              <a:buNone/>
            </a:pPr>
            <a:r>
              <a:rPr lang="en-US" dirty="0">
                <a:latin typeface="Times New Roman" panose="02020603050405020304" pitchFamily="18" charset="0"/>
                <a:cs typeface="Times New Roman" panose="02020603050405020304" pitchFamily="18" charset="0"/>
              </a:rPr>
              <a:t>asserting a cause when there is coincidence only. This is a very common mistake </a:t>
            </a:r>
            <a:r>
              <a:rPr lang="en-US" dirty="0" err="1">
                <a:latin typeface="Times New Roman" panose="02020603050405020304" pitchFamily="18" charset="0"/>
                <a:cs typeface="Times New Roman" panose="02020603050405020304" pitchFamily="18" charset="0"/>
              </a:rPr>
              <a:t>withcause</a:t>
            </a:r>
            <a:r>
              <a:rPr lang="en-US" dirty="0">
                <a:latin typeface="Times New Roman" panose="02020603050405020304" pitchFamily="18" charset="0"/>
                <a:cs typeface="Times New Roman" panose="02020603050405020304" pitchFamily="18" charset="0"/>
              </a:rPr>
              <a:t>/effect that you should watch for carefully. Some other examples of false cause</a:t>
            </a:r>
          </a:p>
          <a:p>
            <a:pPr marL="0" indent="0">
              <a:buNone/>
            </a:pPr>
            <a:r>
              <a:rPr lang="en-US" dirty="0">
                <a:latin typeface="Times New Roman" panose="02020603050405020304" pitchFamily="18" charset="0"/>
                <a:cs typeface="Times New Roman" panose="02020603050405020304" pitchFamily="18" charset="0"/>
              </a:rPr>
              <a:t>errors include (1) arguing that because a new politician has taken </a:t>
            </a:r>
            <a:r>
              <a:rPr lang="en-US" dirty="0" err="1">
                <a:latin typeface="Times New Roman" panose="02020603050405020304" pitchFamily="18" charset="0"/>
                <a:cs typeface="Times New Roman" panose="02020603050405020304" pitchFamily="18" charset="0"/>
              </a:rPr>
              <a:t>offi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ce</a:t>
            </a:r>
            <a:r>
              <a:rPr lang="en-US" dirty="0">
                <a:latin typeface="Times New Roman" panose="02020603050405020304" pitchFamily="18" charset="0"/>
                <a:cs typeface="Times New Roman" panose="02020603050405020304" pitchFamily="18" charset="0"/>
              </a:rPr>
              <a:t>, the immediate</a:t>
            </a:r>
          </a:p>
          <a:p>
            <a:pPr marL="0" indent="0">
              <a:buNone/>
            </a:pPr>
            <a:r>
              <a:rPr lang="en-US" dirty="0">
                <a:latin typeface="Times New Roman" panose="02020603050405020304" pitchFamily="18" charset="0"/>
                <a:cs typeface="Times New Roman" panose="02020603050405020304" pitchFamily="18" charset="0"/>
              </a:rPr>
              <a:t>reduction in crime or immediate increase in salaries can be directly attributable to his or</a:t>
            </a:r>
          </a:p>
          <a:p>
            <a:pPr marL="0" indent="0">
              <a:buNone/>
            </a:pPr>
            <a:r>
              <a:rPr lang="en-US" dirty="0">
                <a:latin typeface="Times New Roman" panose="02020603050405020304" pitchFamily="18" charset="0"/>
                <a:cs typeface="Times New Roman" panose="02020603050405020304" pitchFamily="18" charset="0"/>
              </a:rPr>
              <a:t>her election; (2) concluding that because the United States sent a new spacecraft to Mars,</a:t>
            </a:r>
          </a:p>
          <a:p>
            <a:pPr marL="0" indent="0">
              <a:buNone/>
            </a:pPr>
            <a:r>
              <a:rPr lang="en-US" dirty="0">
                <a:latin typeface="Times New Roman" panose="02020603050405020304" pitchFamily="18" charset="0"/>
                <a:cs typeface="Times New Roman" panose="02020603050405020304" pitchFamily="18" charset="0"/>
              </a:rPr>
              <a:t>the Russian economy has improved; and (3) deciding that lowering the legal </a:t>
            </a:r>
            <a:r>
              <a:rPr lang="en-US" dirty="0" err="1">
                <a:latin typeface="Times New Roman" panose="02020603050405020304" pitchFamily="18" charset="0"/>
                <a:cs typeface="Times New Roman" panose="02020603050405020304" pitchFamily="18" charset="0"/>
              </a:rPr>
              <a:t>bloodalcohol</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level for driving has increased the sale of convertible cars. </a:t>
            </a:r>
            <a:r>
              <a:rPr lang="en-US" dirty="0">
                <a:latin typeface="Segoe"/>
              </a:rPr>
              <a:t>I</a:t>
            </a:r>
            <a:endParaRPr lang="en-US" dirty="0"/>
          </a:p>
        </p:txBody>
      </p:sp>
    </p:spTree>
    <p:extLst>
      <p:ext uri="{BB962C8B-B14F-4D97-AF65-F5344CB8AC3E}">
        <p14:creationId xmlns:p14="http://schemas.microsoft.com/office/powerpoint/2010/main" val="34310590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0D7A0-09CF-4C23-9EF6-6CBA82B3BC79}"/>
              </a:ext>
            </a:extLst>
          </p:cNvPr>
          <p:cNvSpPr>
            <a:spLocks noGrp="1"/>
          </p:cNvSpPr>
          <p:nvPr>
            <p:ph type="title"/>
          </p:nvPr>
        </p:nvSpPr>
        <p:spPr/>
        <p:txBody>
          <a:bodyPr/>
          <a:lstStyle/>
          <a:p>
            <a:pPr marL="228600" lvl="0" indent="-228600">
              <a:spcBef>
                <a:spcPts val="1000"/>
              </a:spcBef>
            </a:pPr>
            <a:r>
              <a:rPr lang="en-US" sz="2400" dirty="0">
                <a:solidFill>
                  <a:srgbClr val="7030A0"/>
                </a:solidFill>
                <a:latin typeface="Times New Roman" panose="02020603050405020304" pitchFamily="18" charset="0"/>
                <a:ea typeface="+mn-ea"/>
                <a:cs typeface="Times New Roman" panose="02020603050405020304" pitchFamily="18" charset="0"/>
              </a:rPr>
              <a:t>Non Sequitur (Kathleen Muller)</a:t>
            </a:r>
            <a:br>
              <a:rPr lang="en-US" sz="2200" dirty="0">
                <a:solidFill>
                  <a:prstClr val="black"/>
                </a:solidFill>
                <a:latin typeface="Calibri" panose="020F0502020204030204"/>
                <a:ea typeface="+mn-ea"/>
                <a:cs typeface="+mn-cs"/>
              </a:rPr>
            </a:br>
            <a:endParaRPr lang="en-US" dirty="0"/>
          </a:p>
        </p:txBody>
      </p:sp>
      <p:sp>
        <p:nvSpPr>
          <p:cNvPr id="3" name="Content Placeholder 2">
            <a:extLst>
              <a:ext uri="{FF2B5EF4-FFF2-40B4-BE49-F238E27FC236}">
                <a16:creationId xmlns:a16="http://schemas.microsoft.com/office/drawing/2014/main" id="{FEDC6325-0EBD-4CBE-B00C-8B9669B9E054}"/>
              </a:ext>
            </a:extLst>
          </p:cNvPr>
          <p:cNvSpPr>
            <a:spLocks noGrp="1"/>
          </p:cNvSpPr>
          <p:nvPr>
            <p:ph idx="1"/>
          </p:nvPr>
        </p:nvSpPr>
        <p:spPr/>
        <p:txBody>
          <a:bodyPr>
            <a:normAutofit/>
          </a:bodyPr>
          <a:lstStyle/>
          <a:p>
            <a:r>
              <a:rPr lang="en-US" sz="2000" dirty="0">
                <a:latin typeface="Times New Roman" panose="02020603050405020304" pitchFamily="18" charset="0"/>
                <a:cs typeface="Times New Roman" panose="02020603050405020304" pitchFamily="18" charset="0"/>
              </a:rPr>
              <a:t>A non sequitur occurs when the logical connection between two or more items is not fi </a:t>
            </a:r>
            <a:r>
              <a:rPr lang="en-US" sz="2000" dirty="0" err="1">
                <a:latin typeface="Times New Roman" panose="02020603050405020304" pitchFamily="18" charset="0"/>
                <a:cs typeface="Times New Roman" panose="02020603050405020304" pitchFamily="18" charset="0"/>
              </a:rPr>
              <a:t>rmly</a:t>
            </a:r>
            <a:r>
              <a:rPr lang="en-US" sz="2000" dirty="0">
                <a:latin typeface="Times New Roman" panose="02020603050405020304" pitchFamily="18" charset="0"/>
                <a:cs typeface="Times New Roman" panose="02020603050405020304" pitchFamily="18" charset="0"/>
              </a:rPr>
              <a:t> established and an incorrect conclusion is drawn from the evidence. For example, you make the statement that your brother’s intense athletic training this summer will make him a good father. If your paper goes into great detail about the aspects of the athletic training but fails to make clear what this has to do with sound fatherhood </a:t>
            </a:r>
            <a:r>
              <a:rPr lang="en-US" sz="2000" dirty="0" err="1">
                <a:latin typeface="Times New Roman" panose="02020603050405020304" pitchFamily="18" charset="0"/>
                <a:cs typeface="Times New Roman" panose="02020603050405020304" pitchFamily="18" charset="0"/>
              </a:rPr>
              <a:t>skills,then</a:t>
            </a:r>
            <a:r>
              <a:rPr lang="en-US" sz="2000" dirty="0">
                <a:latin typeface="Times New Roman" panose="02020603050405020304" pitchFamily="18" charset="0"/>
                <a:cs typeface="Times New Roman" panose="02020603050405020304" pitchFamily="18" charset="0"/>
              </a:rPr>
              <a:t> the paper is guilty of a non sequitur. With revision, you might be able to establish a link between athletic training and fatherhood skills and thereby erase the non sequitur, but if this link is not fi </a:t>
            </a:r>
            <a:r>
              <a:rPr lang="en-US" sz="2000" dirty="0" err="1">
                <a:latin typeface="Times New Roman" panose="02020603050405020304" pitchFamily="18" charset="0"/>
                <a:cs typeface="Times New Roman" panose="02020603050405020304" pitchFamily="18" charset="0"/>
              </a:rPr>
              <a:t>rmly</a:t>
            </a:r>
            <a:r>
              <a:rPr lang="en-US" sz="2000" dirty="0">
                <a:latin typeface="Times New Roman" panose="02020603050405020304" pitchFamily="18" charset="0"/>
                <a:cs typeface="Times New Roman" panose="02020603050405020304" pitchFamily="18" charset="0"/>
              </a:rPr>
              <a:t> established (or cannot be fi </a:t>
            </a:r>
            <a:r>
              <a:rPr lang="en-US" sz="2000" dirty="0" err="1">
                <a:latin typeface="Times New Roman" panose="02020603050405020304" pitchFamily="18" charset="0"/>
                <a:cs typeface="Times New Roman" panose="02020603050405020304" pitchFamily="18" charset="0"/>
              </a:rPr>
              <a:t>rmly</a:t>
            </a:r>
            <a:r>
              <a:rPr lang="en-US" sz="2000" dirty="0">
                <a:latin typeface="Times New Roman" panose="02020603050405020304" pitchFamily="18" charset="0"/>
                <a:cs typeface="Times New Roman" panose="02020603050405020304" pitchFamily="18" charset="0"/>
              </a:rPr>
              <a:t> established), then the paper’s</a:t>
            </a:r>
          </a:p>
          <a:p>
            <a:pPr marL="0" indent="0">
              <a:buNone/>
            </a:pPr>
            <a:r>
              <a:rPr lang="en-US" sz="2000" dirty="0">
                <a:latin typeface="Times New Roman" panose="02020603050405020304" pitchFamily="18" charset="0"/>
                <a:cs typeface="Times New Roman" panose="02020603050405020304" pitchFamily="18" charset="0"/>
              </a:rPr>
              <a:t>claim is invalid.</a:t>
            </a:r>
          </a:p>
        </p:txBody>
      </p:sp>
    </p:spTree>
    <p:extLst>
      <p:ext uri="{BB962C8B-B14F-4D97-AF65-F5344CB8AC3E}">
        <p14:creationId xmlns:p14="http://schemas.microsoft.com/office/powerpoint/2010/main" val="21734787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B5DF8-569B-4C1E-B44F-4BD0794F4F2B}"/>
              </a:ext>
            </a:extLst>
          </p:cNvPr>
          <p:cNvSpPr>
            <a:spLocks noGrp="1"/>
          </p:cNvSpPr>
          <p:nvPr>
            <p:ph type="title"/>
          </p:nvPr>
        </p:nvSpPr>
        <p:spPr/>
        <p:txBody>
          <a:bodyPr/>
          <a:lstStyle/>
          <a:p>
            <a:pPr marL="228600" lvl="0" indent="-228600">
              <a:spcBef>
                <a:spcPts val="1000"/>
              </a:spcBef>
            </a:pPr>
            <a:r>
              <a:rPr lang="en-US" sz="2400" dirty="0">
                <a:solidFill>
                  <a:prstClr val="black"/>
                </a:solidFill>
                <a:latin typeface="Times New Roman" panose="02020603050405020304" pitchFamily="18" charset="0"/>
                <a:ea typeface="+mn-ea"/>
                <a:cs typeface="Times New Roman" panose="02020603050405020304" pitchFamily="18" charset="0"/>
              </a:rPr>
              <a:t>Straw Man Argument</a:t>
            </a:r>
            <a:br>
              <a:rPr lang="en-US" sz="2000" dirty="0">
                <a:solidFill>
                  <a:prstClr val="black"/>
                </a:solidFill>
                <a:latin typeface="Calibri" panose="020F0502020204030204"/>
                <a:ea typeface="+mn-ea"/>
                <a:cs typeface="+mn-cs"/>
              </a:rPr>
            </a:br>
            <a:endParaRPr lang="en-US" dirty="0"/>
          </a:p>
        </p:txBody>
      </p:sp>
      <p:sp>
        <p:nvSpPr>
          <p:cNvPr id="3" name="Content Placeholder 2">
            <a:extLst>
              <a:ext uri="{FF2B5EF4-FFF2-40B4-BE49-F238E27FC236}">
                <a16:creationId xmlns:a16="http://schemas.microsoft.com/office/drawing/2014/main" id="{A1C4F2D8-F0D5-4D89-99D7-3AE457E4BF73}"/>
              </a:ext>
            </a:extLst>
          </p:cNvPr>
          <p:cNvSpPr>
            <a:spLocks noGrp="1"/>
          </p:cNvSpPr>
          <p:nvPr>
            <p:ph idx="1"/>
          </p:nvPr>
        </p:nvSpPr>
        <p:spPr/>
        <p:txBody>
          <a:bodyPr>
            <a:normAutofit fontScale="77500" lnSpcReduction="20000"/>
          </a:bodyPr>
          <a:lstStyle/>
          <a:p>
            <a:r>
              <a:rPr lang="en-US" dirty="0"/>
              <a:t>On the surface, a straw man argument is one that is so </a:t>
            </a:r>
            <a:r>
              <a:rPr lang="en-US" dirty="0" err="1"/>
              <a:t>fl</a:t>
            </a:r>
            <a:r>
              <a:rPr lang="en-US" dirty="0"/>
              <a:t> </a:t>
            </a:r>
            <a:r>
              <a:rPr lang="en-US" dirty="0" err="1"/>
              <a:t>imsy</a:t>
            </a:r>
            <a:r>
              <a:rPr lang="en-US" dirty="0"/>
              <a:t> that it is easily knocked</a:t>
            </a:r>
          </a:p>
          <a:p>
            <a:pPr marL="0" indent="0">
              <a:buNone/>
            </a:pPr>
            <a:r>
              <a:rPr lang="en-US" dirty="0"/>
              <a:t> down. It is typically used in a self-serving context, as when you misrepresent an </a:t>
            </a:r>
            <a:r>
              <a:rPr lang="en-US" dirty="0" err="1"/>
              <a:t>opponent’sargument</a:t>
            </a:r>
            <a:r>
              <a:rPr lang="en-US" dirty="0"/>
              <a:t> by oversimplifying or exaggerating it, or by making assumptions for an argument that make it easy to refute. The fallacy arises because, with a straw-man argument,</a:t>
            </a:r>
          </a:p>
          <a:p>
            <a:r>
              <a:rPr lang="en-US" dirty="0"/>
              <a:t>the position you attribute to others is too reductive to be a fair representation of</a:t>
            </a:r>
          </a:p>
          <a:p>
            <a:r>
              <a:rPr lang="en-US" dirty="0"/>
              <a:t>the argument or something that few people, in reality, believe. For instance:</a:t>
            </a:r>
          </a:p>
          <a:p>
            <a:r>
              <a:rPr lang="en-US" b="1" dirty="0"/>
              <a:t>Claim</a:t>
            </a:r>
            <a:r>
              <a:rPr lang="en-US" dirty="0"/>
              <a:t>: Women should have the right to pursue careers outside the home.</a:t>
            </a:r>
          </a:p>
          <a:p>
            <a:r>
              <a:rPr lang="en-US" b="1" dirty="0"/>
              <a:t>Straw man argument: </a:t>
            </a:r>
            <a:r>
              <a:rPr lang="en-US" dirty="0"/>
              <a:t>Those who advocate that women should have the right to pursue</a:t>
            </a:r>
          </a:p>
          <a:p>
            <a:r>
              <a:rPr lang="en-US" dirty="0"/>
              <a:t>careers outside the home must believe that it is acceptable to have kids running around</a:t>
            </a:r>
          </a:p>
          <a:p>
            <a:r>
              <a:rPr lang="en-US" dirty="0"/>
              <a:t>unsupervised</a:t>
            </a:r>
          </a:p>
        </p:txBody>
      </p:sp>
    </p:spTree>
    <p:extLst>
      <p:ext uri="{BB962C8B-B14F-4D97-AF65-F5344CB8AC3E}">
        <p14:creationId xmlns:p14="http://schemas.microsoft.com/office/powerpoint/2010/main" val="814657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864C2-D3D4-4354-96D2-3A8929373DC5}"/>
              </a:ext>
            </a:extLst>
          </p:cNvPr>
          <p:cNvSpPr>
            <a:spLocks noGrp="1"/>
          </p:cNvSpPr>
          <p:nvPr>
            <p:ph type="title"/>
          </p:nvPr>
        </p:nvSpPr>
        <p:spPr/>
        <p:txBody>
          <a:bodyPr>
            <a:normAutofit/>
          </a:bodyPr>
          <a:lstStyle/>
          <a:p>
            <a:r>
              <a:rPr lang="en-US" sz="2400" b="1" u="sng" dirty="0" err="1">
                <a:solidFill>
                  <a:srgbClr val="7030A0"/>
                </a:solidFill>
                <a:latin typeface="Times New Roman" panose="02020603050405020304" pitchFamily="18" charset="0"/>
                <a:cs typeface="Times New Roman" panose="02020603050405020304" pitchFamily="18" charset="0"/>
              </a:rPr>
              <a:t>Infinitismal</a:t>
            </a:r>
            <a:r>
              <a:rPr lang="en-US" sz="2400" b="1" u="sng" dirty="0">
                <a:solidFill>
                  <a:srgbClr val="7030A0"/>
                </a:solidFill>
                <a:latin typeface="Times New Roman" panose="02020603050405020304" pitchFamily="18" charset="0"/>
                <a:cs typeface="Times New Roman" panose="02020603050405020304" pitchFamily="18" charset="0"/>
              </a:rPr>
              <a:t> and indivisibles (a philosophical aspect</a:t>
            </a:r>
            <a:r>
              <a:rPr lang="en-US" sz="2400" b="1" u="sng" dirty="0">
                <a:latin typeface="Times New Roman" panose="02020603050405020304" pitchFamily="18" charset="0"/>
                <a:cs typeface="Times New Roman" panose="02020603050405020304" pitchFamily="18" charset="0"/>
              </a:rPr>
              <a:t>) </a:t>
            </a:r>
          </a:p>
        </p:txBody>
      </p:sp>
      <p:sp>
        <p:nvSpPr>
          <p:cNvPr id="3" name="Content Placeholder 2">
            <a:extLst>
              <a:ext uri="{FF2B5EF4-FFF2-40B4-BE49-F238E27FC236}">
                <a16:creationId xmlns:a16="http://schemas.microsoft.com/office/drawing/2014/main" id="{8745F9D1-BB6A-4DEE-A871-B5327C11213C}"/>
              </a:ext>
            </a:extLst>
          </p:cNvPr>
          <p:cNvSpPr>
            <a:spLocks noGrp="1"/>
          </p:cNvSpPr>
          <p:nvPr>
            <p:ph idx="1"/>
          </p:nvPr>
        </p:nvSpPr>
        <p:spPr>
          <a:xfrm>
            <a:off x="981323" y="1833576"/>
            <a:ext cx="10515600" cy="4351338"/>
          </a:xfrm>
        </p:spPr>
        <p:txBody>
          <a:bodyPr>
            <a:normAutofit/>
          </a:bodyPr>
          <a:lstStyle/>
          <a:p>
            <a:r>
              <a:rPr lang="en-US" sz="2000" dirty="0">
                <a:latin typeface="Times New Roman" panose="02020603050405020304" pitchFamily="18" charset="0"/>
                <a:cs typeface="Times New Roman" panose="02020603050405020304" pitchFamily="18" charset="0"/>
              </a:rPr>
              <a:t>The concept of an indivisible is closely allied to, but to be distinguished from, that of an infinitesimal. An indivisible is, by definition, something that cannot be divided, which is usually understood to mean that it has no proper parts. Now a </a:t>
            </a:r>
            <a:r>
              <a:rPr lang="en-US" sz="2000" dirty="0" err="1">
                <a:latin typeface="Times New Roman" panose="02020603050405020304" pitchFamily="18" charset="0"/>
                <a:cs typeface="Times New Roman" panose="02020603050405020304" pitchFamily="18" charset="0"/>
              </a:rPr>
              <a:t>partless</a:t>
            </a:r>
            <a:r>
              <a:rPr lang="en-US" sz="2000" dirty="0">
                <a:latin typeface="Times New Roman" panose="02020603050405020304" pitchFamily="18" charset="0"/>
                <a:cs typeface="Times New Roman" panose="02020603050405020304" pitchFamily="18" charset="0"/>
              </a:rPr>
              <a:t>, or indivisible entity does not necessarily have to be infinitesimal: souls, individual consciousnesses, and Leibnizian monads all supposedly lack parts but are surely not infinitesimal. But these have in common the feature o</a:t>
            </a:r>
            <a:r>
              <a:rPr lang="en-US" sz="2000" b="1" dirty="0">
                <a:latin typeface="Times New Roman" panose="02020603050405020304" pitchFamily="18" charset="0"/>
                <a:cs typeface="Times New Roman" panose="02020603050405020304" pitchFamily="18" charset="0"/>
              </a:rPr>
              <a:t>f being </a:t>
            </a:r>
            <a:r>
              <a:rPr lang="en-US" sz="2000" b="1" dirty="0" err="1">
                <a:latin typeface="Times New Roman" panose="02020603050405020304" pitchFamily="18" charset="0"/>
                <a:cs typeface="Times New Roman" panose="02020603050405020304" pitchFamily="18" charset="0"/>
              </a:rPr>
              <a:t>unextended</a:t>
            </a:r>
            <a:r>
              <a:rPr lang="en-US" sz="2000" dirty="0">
                <a:latin typeface="Times New Roman" panose="02020603050405020304" pitchFamily="18" charset="0"/>
                <a:cs typeface="Times New Roman" panose="02020603050405020304" pitchFamily="18" charset="0"/>
              </a:rPr>
              <a:t>; extended entities such as lines, surfaces, and volumes prove a much richer source of “indivisibles”. Indeed, if the process of dividing such entities were to terminate, as </a:t>
            </a:r>
            <a:r>
              <a:rPr lang="en-US" sz="2000" b="1" dirty="0">
                <a:latin typeface="Times New Roman" panose="02020603050405020304" pitchFamily="18" charset="0"/>
                <a:cs typeface="Times New Roman" panose="02020603050405020304" pitchFamily="18" charset="0"/>
              </a:rPr>
              <a:t>the atomists maintained, it would necessarily issue in indivisibles </a:t>
            </a:r>
            <a:r>
              <a:rPr lang="en-US" sz="2000" dirty="0">
                <a:latin typeface="Times New Roman" panose="02020603050405020304" pitchFamily="18" charset="0"/>
                <a:cs typeface="Times New Roman" panose="02020603050405020304" pitchFamily="18" charset="0"/>
              </a:rPr>
              <a:t>of a qualitatively different nature. In the case of a straight line, such indivisibles would, plausibly</a:t>
            </a:r>
            <a:r>
              <a:rPr lang="en-US" sz="2000" b="1" dirty="0">
                <a:latin typeface="Times New Roman" panose="02020603050405020304" pitchFamily="18" charset="0"/>
                <a:cs typeface="Times New Roman" panose="02020603050405020304" pitchFamily="18" charset="0"/>
              </a:rPr>
              <a:t>, be points</a:t>
            </a:r>
            <a:r>
              <a:rPr lang="en-US" sz="2000" dirty="0">
                <a:latin typeface="Times New Roman" panose="02020603050405020304" pitchFamily="18" charset="0"/>
                <a:cs typeface="Times New Roman" panose="02020603050405020304" pitchFamily="18" charset="0"/>
              </a:rPr>
              <a:t>; in the case of a circle, straight lines; and in the case of a cylinder divided by sections parallel to its base, circles. In each case the indivisible in question is infinitesimal in the sense of possessing one fewer dimension than the figure from which it is generated. In the 16th and 17th centuries indivisibles in this sense were used in the calculation of areas and volumes of curvilinear figures, a surface or volume being thought of as a collection, or sum, of linear, or planar indivisibles respectively</a:t>
            </a:r>
          </a:p>
        </p:txBody>
      </p:sp>
    </p:spTree>
    <p:extLst>
      <p:ext uri="{BB962C8B-B14F-4D97-AF65-F5344CB8AC3E}">
        <p14:creationId xmlns:p14="http://schemas.microsoft.com/office/powerpoint/2010/main" val="2818600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59141-F3A6-429B-9D79-8DC7537FFED5}"/>
              </a:ext>
            </a:extLst>
          </p:cNvPr>
          <p:cNvSpPr>
            <a:spLocks noGrp="1"/>
          </p:cNvSpPr>
          <p:nvPr>
            <p:ph type="title"/>
          </p:nvPr>
        </p:nvSpPr>
        <p:spPr/>
        <p:txBody>
          <a:bodyPr>
            <a:normAutofit/>
          </a:bodyPr>
          <a:lstStyle/>
          <a:p>
            <a:r>
              <a:rPr lang="en-US" sz="2400" b="1" dirty="0">
                <a:solidFill>
                  <a:srgbClr val="7030A0"/>
                </a:solidFill>
                <a:latin typeface="Times New Roman" panose="02020603050405020304" pitchFamily="18" charset="0"/>
                <a:cs typeface="Times New Roman" panose="02020603050405020304" pitchFamily="18" charset="0"/>
              </a:rPr>
              <a:t>Continuous  function: a note on translation  </a:t>
            </a:r>
          </a:p>
        </p:txBody>
      </p:sp>
      <p:sp>
        <p:nvSpPr>
          <p:cNvPr id="3" name="Content Placeholder 2">
            <a:extLst>
              <a:ext uri="{FF2B5EF4-FFF2-40B4-BE49-F238E27FC236}">
                <a16:creationId xmlns:a16="http://schemas.microsoft.com/office/drawing/2014/main" id="{CED9453D-B7EE-44EA-B29E-161B59A9E73C}"/>
              </a:ext>
            </a:extLst>
          </p:cNvPr>
          <p:cNvSpPr>
            <a:spLocks noGrp="1"/>
          </p:cNvSpPr>
          <p:nvPr>
            <p:ph idx="1"/>
          </p:nvPr>
        </p:nvSpPr>
        <p:spPr/>
        <p:txBody>
          <a:bodyPr>
            <a:normAutofit/>
          </a:bodyPr>
          <a:lstStyle/>
          <a:p>
            <a:r>
              <a:rPr lang="en-US" sz="2000" dirty="0">
                <a:latin typeface="Times New Roman" panose="02020603050405020304" pitchFamily="18" charset="0"/>
                <a:cs typeface="Times New Roman" panose="02020603050405020304" pitchFamily="18" charset="0"/>
              </a:rPr>
              <a:t>We translate it as  ‘</a:t>
            </a:r>
            <a:r>
              <a:rPr lang="en-US" sz="2000" dirty="0" err="1">
                <a:latin typeface="Times New Roman" panose="02020603050405020304" pitchFamily="18" charset="0"/>
                <a:cs typeface="Times New Roman" panose="02020603050405020304" pitchFamily="18" charset="0"/>
              </a:rPr>
              <a:t>neprekidna</a:t>
            </a:r>
            <a:r>
              <a:rPr lang="en-US" sz="2000" dirty="0">
                <a:latin typeface="Times New Roman" panose="02020603050405020304" pitchFamily="18" charset="0"/>
                <a:cs typeface="Times New Roman" panose="02020603050405020304" pitchFamily="18" charset="0"/>
              </a:rPr>
              <a:t>’ – not ‘</a:t>
            </a:r>
            <a:r>
              <a:rPr lang="en-US" sz="2000" dirty="0" err="1">
                <a:latin typeface="Times New Roman" panose="02020603050405020304" pitchFamily="18" charset="0"/>
                <a:cs typeface="Times New Roman" panose="02020603050405020304" pitchFamily="18" charset="0"/>
              </a:rPr>
              <a:t>kontinualna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funkcija</a:t>
            </a:r>
            <a:r>
              <a:rPr lang="en-US" sz="2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744344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2F98B-B659-4472-90B8-9A859573A4AA}"/>
              </a:ext>
            </a:extLst>
          </p:cNvPr>
          <p:cNvSpPr>
            <a:spLocks noGrp="1"/>
          </p:cNvSpPr>
          <p:nvPr>
            <p:ph type="title"/>
          </p:nvPr>
        </p:nvSpPr>
        <p:spPr/>
        <p:txBody>
          <a:bodyPr>
            <a:normAutofit/>
          </a:bodyPr>
          <a:lstStyle/>
          <a:p>
            <a:r>
              <a:rPr lang="en-US" sz="2400" b="1" dirty="0">
                <a:solidFill>
                  <a:srgbClr val="7030A0"/>
                </a:solidFill>
                <a:latin typeface="Times New Roman" panose="02020603050405020304" pitchFamily="18" charset="0"/>
                <a:cs typeface="Times New Roman" panose="02020603050405020304" pitchFamily="18" charset="0"/>
              </a:rPr>
              <a:t>Continuous (nonmathematical contexts) </a:t>
            </a:r>
          </a:p>
        </p:txBody>
      </p:sp>
      <p:sp>
        <p:nvSpPr>
          <p:cNvPr id="3" name="Content Placeholder 2">
            <a:extLst>
              <a:ext uri="{FF2B5EF4-FFF2-40B4-BE49-F238E27FC236}">
                <a16:creationId xmlns:a16="http://schemas.microsoft.com/office/drawing/2014/main" id="{0EF3E9D4-55F7-4B4A-A626-4F19F9C58814}"/>
              </a:ext>
            </a:extLst>
          </p:cNvPr>
          <p:cNvSpPr>
            <a:spLocks noGrp="1"/>
          </p:cNvSpPr>
          <p:nvPr>
            <p:ph idx="1"/>
          </p:nvPr>
        </p:nvSpPr>
        <p:spPr/>
        <p:txBody>
          <a:bodyPr>
            <a:normAutofit/>
          </a:bodyPr>
          <a:lstStyle/>
          <a:p>
            <a:r>
              <a:rPr lang="en-US" sz="2000" b="1" dirty="0">
                <a:latin typeface="Times New Roman" panose="02020603050405020304" pitchFamily="18" charset="0"/>
                <a:cs typeface="Times New Roman" panose="02020603050405020304" pitchFamily="18" charset="0"/>
              </a:rPr>
              <a:t>Continuous – </a:t>
            </a:r>
            <a:r>
              <a:rPr lang="en-US" sz="2000" dirty="0">
                <a:latin typeface="Times New Roman" panose="02020603050405020304" pitchFamily="18" charset="0"/>
                <a:cs typeface="Times New Roman" panose="02020603050405020304" pitchFamily="18" charset="0"/>
              </a:rPr>
              <a:t>continuing without stopping </a:t>
            </a:r>
          </a:p>
          <a:p>
            <a:r>
              <a:rPr lang="en-US" sz="2000" b="1" dirty="0">
                <a:latin typeface="Times New Roman" panose="02020603050405020304" pitchFamily="18" charset="0"/>
                <a:cs typeface="Times New Roman" panose="02020603050405020304" pitchFamily="18" charset="0"/>
              </a:rPr>
              <a:t>Uninterrupted – continues for a long time without interruptions </a:t>
            </a:r>
          </a:p>
          <a:p>
            <a:r>
              <a:rPr lang="en-US" sz="2000" b="1" dirty="0">
                <a:latin typeface="Times New Roman" panose="02020603050405020304" pitchFamily="18" charset="0"/>
                <a:cs typeface="Times New Roman" panose="02020603050405020304" pitchFamily="18" charset="0"/>
              </a:rPr>
              <a:t>Constant – </a:t>
            </a:r>
            <a:r>
              <a:rPr lang="en-US" sz="2000" dirty="0">
                <a:latin typeface="Times New Roman" panose="02020603050405020304" pitchFamily="18" charset="0"/>
                <a:cs typeface="Times New Roman" panose="02020603050405020304" pitchFamily="18" charset="0"/>
              </a:rPr>
              <a:t>constant and seems to be three all the time </a:t>
            </a:r>
          </a:p>
          <a:p>
            <a:r>
              <a:rPr lang="en-US" sz="2000" b="1" dirty="0">
                <a:latin typeface="Times New Roman" panose="02020603050405020304" pitchFamily="18" charset="0"/>
                <a:cs typeface="Times New Roman" panose="02020603050405020304" pitchFamily="18" charset="0"/>
              </a:rPr>
              <a:t>On-going- </a:t>
            </a:r>
            <a:r>
              <a:rPr lang="en-US" sz="2000" dirty="0">
                <a:latin typeface="Times New Roman" panose="02020603050405020304" pitchFamily="18" charset="0"/>
                <a:cs typeface="Times New Roman" panose="02020603050405020304" pitchFamily="18" charset="0"/>
              </a:rPr>
              <a:t>will continue </a:t>
            </a:r>
            <a:r>
              <a:rPr lang="en-US" sz="2000" u="sng" dirty="0">
                <a:latin typeface="Times New Roman" panose="02020603050405020304" pitchFamily="18" charset="0"/>
                <a:cs typeface="Times New Roman" panose="02020603050405020304" pitchFamily="18" charset="0"/>
              </a:rPr>
              <a:t>in future</a:t>
            </a:r>
          </a:p>
        </p:txBody>
      </p:sp>
    </p:spTree>
    <p:extLst>
      <p:ext uri="{BB962C8B-B14F-4D97-AF65-F5344CB8AC3E}">
        <p14:creationId xmlns:p14="http://schemas.microsoft.com/office/powerpoint/2010/main" val="273386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B3445-F6D2-4F05-B0AF-262844DAFFD8}"/>
              </a:ext>
            </a:extLst>
          </p:cNvPr>
          <p:cNvSpPr>
            <a:spLocks noGrp="1"/>
          </p:cNvSpPr>
          <p:nvPr>
            <p:ph type="title"/>
          </p:nvPr>
        </p:nvSpPr>
        <p:spPr/>
        <p:txBody>
          <a:bodyPr>
            <a:normAutofit/>
          </a:bodyPr>
          <a:lstStyle/>
          <a:p>
            <a:r>
              <a:rPr lang="en-US" sz="2400" b="1" dirty="0">
                <a:solidFill>
                  <a:srgbClr val="7030A0"/>
                </a:solidFill>
                <a:latin typeface="Times New Roman" panose="02020603050405020304" pitchFamily="18" charset="0"/>
                <a:cs typeface="Times New Roman" panose="02020603050405020304" pitchFamily="18" charset="0"/>
              </a:rPr>
              <a:t>Do not mix up continuous and constant function!</a:t>
            </a:r>
          </a:p>
        </p:txBody>
      </p:sp>
      <p:sp>
        <p:nvSpPr>
          <p:cNvPr id="3" name="Content Placeholder 2">
            <a:extLst>
              <a:ext uri="{FF2B5EF4-FFF2-40B4-BE49-F238E27FC236}">
                <a16:creationId xmlns:a16="http://schemas.microsoft.com/office/drawing/2014/main" id="{DACE0E77-831A-4081-A2E0-91AFBEA36D41}"/>
              </a:ext>
            </a:extLst>
          </p:cNvPr>
          <p:cNvSpPr>
            <a:spLocks noGrp="1"/>
          </p:cNvSpPr>
          <p:nvPr>
            <p:ph idx="1"/>
          </p:nvPr>
        </p:nvSpPr>
        <p:spPr/>
        <p:txBody>
          <a:bodyPr>
            <a:normAutofit/>
          </a:bodyPr>
          <a:lstStyle/>
          <a:p>
            <a:r>
              <a:rPr lang="en-US" sz="2000" dirty="0">
                <a:latin typeface="Times New Roman" panose="02020603050405020304" pitchFamily="18" charset="0"/>
                <a:cs typeface="Times New Roman" panose="02020603050405020304" pitchFamily="18" charset="0"/>
              </a:rPr>
              <a:t>Constant functions are continuous everywhere. The identity function is continuous everywhere</a:t>
            </a:r>
          </a:p>
          <a:p>
            <a:r>
              <a:rPr lang="en-US" sz="2000" dirty="0">
                <a:latin typeface="Times New Roman" panose="02020603050405020304" pitchFamily="18" charset="0"/>
                <a:cs typeface="Times New Roman" panose="02020603050405020304" pitchFamily="18" charset="0"/>
              </a:rPr>
              <a:t>All constant functions are continuous, but not all continuous  functions are constant </a:t>
            </a:r>
          </a:p>
        </p:txBody>
      </p:sp>
    </p:spTree>
    <p:extLst>
      <p:ext uri="{BB962C8B-B14F-4D97-AF65-F5344CB8AC3E}">
        <p14:creationId xmlns:p14="http://schemas.microsoft.com/office/powerpoint/2010/main" val="15532132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508</TotalTime>
  <Words>3373</Words>
  <Application>Microsoft Office PowerPoint</Application>
  <PresentationFormat>Widescreen</PresentationFormat>
  <Paragraphs>207</Paragraphs>
  <Slides>56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56</vt:i4>
      </vt:variant>
    </vt:vector>
  </HeadingPairs>
  <TitlesOfParts>
    <vt:vector size="63" baseType="lpstr">
      <vt:lpstr>Arial</vt:lpstr>
      <vt:lpstr>Calibri</vt:lpstr>
      <vt:lpstr>Calibri Light</vt:lpstr>
      <vt:lpstr>Segoe</vt:lpstr>
      <vt:lpstr>Segoe-Bold</vt:lpstr>
      <vt:lpstr>Times New Roman</vt:lpstr>
      <vt:lpstr>Office Theme</vt:lpstr>
      <vt:lpstr>English language 2</vt:lpstr>
      <vt:lpstr>Table of contents </vt:lpstr>
      <vt:lpstr>Infinitesimal: the adjective- non-mathematical context </vt:lpstr>
      <vt:lpstr>Infinitismal: the mathematical context  </vt:lpstr>
      <vt:lpstr>Infinitismal quantities </vt:lpstr>
      <vt:lpstr>Infinitismal and indivisibles (a philosophical aspect) </vt:lpstr>
      <vt:lpstr>Continuous  function: a note on translation  </vt:lpstr>
      <vt:lpstr>Continuous (nonmathematical contexts) </vt:lpstr>
      <vt:lpstr>Do not mix up continuous and constant function!</vt:lpstr>
      <vt:lpstr>The continuum and the infinitismal (a philosophical aspect)  </vt:lpstr>
      <vt:lpstr>The continuum and the infinitismal (the second part)</vt:lpstr>
      <vt:lpstr>Another meanings of the word infinitismal </vt:lpstr>
      <vt:lpstr>An infinitesimal number</vt:lpstr>
      <vt:lpstr>Infinitesimal (a note)</vt:lpstr>
      <vt:lpstr>A note on translation: </vt:lpstr>
      <vt:lpstr>Cavalieri principle: formulation </vt:lpstr>
      <vt:lpstr>Cavalieri principle </vt:lpstr>
      <vt:lpstr>Cavalieri principle </vt:lpstr>
      <vt:lpstr>Derivative – non-mathematical context: </vt:lpstr>
      <vt:lpstr>Derivative</vt:lpstr>
      <vt:lpstr>Derivative: basic rules </vt:lpstr>
      <vt:lpstr>Derivative: physical context </vt:lpstr>
      <vt:lpstr>Derivative: physical context  </vt:lpstr>
      <vt:lpstr>Riemman integral </vt:lpstr>
      <vt:lpstr>Method of exhaustion – metoda iscrplivanja </vt:lpstr>
      <vt:lpstr>Method of exhaustion  (images) </vt:lpstr>
      <vt:lpstr>Method of exhaustion </vt:lpstr>
      <vt:lpstr>Power series – (stepeni redovi) </vt:lpstr>
      <vt:lpstr>Power series examples </vt:lpstr>
      <vt:lpstr>Discontinue – non mathematical context </vt:lpstr>
      <vt:lpstr>Discontinuities  - a note on translation: prekid, tacke prekida: prekidne tacke: </vt:lpstr>
      <vt:lpstr>A note on translation </vt:lpstr>
      <vt:lpstr>Examples of discontinuities </vt:lpstr>
      <vt:lpstr>Endpoint Discontinuities </vt:lpstr>
      <vt:lpstr>Other examples </vt:lpstr>
      <vt:lpstr>Tacke prekida: Otklonjiv prekid </vt:lpstr>
      <vt:lpstr>Tangent – discontinuous function: </vt:lpstr>
      <vt:lpstr>Zeno’s paradox of dichotomy – formulation </vt:lpstr>
      <vt:lpstr>Zeno’s paradox of dichotomy (Zenonov paradoks dihotomije).</vt:lpstr>
      <vt:lpstr>Take care about the difference  between difference between the phrases: differentiable and divisible </vt:lpstr>
      <vt:lpstr>Derivative </vt:lpstr>
      <vt:lpstr>Nowhere continuous function: example:  Funkcija koja nigde nije neprekidna  (or: Funkcija koja nije neprekidna ni u jednoj tacki)   </vt:lpstr>
      <vt:lpstr>Phrases: continuous everywhere and nowhere discontinuous </vt:lpstr>
      <vt:lpstr> The Weierstrass function is an example of a real-valued function that is continuous everywhere but differentiable nowhere.  </vt:lpstr>
      <vt:lpstr>Note on translation (from English to Serbian). </vt:lpstr>
      <vt:lpstr>Nowhere continuous function: examples </vt:lpstr>
      <vt:lpstr>Homework for 11. 3. 2021. </vt:lpstr>
      <vt:lpstr>The second part: FOUR TASKS TO MANAGE YOUR BURDENS OF PROOF (Muller, p. 79).  </vt:lpstr>
      <vt:lpstr>Four tasks: continuation</vt:lpstr>
      <vt:lpstr>EXAMPLE: </vt:lpstr>
      <vt:lpstr>Unpacking burdens of proof </vt:lpstr>
      <vt:lpstr>Burdens of Proof and Logical Fallacies</vt:lpstr>
      <vt:lpstr>Stereotypes </vt:lpstr>
      <vt:lpstr>False Cause (Kathleen Muller)  </vt:lpstr>
      <vt:lpstr>Non Sequitur (Kathleen Muller) </vt:lpstr>
      <vt:lpstr>Straw Man Argument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30</cp:revision>
  <dcterms:created xsi:type="dcterms:W3CDTF">2022-03-01T21:45:42Z</dcterms:created>
  <dcterms:modified xsi:type="dcterms:W3CDTF">2022-03-09T22:33:19Z</dcterms:modified>
</cp:coreProperties>
</file>