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58" r:id="rId5"/>
    <p:sldId id="295" r:id="rId6"/>
    <p:sldId id="284" r:id="rId7"/>
    <p:sldId id="285" r:id="rId8"/>
    <p:sldId id="283" r:id="rId9"/>
    <p:sldId id="281" r:id="rId10"/>
    <p:sldId id="282" r:id="rId11"/>
    <p:sldId id="286" r:id="rId12"/>
    <p:sldId id="287" r:id="rId13"/>
    <p:sldId id="288" r:id="rId14"/>
    <p:sldId id="294" r:id="rId15"/>
    <p:sldId id="291" r:id="rId16"/>
    <p:sldId id="273" r:id="rId17"/>
    <p:sldId id="289" r:id="rId18"/>
    <p:sldId id="290" r:id="rId19"/>
    <p:sldId id="293" r:id="rId20"/>
    <p:sldId id="275" r:id="rId21"/>
    <p:sldId id="274" r:id="rId22"/>
    <p:sldId id="276" r:id="rId23"/>
    <p:sldId id="277" r:id="rId24"/>
    <p:sldId id="278" r:id="rId25"/>
    <p:sldId id="279" r:id="rId26"/>
    <p:sldId id="267" r:id="rId27"/>
    <p:sldId id="268" r:id="rId28"/>
    <p:sldId id="269" r:id="rId29"/>
    <p:sldId id="272" r:id="rId30"/>
    <p:sldId id="270" r:id="rId31"/>
    <p:sldId id="271" r:id="rId32"/>
    <p:sldId id="266" r:id="rId33"/>
    <p:sldId id="26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4BB6-B6E7-4B9E-9150-708F3CCC7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2F78C-7643-4656-95B6-7A1CD37F2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73BE1-4D49-4C16-A439-DCDABD28E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A5623-9C31-4B72-AA01-2B81720F6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626E8-5EE6-4B0D-A58F-B6E52625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12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1DA0-E72F-433B-981C-7D0B47057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EB1E6D-7BBB-443F-B61C-E76887898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4FE09-1ACA-4A4D-882E-FFCF618CA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361E2-A137-420A-AC80-8F21664F4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5A59A-405C-4DFF-8A12-EF5464F6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1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6ADAEC-C5DD-4E22-9B07-865D4C903C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51E16-1402-43E0-9FAC-D81B047E2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DA6BB-D52A-4EBE-BB70-A50D39826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F126A-93D4-48B5-B596-80C2D516B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92635-6C8D-4131-8220-974EA53FB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4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F5DE-F010-4079-A8D8-95AE01BB0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DA85A-13CB-4AD8-8BDD-45585235E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B79DB-4742-4AF8-A413-68B59F5C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F4A6D-266B-4FCC-B166-525CEE57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5D627-78FA-4D4F-97B6-652A77841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6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24723-8AD9-47B8-9A59-3BB5DB300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DED69-6FBB-4C5D-A162-0DF9C0C25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57046-DD36-4DD0-95EE-671BEF5A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992BF-FAB0-4F24-9AFF-00415140B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6CDD0-21D1-493A-9D52-E93A894EE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0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94069-2063-435B-B339-7EE374D4C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5980E-97E0-42C5-9B1C-FA5AA30A10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5546C-5AB4-438B-A5B8-D9CCC9462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5F9A1-FA92-4876-8BC1-BBD49332B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AC19B-7E24-4EB7-A56E-3D8CF2987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133E5-E176-4B51-B85A-AEE34E60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6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4A54-0E5E-44FC-8E6C-A23F7719D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FE307-3A59-4B39-AE5D-0F3A0F9A2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CF993-1B1D-4547-AD51-3DF8306F41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B0578-3848-43FF-88CE-FD2F90A6B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4FA3B1-3DEB-46EA-A72F-125D1D9153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745CF8-CB80-4B36-B6FE-B9CBB0FD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0BE5A5-34BE-412D-8BB4-7B43F9396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6F8ACD-5018-461E-A699-BA924DC40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F685B-53C9-4F63-9DA9-05DC8D6C3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59240E-6AE0-40B1-B1E3-35ACF96AE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C9D1B-14EF-4BA1-90A3-CCB5531B0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EBAE1D-C78C-4F6E-BCD0-1BAA467A4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6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207EF0-A7A1-46F5-9D67-161618D1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8A428B-073F-4A05-B94E-F747CD58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D89A1-2286-454E-93B2-E1979E5CD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84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23E4-21B2-42E9-AD70-407D7374D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8EEFD-4E3C-447A-89D3-DF59F2A5D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539D8-57D8-4626-BE5C-2EB0A293D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E3FBB-EB62-4559-9AA7-6AA66E5E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41210-BCF3-42A4-A228-D9C67FDDD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1A1DC-6448-4853-8FEA-39168044C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3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81EDF-F906-475E-A1E6-C7F3A99FD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0A9A6A-B502-4F7C-89C5-BEBD18E5AB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093136-6C33-446F-B574-725D03AE4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CB55B-8513-4E67-B352-53502167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C6A16-4E26-44D1-8FC2-346C8798F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B1AB1-86CC-46CD-92E6-57F46A4A2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7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A5CF63-0742-41F7-ABE8-6C4DD244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4E40-8635-413F-8E47-976FEEE35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E1852-33F7-402F-BF40-4137A0DA4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27F0-BD73-438E-8FF4-95F3D52C2B9D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9F52E-467E-4CD5-8F66-BE35DCBE3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4427E-61A9-45FE-9661-D0CA2BE70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D2D8C-0D44-4553-B62F-8948C8987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66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ingvo.onu.edu.ua/wp-content/uploads/2015/11/English-for-mathematicians-O.A.-Rumyantseva1.pdf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D72F5-BF06-4443-A4AC-1A4F708329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language II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41498C-31DC-45B3-BD08-56AB12077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Pavlovic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24. 02. 2022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Groups: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students,  astrophysics students </a:t>
            </a:r>
          </a:p>
        </p:txBody>
      </p:sp>
    </p:spTree>
    <p:extLst>
      <p:ext uri="{BB962C8B-B14F-4D97-AF65-F5344CB8AC3E}">
        <p14:creationId xmlns:p14="http://schemas.microsoft.com/office/powerpoint/2010/main" val="3711113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B7FE7-E8DB-4341-85E0-2273C2A8B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assignment: continuation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1773-83D9-477B-8AB2-46E88595A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text offers a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fixed  set of expressions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the words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are put in bold that are required to be learned both for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first midterm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second midterm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For your oral exam </a:t>
            </a:r>
          </a:p>
          <a:p>
            <a:pPr lvl="0"/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to learn from? (materials from a) </a:t>
            </a:r>
            <a:r>
              <a:rPr lang="en-US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Rumyantseva’s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book  b)  lesson files (power point files posted at my professional page) 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945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B661-54C6-47A3-8161-AD86C8700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assignment: The English-Serbian translation: 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advice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1FE61-82FD-4971-A1CD-02D319950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your homework regularly -   you will do half a job 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contrast to the first semester, the translation will target your knowledge of mathematical analysis 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Take care about your Serbian and basic orthography (do not write: je, after comma,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ovako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not 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jednacini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dole, but 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donjoj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dole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navedenoj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jednacini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short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sentrences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not je, but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 Take care about a mathematical context (entry does mean ‘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but in the context of matrices, it  means: element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the context of polynomials, we translate it as: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koeficijent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lear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from? (materials from a) homework b)  lesson files (power point files posted at my professional page) 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1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EFB46-5D31-4E4A-8E9F-F771AE26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third assignment: the Serbian – English translation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45A3A-C1F3-4AA6-972D-B36D4011D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 about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constructions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do not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Serbianize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it!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 about the use of definite and indefinite article (the most frequent mistake to be met)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 about the use of ‘since- have’ construction ( we will learn more about that from the upcoming classes)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 regularly</a:t>
            </a: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(materials from a) homework b)  lesson files (power point files posted at my professional page) 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748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B319A-4EA8-4EB0-98C9-EBBD11EDA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note on 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second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third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  <a:r>
              <a:rPr lang="en-US" b="1" dirty="0">
                <a:solidFill>
                  <a:srgbClr val="7030A0"/>
                </a:solidFill>
              </a:rPr>
              <a:t>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BE97A-D48F-49F7-895C-FD92C6860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hesitate to send me your homework and translations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manage to respond with a comprehensive feedback as soon as possible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do not respond to your email due to an overload or any other reason whatsoever, do not hesitate to resend the email.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more feedback you receive, the better knowledge and skill  you will acquire</a:t>
            </a:r>
          </a:p>
        </p:txBody>
      </p:sp>
    </p:spTree>
    <p:extLst>
      <p:ext uri="{BB962C8B-B14F-4D97-AF65-F5344CB8AC3E}">
        <p14:creationId xmlns:p14="http://schemas.microsoft.com/office/powerpoint/2010/main" val="2752746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E5F2F-1196-4D76-8AC6-E4D3FD24C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0" y="393700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fourth assignment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9F9EB-41C8-4943-B34D-0094811FE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given a grammatically correct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which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stylistic deficiencies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be required to recognize them, name them and correct on the basis of your knowledge of writing techniques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book ‘ How to write with Grace contains a number of useful examples that you may use for the  preparation of your midterm and written part of the exam: English language II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505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E18BC-FEC0-4677-A805-ABF13A968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46592-4711-4F5D-A0DC-185D73603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midterm checks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outline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(parameters: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consistence,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specific and relevant examples (at least three))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midterm checks your STYLE (three parameters: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clarity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cohesion, and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expressiveness: we will learn about this more in the upcoming classes)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98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AEB33-5196-48A3-922D-0762F3D9C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 Practical benefits from working out your essay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39ADF-B67A-411D-A764-F39A341B2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midterm: you write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outline only!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midterm:  you are required to meet the criteria of style (clarity, linkage, cohesion).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will enable you to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write a research paper in an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elegant manner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to do a great copyrighting (if you wish so, who knows?)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to write successful project proposals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You will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 need to pay 300 dollars to a translator of a dubious knowledge</a:t>
            </a:r>
            <a:r>
              <a:rPr lang="en-US" sz="2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0300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97C96-6A63-471B-AF59-8EE88F84B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C363C-DAF9-496D-AA21-AB2C78E28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 suggestion as to the second and the third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assignmen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holds even more specifically and strongly as to the fifth assignments.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encouraged to send as much versions   both of your outline and your final essay as possible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 with regard to your second midterm and the evaluation of your  STYLE, I will certainly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some objections (for your own sakes and the sake of improving your style, and not for some malicious hairsplitting reasons&gt;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better that I makes my interventions during your work in progress rather than at your examination.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826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5FE05-EFD1-474B-AC99-6084CBA26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an important note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B1643-26FC-45D5-AB09-7D5DDD7DD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preparing your essay for the second midterm,  you will be required to formulate the significance and originality of your thesis statement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might, at first sight, strike you as a requirement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cannot be fulfilled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things are not as difficult and ‘dark’ as they might seem at first sight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are, in fact, free to use any secondary material as you wish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212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686D-0812-474E-87A0-804C9D3CA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fifth assignment: an important note about the originality requirement </a:t>
            </a:r>
            <a:b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1AB80-EC33-45AA-8300-FB48A47D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free to choose a thesis from a secondary material in order to explain its significance and set against another theses statements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strongly forbidden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copy-paste other authors’ words and sentences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I find any such material inserted in your text, whether in your first midterm.,  or the second midterm, you will get 0 points!  (regardless the you completed other assignments)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cure to it: as you see  from your literature, you will learn how to PARAPHRASE other author’ sentences without making it into a specimen of plagiarism. There are some special technique  you will have to learn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29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A7FD7-C67E-4D8D-8678-4CE2E874D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B2CAF-1836-4FAB-A3AB-9499A9107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introduction to the course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note on translation skills (English-Serbian, Serbian English)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580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68F68-04E6-465E-9961-0BA4E8C4D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An important note!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CDB33-6DEA-4ECC-AF49-B84478218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of composition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common for a number of different written forms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learning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ules, you will learn how to write different range of texts </a:t>
            </a:r>
          </a:p>
        </p:txBody>
      </p:sp>
    </p:spTree>
    <p:extLst>
      <p:ext uri="{BB962C8B-B14F-4D97-AF65-F5344CB8AC3E}">
        <p14:creationId xmlns:p14="http://schemas.microsoft.com/office/powerpoint/2010/main" val="2041745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E67B-F498-4C2C-9B16-93635371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a  further suggestion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54254-4A54-4302-9E3D-DAF68583A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out the thesis statements that you have already formulated for your oral examination. This is, however, a suggestion only.  You may create a new one,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this will make your job more demanding.</a:t>
            </a:r>
          </a:p>
        </p:txBody>
      </p:sp>
    </p:spTree>
    <p:extLst>
      <p:ext uri="{BB962C8B-B14F-4D97-AF65-F5344CB8AC3E}">
        <p14:creationId xmlns:p14="http://schemas.microsoft.com/office/powerpoint/2010/main" val="2682884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C201-B8D8-40FE-88D0-557B4BA29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The process of your essay-writing. Another sets of suggestions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F8AAF-84E8-43F0-B611-08DCE70C8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tackle with the issues of style if you have already so far not dispensed with problems of composition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why the first midterm comprises  an OUTLINE ONLY, whereas it is the second midterm that will include elements of style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 COMPOSITION – first – and then – STYLE, and not vice versa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Nobody will be impressed with your stylistic bravadoes if they do not glue with the overall impression of orderliness and consistence  </a:t>
            </a:r>
          </a:p>
        </p:txBody>
      </p:sp>
    </p:spTree>
    <p:extLst>
      <p:ext uri="{BB962C8B-B14F-4D97-AF65-F5344CB8AC3E}">
        <p14:creationId xmlns:p14="http://schemas.microsoft.com/office/powerpoint/2010/main" val="25074166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498EB-8A03-4DE6-A205-8A04EF88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assignment: hierarchy of steps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05F33-24EE-463A-8583-8A70AF101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formulation of thesis statement – (the  task from the first semester)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precise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formulation of burdens of proof </a:t>
            </a:r>
          </a:p>
          <a:p>
            <a:pPr algn="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precise formulation of examples – in such a way that they should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 a terse answer to questions, such as which, where, and when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277039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A0F0E-E7F7-4251-89F9-0259784E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Today’s plan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A6CE0-C02D-4E45-B5A8-8A8933668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 we are going to work out the second step and learn some basic techniques for its implementation (burdens of proof)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warning: even though some steps might strike one as easy and self-understa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dable, it is necessary to do much practicing in order to get a grasp on  structuring your burdens pf proof  </a:t>
            </a:r>
          </a:p>
        </p:txBody>
      </p:sp>
    </p:spTree>
    <p:extLst>
      <p:ext uri="{BB962C8B-B14F-4D97-AF65-F5344CB8AC3E}">
        <p14:creationId xmlns:p14="http://schemas.microsoft.com/office/powerpoint/2010/main" val="1513461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351F-E862-480E-A092-55F055523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suggestion  regarding mathematical expressions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A0983-4EDF-4967-AF34-1B641E635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endParaRPr lang="en-US" sz="2000" dirty="0"/>
          </a:p>
          <a:p>
            <a:pPr algn="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Those students who chose to prove a particular theorem for their oral examination should at this stage avoid using symbolic  notation </a:t>
            </a:r>
          </a:p>
        </p:txBody>
      </p:sp>
    </p:spTree>
    <p:extLst>
      <p:ext uri="{BB962C8B-B14F-4D97-AF65-F5344CB8AC3E}">
        <p14:creationId xmlns:p14="http://schemas.microsoft.com/office/powerpoint/2010/main" val="1379922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2E096-C399-403F-B691-F7BBED8FA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27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FOUR TASKS TO MANAGE YOUR BURDENS OF PROOF (Cathleen Muller: 76-81). </a:t>
            </a:r>
            <a:br>
              <a:rPr lang="en-US" sz="26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BD673-57F6-430B-AB66-ED0007D72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Identify the context, subject, and claim of the thesis statement.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Identify key terms or phrases that help define the context, subject, or claim, such as: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adjectives or adverbs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superlatives (i.e., most, worst, best, always)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specialized terms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require explanation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terms or phrases that require background information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introductory clauses or other key terms that limit the parameters of the argument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(i.e., today, twentieth century, regarding children, in my house)</a:t>
            </a:r>
          </a:p>
        </p:txBody>
      </p:sp>
    </p:spTree>
    <p:extLst>
      <p:ext uri="{BB962C8B-B14F-4D97-AF65-F5344CB8AC3E}">
        <p14:creationId xmlns:p14="http://schemas.microsoft.com/office/powerpoint/2010/main" val="3841542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5B6AF-9622-460D-9441-5CA47EFD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4329B-70D1-4143-88C0-FA710E603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 fi le sharing through the Internet should be legal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C-S-C.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Context: music industry’s copyright laws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Subject: music fi le sharing through the Internet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Claim: should be legal</a:t>
            </a:r>
          </a:p>
        </p:txBody>
      </p:sp>
    </p:spTree>
    <p:extLst>
      <p:ext uri="{BB962C8B-B14F-4D97-AF65-F5344CB8AC3E}">
        <p14:creationId xmlns:p14="http://schemas.microsoft.com/office/powerpoint/2010/main" val="1566786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1B403-59DB-4A46-8E68-929402C31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Identify key phrases</a:t>
            </a:r>
            <a:r>
              <a:rPr lang="en-US" sz="2800" dirty="0">
                <a:solidFill>
                  <a:prstClr val="black"/>
                </a:solidFill>
                <a:latin typeface="Segoe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4E29C-6E8A-463F-A82B-B3327D416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C-S-C and the key phrases and articulate the burden of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proof suggested by each.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establish what is meant by “music fi le sharing”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explain the objections some have to this practice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show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music fi le sharing should be legal</a:t>
            </a:r>
          </a:p>
        </p:txBody>
      </p:sp>
    </p:spTree>
    <p:extLst>
      <p:ext uri="{BB962C8B-B14F-4D97-AF65-F5344CB8AC3E}">
        <p14:creationId xmlns:p14="http://schemas.microsoft.com/office/powerpoint/2010/main" val="40281165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DAAD7-BF50-49D5-B5DC-9C9D9A2BE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ED0F6-6003-4CA5-8B30-C402E3585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exercise 4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 92</a:t>
            </a:r>
          </a:p>
        </p:txBody>
      </p:sp>
    </p:spTree>
    <p:extLst>
      <p:ext uri="{BB962C8B-B14F-4D97-AF65-F5344CB8AC3E}">
        <p14:creationId xmlns:p14="http://schemas.microsoft.com/office/powerpoint/2010/main" val="1300958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320BF-065D-4250-B1D4-2764BA1E2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Literature: primary and secondary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137B0-3864-4E82-ACF5-00F6E8AB1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http://lingvo.onu.edu.ua/wp-content/uploads/2015/11/English-for-mathematicians-O.A.-Rumyantseva1.pdf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Gustavi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Bjor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to write and illustrate a scientific paper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Kathlee</a:t>
            </a: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Muller.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Thesis statement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Joseph Williams,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 a</a:t>
            </a:r>
            <a:r>
              <a:rPr lang="en-US" sz="20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 Grace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TOEFL, TOEIC and IELTS classes for serious students</a:t>
            </a:r>
            <a:r>
              <a:rPr lang="en-US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to Paraphrase Effectively in English</a:t>
            </a:r>
            <a:endParaRPr lang="en-US" sz="2000" i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 files and presentations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2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42B3D-EB78-44B3-B009-F9E2CC653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EXAMPLE 2</a:t>
            </a:r>
            <a:b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2E555-8D89-461B-9FB8-0D5D57579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better to have luck rather than talent when working with computers.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Identify the C-S-C.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usefulness of different personal skills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Subject: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with computers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to have luck than talent</a:t>
            </a:r>
          </a:p>
        </p:txBody>
      </p:sp>
    </p:spTree>
    <p:extLst>
      <p:ext uri="{BB962C8B-B14F-4D97-AF65-F5344CB8AC3E}">
        <p14:creationId xmlns:p14="http://schemas.microsoft.com/office/powerpoint/2010/main" val="41282184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0A720-E33E-41E1-89E7-992B8688D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Solution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454A-49C0-4D14-9F3C-62EA04D51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what is meant by luck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what is meant by talent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how it is better to have luck when working with computers</a:t>
            </a:r>
          </a:p>
        </p:txBody>
      </p:sp>
    </p:spTree>
    <p:extLst>
      <p:ext uri="{BB962C8B-B14F-4D97-AF65-F5344CB8AC3E}">
        <p14:creationId xmlns:p14="http://schemas.microsoft.com/office/powerpoint/2010/main" val="5408736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B6589-9180-417B-BAEC-55C654A94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Supporting the Thesis Statement:</a:t>
            </a:r>
            <a:b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Burdens of Proof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AE9D6-764C-446A-B9CB-8115A7A5B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Similarly, the burdens of proof in the thesis statement must be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unpacked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logically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fulfi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lled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essay to be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compelling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Because it sets down the argument of a persuasive paper, the thesis statement can be said to be the reason the paper exists.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(Kathleen Muller: 76)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507328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E90AF-6626-4E40-B6EB-9C2AF1AE1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546D8-A200-4EC1-AA20-438F4B56C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attend the oral examination, it is necessary to pass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midterms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plus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written exam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have an opportunity to do midterm retakes </a:t>
            </a:r>
          </a:p>
        </p:txBody>
      </p:sp>
    </p:spTree>
    <p:extLst>
      <p:ext uri="{BB962C8B-B14F-4D97-AF65-F5344CB8AC3E}">
        <p14:creationId xmlns:p14="http://schemas.microsoft.com/office/powerpoint/2010/main" val="3316948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9E3C2-5C55-4FFE-AD20-2008B6418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first, the second  midterm and the  written part of the exam test will consist of five  parts: </a:t>
            </a:r>
            <a:br>
              <a:rPr lang="en-US" sz="2000" u="sng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B6665-7905-4842-AD9E-510A84C54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first assignment: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to explain the mathematical concepts we will  learn while  trying to be mathematically as accurate as possible </a:t>
            </a: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explain their difference between the mathematical and nonmathematical concept of their usage 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Rumyantseva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book, luckily, underlies a list of necessary word.  After each lesson, the book also provides the reader with the list of necessary mathematical concepts. It will be </a:t>
            </a:r>
            <a:r>
              <a:rPr lang="en-US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those concepts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your first midterm, the second midterm, and eventually, the examination will check.  </a:t>
            </a: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assignment: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 the text from English to Serbian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please send me as soon as possible the textbook you will be using for the analysis 1: it is highly recommendable that my homework examples follow your Analysis lectures. </a:t>
            </a: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third assignment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Translation  from  Serbian to English 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fourth assignment: 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checking the text for its compositional deficiencies, recognizing fallacies in argument and composition) 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fifth assignment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outline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 essay (it is highly recommendable that you elaborate the thesis statement from your first semester)</a:t>
            </a:r>
          </a:p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be graded: burdens of proof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consistence, topic sentences, plus specific examples (containing: who, where, and when: to be explained) </a:t>
            </a: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05483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8992D-818E-451E-BF41-DA6FC5CA5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464" y="349223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Points: the first and the second midterm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56ED8-D54A-4874-9797-17C245B21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in the first semester, the maximum number of midterm points is 40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novelty: The bottom line is no longer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points </a:t>
            </a:r>
          </a:p>
        </p:txBody>
      </p:sp>
    </p:spTree>
    <p:extLst>
      <p:ext uri="{BB962C8B-B14F-4D97-AF65-F5344CB8AC3E}">
        <p14:creationId xmlns:p14="http://schemas.microsoft.com/office/powerpoint/2010/main" val="242417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36FEB-3E3E-4864-9BDF-A55B2C98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oral part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D44FA-74AB-4A78-A0C3-E59D8527C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parts: 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be required to pick out, at random, three question.</a:t>
            </a: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question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refers to the topic  taken out from </a:t>
            </a:r>
            <a:r>
              <a:rPr 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first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  an example:  Ratio and proportions, or: Topology (the first semester) or: The Archimedean property (the second semester). You are not invited to form a thesis statemen ton the topic, but you are expected to demonstrate the knowledge of all the basic concepts given in a respective lesson. The second semester-textbook,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Rumyantseva’s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textbook, as you will have an opportunity to see, makes the concept-hunting more comfortable, as it underlines </a:t>
            </a:r>
            <a:r>
              <a:rPr lang="en-US" sz="2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bold all the necessary concepts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Thus. You will be required to engage in discussions all the concepts you have – I hope – successfully covered when preparing the first and the second midterm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(where to lear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from?</a:t>
            </a:r>
            <a:r>
              <a:rPr lang="en-US" sz="2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Phuong, 2003, the first semester, </a:t>
            </a:r>
            <a:r>
              <a:rPr lang="en-US" sz="2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Rumyantseva’s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textbook: the seco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 semester: all lesso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question: 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question that relates to your reader (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lektira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You will be given a set of specific, reader-questions, so you will pick out one of them at random. </a:t>
            </a: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third question: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be given a piece of Serbian text, and asked to translate it into English </a:t>
            </a:r>
          </a:p>
          <a:p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(Where to lear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from? Homework material)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18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E7B1B-7BBE-4353-8457-6481A61D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oral examination. How will I grade your oral exam? 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important novelty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217C9-CDFA-492C-9EE3-106192C43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contrast to the first semester, and the English language 1 course, I will grade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pronounciation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will take 10 points.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an especial care as to how to pronounce mathematical concepts (Euclid,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Eudoxus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algebraic 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be somewhat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stricter 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 it comes to mathematical expressions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suggestion: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you adopt a new term, click the Google translate or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Wikipeadia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learn how to pronounce them,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13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C3109-6203-4ABF-AFF1-1BBAA63E5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requirements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D6260-80B4-421A-A162-3ED13CB40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next set of slides we will analyze the structure of your requirements </a:t>
            </a: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midterm</a:t>
            </a: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midterm</a:t>
            </a: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written examination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9965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B9850-980D-4D3C-AA3E-08D54944A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C9EA5-4A1A-452D-9BB2-D8D7FDD18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benefits of doing the first assignment well are twofold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take a grasp on the essential mathematical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the field of  mathematical  analysis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engage them into the context of discourse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be able to disambiguate between  the mathematical and nonmathematical context of respective words   </a:t>
            </a:r>
          </a:p>
        </p:txBody>
      </p:sp>
    </p:spTree>
    <p:extLst>
      <p:ext uri="{BB962C8B-B14F-4D97-AF65-F5344CB8AC3E}">
        <p14:creationId xmlns:p14="http://schemas.microsoft.com/office/powerpoint/2010/main" val="222519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2326</Words>
  <Application>Microsoft Office PowerPoint</Application>
  <PresentationFormat>Widescreen</PresentationFormat>
  <Paragraphs>244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Segoe</vt:lpstr>
      <vt:lpstr>Times New Roman</vt:lpstr>
      <vt:lpstr>Office Theme</vt:lpstr>
      <vt:lpstr>English language II </vt:lpstr>
      <vt:lpstr>Content </vt:lpstr>
      <vt:lpstr>Literature: primary and secondary </vt:lpstr>
      <vt:lpstr>The first, the second  midterm and the  written part of the exam test will consist of five  parts:  </vt:lpstr>
      <vt:lpstr>Points: the first and the second midterm </vt:lpstr>
      <vt:lpstr>The oral part of the examination</vt:lpstr>
      <vt:lpstr>The oral examination. How will I grade your oral exam? An important novelty  </vt:lpstr>
      <vt:lpstr>The structure and importance of requirements </vt:lpstr>
      <vt:lpstr>The first assignment</vt:lpstr>
      <vt:lpstr>The first assignment: continuation </vt:lpstr>
      <vt:lpstr>The second assignment: The English-Serbian translation: general advice </vt:lpstr>
      <vt:lpstr>The third assignment: the Serbian – English translation </vt:lpstr>
      <vt:lpstr>A note on the second and the third assignment. </vt:lpstr>
      <vt:lpstr>The fourth assignment </vt:lpstr>
      <vt:lpstr>The fifth assignment</vt:lpstr>
      <vt:lpstr>The fifth assignment:  Practical benefits from working out your essay </vt:lpstr>
      <vt:lpstr>The fifth assignment</vt:lpstr>
      <vt:lpstr>The fifth assignment: an important note </vt:lpstr>
      <vt:lpstr>The fifth assignment: an important note about the originality requirement  </vt:lpstr>
      <vt:lpstr>The fifth assignment: An important note! </vt:lpstr>
      <vt:lpstr>The fifth assignment: a  further suggestion </vt:lpstr>
      <vt:lpstr>The fifth assignment: The process of your essay-writing. Another sets of suggestions  </vt:lpstr>
      <vt:lpstr>The fifth assignment: hierarchy of steps </vt:lpstr>
      <vt:lpstr>Today’s plan </vt:lpstr>
      <vt:lpstr>A suggestion  regarding mathematical expressions </vt:lpstr>
      <vt:lpstr>FOUR TASKS TO MANAGE YOUR BURDENS OF PROOF (Cathleen Muller: 76-81).  </vt:lpstr>
      <vt:lpstr>Examples</vt:lpstr>
      <vt:lpstr>Identify key phrases.</vt:lpstr>
      <vt:lpstr>Homework </vt:lpstr>
      <vt:lpstr>EXAMPLE 2 </vt:lpstr>
      <vt:lpstr>Solution</vt:lpstr>
      <vt:lpstr>Supporting the Thesis Statement: The Burdens of Proof</vt:lpstr>
      <vt:lpstr>Legal matters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45</cp:revision>
  <dcterms:created xsi:type="dcterms:W3CDTF">2022-02-20T09:10:53Z</dcterms:created>
  <dcterms:modified xsi:type="dcterms:W3CDTF">2022-03-09T17:04:54Z</dcterms:modified>
</cp:coreProperties>
</file>