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7" r:id="rId4"/>
    <p:sldId id="259" r:id="rId5"/>
    <p:sldId id="309" r:id="rId6"/>
    <p:sldId id="311" r:id="rId7"/>
    <p:sldId id="308" r:id="rId8"/>
    <p:sldId id="310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12" r:id="rId17"/>
    <p:sldId id="313" r:id="rId18"/>
    <p:sldId id="318" r:id="rId19"/>
    <p:sldId id="319" r:id="rId20"/>
    <p:sldId id="320" r:id="rId21"/>
    <p:sldId id="314" r:id="rId22"/>
    <p:sldId id="317" r:id="rId23"/>
    <p:sldId id="321" r:id="rId24"/>
    <p:sldId id="322" r:id="rId25"/>
    <p:sldId id="315" r:id="rId26"/>
    <p:sldId id="316" r:id="rId27"/>
    <p:sldId id="303" r:id="rId28"/>
    <p:sldId id="304" r:id="rId29"/>
    <p:sldId id="305" r:id="rId30"/>
    <p:sldId id="306" r:id="rId31"/>
    <p:sldId id="307" r:id="rId32"/>
    <p:sldId id="286" r:id="rId33"/>
    <p:sldId id="281" r:id="rId34"/>
    <p:sldId id="260" r:id="rId35"/>
    <p:sldId id="263" r:id="rId36"/>
    <p:sldId id="262" r:id="rId37"/>
    <p:sldId id="287" r:id="rId38"/>
    <p:sldId id="288" r:id="rId39"/>
    <p:sldId id="289" r:id="rId40"/>
    <p:sldId id="290" r:id="rId41"/>
    <p:sldId id="291" r:id="rId42"/>
    <p:sldId id="292" r:id="rId43"/>
    <p:sldId id="294" r:id="rId44"/>
    <p:sldId id="295" r:id="rId45"/>
    <p:sldId id="293" r:id="rId46"/>
    <p:sldId id="282" r:id="rId47"/>
    <p:sldId id="283" r:id="rId48"/>
    <p:sldId id="284" r:id="rId49"/>
    <p:sldId id="258" r:id="rId50"/>
    <p:sldId id="265" r:id="rId51"/>
    <p:sldId id="266" r:id="rId52"/>
    <p:sldId id="264" r:id="rId53"/>
    <p:sldId id="261" r:id="rId54"/>
    <p:sldId id="267" r:id="rId55"/>
    <p:sldId id="270" r:id="rId56"/>
    <p:sldId id="271" r:id="rId57"/>
    <p:sldId id="279" r:id="rId58"/>
    <p:sldId id="280" r:id="rId59"/>
    <p:sldId id="278" r:id="rId60"/>
    <p:sldId id="276" r:id="rId61"/>
    <p:sldId id="275" r:id="rId62"/>
    <p:sldId id="269" r:id="rId63"/>
    <p:sldId id="274" r:id="rId64"/>
    <p:sldId id="272" r:id="rId65"/>
    <p:sldId id="273" r:id="rId66"/>
    <p:sldId id="277" r:id="rId67"/>
    <p:sldId id="268" r:id="rId6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51ED1-AFD1-4FE5-A973-C4B08F244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DD19C-5345-4C69-9C7B-130C3B6A6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84E6F-E246-49AB-808C-627A28055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BBB47-1DB8-4419-84E0-0ACEE50C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111F0-162C-4D7A-B987-7A68BB1F4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04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8A08B-F5D4-42EA-8C83-E1166B2DA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5E6FF-0029-44DB-A89F-1DDDB9E9C8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76D2F-0034-43EF-8C51-6ABA18FBD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30782-6106-46EE-BBBA-A50574C5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13A7C-0C52-47A6-A388-8BDF30990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9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CF7073-5FC2-43BC-9333-807B8C2EB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2FEBC9-3FA7-4230-A05E-93F29F164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981EC-0C0D-4209-B368-39E081FB0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4E4D6-E9A0-4062-953A-BE966990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DA30E-6362-4327-B00B-D882DE548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7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F33CA-39E7-48F0-A630-D4482A5B6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43176-77A2-465D-95AC-5ECBB072E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5836E-7B16-482D-BFA3-7DFBE745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C4533-85A2-4C0D-B784-E23D13FC0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0D7D3-5141-4376-93B3-49C4A5C2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10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EBD8E-F661-4A88-855D-801AAC68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FA633A-83E8-4E0F-8822-DFBC93956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30378-2886-4673-A1E6-BC29B9FAB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37B6-7C5D-4DD0-9F1B-BCCE978C3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DE1DA-6F9B-49BD-8ACC-3E89EF015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6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B78F1-442A-47FC-A4E6-60C720C48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74942-401A-4F2A-B03A-9BE66F1D1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7D8F24-F82B-492C-810D-D371C6A8D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99D17-2E06-4E3E-817B-EF10A0BF8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88DDA-06F3-4D8D-B361-10C41539D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A0487E-42BB-473B-91B8-6756894A7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99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704AE-676E-4DEF-B3D5-4AD1CA383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BE4602-68FF-42C9-893E-1F91BE787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575FC9-9347-48A3-88FC-6A87F2DD2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22F74-881A-4F61-89D2-A29C3A94C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5C782A-AD1F-44AC-AB60-FBABE3741D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1CA47F-7C99-419F-9549-6894F5B8F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1A3A86-11B2-4262-8C09-24EB158C5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8D113D-A76E-4ED1-852B-11FD0162F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29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7AEE7-A40B-4982-8CC2-9F0937EC1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22ECE9-1ABC-4409-B54D-12AD6376F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845BED-E731-4C6B-80FC-E290E6D1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D5D28A-6EB3-4474-A751-B0ED8320F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6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05D489-65F9-407A-A762-DB121C2CA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6C535B-EC38-42DA-B17C-C29D3BE35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0E857-5028-4DC9-990F-BD4A0B38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4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C64D0-8DF1-41BA-AE60-D1E2F5B5B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AAE85-9272-4CAA-AFC2-1466CA83C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8C89F0-637F-45B7-A9A4-4232E3A1E0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65241-5B14-461E-BA94-275001D39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B89B1-BA59-4B36-BB19-AA2ABA6E2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CA9AA6-DB3F-485A-8DF7-2BADA8B4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4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888A3-EAB0-40FA-9958-4654CF98E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6361C-F93B-4FAD-AC97-16CD3BBF85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40E52-5543-420D-85F4-A474145AD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5D0A5-39FC-488D-92D6-527DC2F73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8CF2C1-CFFC-48A9-B5BB-F2DB2C1F9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17822-452F-4D0B-A843-B527AA66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A92451-0A53-490C-A748-E493831F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64C32-2A76-41DF-963D-FA39F0566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7223C-2408-4F8E-911C-BBE7C91C0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D6A83-E3E5-4948-ABB8-2540ABDB98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6F176-3EA7-4183-A832-63CD0CF81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F20EF-2E5E-4B54-BEE8-1135756DD1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03536-0B58-4107-8FF2-B7166073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0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02617-155F-4231-AF1E-10D4BD6C92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week 12 English language II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C7FE4-18AB-4515-A1C3-AF0CD88DB1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 </a:t>
            </a:r>
            <a:r>
              <a:rPr lang="en-US" sz="2000" dirty="0" err="1"/>
              <a:t>Pavle</a:t>
            </a:r>
            <a:r>
              <a:rPr lang="en-US" sz="2000" dirty="0"/>
              <a:t> Pavlovic </a:t>
            </a:r>
          </a:p>
        </p:txBody>
      </p:sp>
    </p:spTree>
    <p:extLst>
      <p:ext uri="{BB962C8B-B14F-4D97-AF65-F5344CB8AC3E}">
        <p14:creationId xmlns:p14="http://schemas.microsoft.com/office/powerpoint/2010/main" val="3078404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2ADC9-CFD6-4A51-B0F5-AF2226A3C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Flux: Mathematical context  </a:t>
            </a:r>
            <a:r>
              <a:rPr lang="en-US" dirty="0"/>
              <a:t>–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65C7B-7976-4AB0-8F38-513C08AB2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 continued motion of a point </a:t>
            </a:r>
          </a:p>
          <a:p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Not that hereby a line is a flux of a point, as some argue.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698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9166F-CF42-4BDF-87FF-E577D1EE0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Flux: metallurgy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7B33F-FBF7-4CEF-B365-FCA33BC38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substance that is mixed with metal which facilitates fusion </a:t>
            </a:r>
          </a:p>
        </p:txBody>
      </p:sp>
    </p:spTree>
    <p:extLst>
      <p:ext uri="{BB962C8B-B14F-4D97-AF65-F5344CB8AC3E}">
        <p14:creationId xmlns:p14="http://schemas.microsoft.com/office/powerpoint/2010/main" val="4228408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8314A-AB0D-431F-9545-BEDBD8489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Iteration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7A946-E911-42D3-804A-64DB60EE6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 mathematical and a legal context </a:t>
            </a:r>
          </a:p>
        </p:txBody>
      </p:sp>
    </p:spTree>
    <p:extLst>
      <p:ext uri="{BB962C8B-B14F-4D97-AF65-F5344CB8AC3E}">
        <p14:creationId xmlns:p14="http://schemas.microsoft.com/office/powerpoint/2010/main" val="1741016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A8F06-00F6-4501-999D-E39313A18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Iteration  - a mathematical context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99A4F-768C-4C56-BF36-7C53C6B51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Iteration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the repetition of an operation upon its product, as in finding the cube of a cube </a:t>
            </a:r>
          </a:p>
        </p:txBody>
      </p:sp>
    </p:spTree>
    <p:extLst>
      <p:ext uri="{BB962C8B-B14F-4D97-AF65-F5344CB8AC3E}">
        <p14:creationId xmlns:p14="http://schemas.microsoft.com/office/powerpoint/2010/main" val="450199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3DF62-59CB-4411-B5E8-8586D4848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Iteration – a legal context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AD8FA-234C-4150-80C3-2EE9B7D39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876" y="2025131"/>
            <a:ext cx="10515600" cy="435133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iteration he becomes a Roman citizen who, having been made Latin, after he passed the age of thirty, is a new formally manumitted, by a person who had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quiritarian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him when a slave </a:t>
            </a:r>
          </a:p>
        </p:txBody>
      </p:sp>
    </p:spTree>
    <p:extLst>
      <p:ext uri="{BB962C8B-B14F-4D97-AF65-F5344CB8AC3E}">
        <p14:creationId xmlns:p14="http://schemas.microsoft.com/office/powerpoint/2010/main" val="2739309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E5B1F-D0FD-424B-91FD-C697FC77F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Iterative, iteration: grammatical context</a:t>
            </a:r>
            <a:r>
              <a:rPr lang="en-US" sz="2400" dirty="0">
                <a:solidFill>
                  <a:srgbClr val="7030A0"/>
                </a:solidFill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489D0-959B-463D-885E-49E36F221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Repetition of an action: frequentative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verbs have no iterative aspect </a:t>
            </a:r>
          </a:p>
        </p:txBody>
      </p:sp>
    </p:spTree>
    <p:extLst>
      <p:ext uri="{BB962C8B-B14F-4D97-AF65-F5344CB8AC3E}">
        <p14:creationId xmlns:p14="http://schemas.microsoft.com/office/powerpoint/2010/main" val="3822922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76239-3A1A-47C2-9B39-1EBEE1773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9336D-21BD-4D82-BDD0-23F36D9C0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chemical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mathematical context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context </a:t>
            </a:r>
          </a:p>
        </p:txBody>
      </p:sp>
    </p:spTree>
    <p:extLst>
      <p:ext uri="{BB962C8B-B14F-4D97-AF65-F5344CB8AC3E}">
        <p14:creationId xmlns:p14="http://schemas.microsoft.com/office/powerpoint/2010/main" val="3261414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0E4C9-EC66-4820-AD3D-D29C29C4E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 – a chemical context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0246B-F3C3-4DD5-BF48-BB860A137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 a base of a compound </a:t>
            </a:r>
          </a:p>
          <a:p>
            <a:endParaRPr lang="en-US" sz="2000" dirty="0"/>
          </a:p>
          <a:p>
            <a:r>
              <a:rPr lang="en-US" sz="2000" b="1" dirty="0"/>
              <a:t>An example</a:t>
            </a:r>
            <a:r>
              <a:rPr lang="en-US" sz="2000" dirty="0"/>
              <a:t>: Oxygen is called </a:t>
            </a:r>
            <a:r>
              <a:rPr lang="en-US" sz="2000" b="1" dirty="0"/>
              <a:t>a radical, </a:t>
            </a:r>
            <a:r>
              <a:rPr lang="en-US" sz="2000" dirty="0"/>
              <a:t>or a base of gas. </a:t>
            </a:r>
          </a:p>
        </p:txBody>
      </p:sp>
    </p:spTree>
    <p:extLst>
      <p:ext uri="{BB962C8B-B14F-4D97-AF65-F5344CB8AC3E}">
        <p14:creationId xmlns:p14="http://schemas.microsoft.com/office/powerpoint/2010/main" val="3728716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0C5B6-F9B6-41E9-85A9-5C154180D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 – a chemical context II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91B00-47A9-4C1C-9BDC-548B5452A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 Radical vinegar </a:t>
            </a:r>
            <a:r>
              <a:rPr lang="en-US" sz="2000" dirty="0"/>
              <a:t>– an old name for acetic acid.  </a:t>
            </a:r>
          </a:p>
        </p:txBody>
      </p:sp>
    </p:spTree>
    <p:extLst>
      <p:ext uri="{BB962C8B-B14F-4D97-AF65-F5344CB8AC3E}">
        <p14:creationId xmlns:p14="http://schemas.microsoft.com/office/powerpoint/2010/main" val="508763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B8093-F6BC-4878-9384-4942AD7A7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 (astrological and astronomical context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2A290-2373-45C5-AE69-454D3EA21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belonging to the radix of astronomical calculation </a:t>
            </a:r>
          </a:p>
        </p:txBody>
      </p:sp>
    </p:spTree>
    <p:extLst>
      <p:ext uri="{BB962C8B-B14F-4D97-AF65-F5344CB8AC3E}">
        <p14:creationId xmlns:p14="http://schemas.microsoft.com/office/powerpoint/2010/main" val="392555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9413-E8A2-4F85-A2EF-F3946B703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today’s class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17220-D12D-4632-99DA-4FF6108EB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part: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read aloud a passage from a text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Insofar the last lesson is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really large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will not skip over to the lesson 15, but rather will rest on the lesson 14 (the second part).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also discuss about a new structure of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Enastava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how to prepare for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midterm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part of the lesson: we will in detail discuss requirements for the fourth assignment of the second midterm.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760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6AA58-7C71-47B2-92AA-7FDB55F65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 (biological context)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A840C-31EA-4816-B23C-C9ADFF77E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Belonging to the root of a plant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example: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radical leaf – that which grows immediately from the root of a stalk </a:t>
            </a:r>
          </a:p>
        </p:txBody>
      </p:sp>
    </p:spTree>
    <p:extLst>
      <p:ext uri="{BB962C8B-B14F-4D97-AF65-F5344CB8AC3E}">
        <p14:creationId xmlns:p14="http://schemas.microsoft.com/office/powerpoint/2010/main" val="33400177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70720-1627-45CA-ADA3-685A9B3F2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 (or radix): mathematical context1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06B90-6C3B-4BFE-8E3F-60EBF63FB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number or a symbol which is made the basis of a scale of numeration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express a number in the scale whose radix is n. </a:t>
            </a:r>
          </a:p>
        </p:txBody>
      </p:sp>
    </p:spTree>
    <p:extLst>
      <p:ext uri="{BB962C8B-B14F-4D97-AF65-F5344CB8AC3E}">
        <p14:creationId xmlns:p14="http://schemas.microsoft.com/office/powerpoint/2010/main" val="1319055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173C-4EB7-4F04-82DB-99BFB7CD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Radical: mathematical context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1321C-6B34-4E67-B6A2-322ADC9EF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Radical sign – radical number </a:t>
            </a:r>
          </a:p>
        </p:txBody>
      </p:sp>
    </p:spTree>
    <p:extLst>
      <p:ext uri="{BB962C8B-B14F-4D97-AF65-F5344CB8AC3E}">
        <p14:creationId xmlns:p14="http://schemas.microsoft.com/office/powerpoint/2010/main" val="31179217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77F03-B5B3-42E2-856A-1343323E5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Radical: mathematical context III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24EAA-C63D-4E26-99A2-2004C5593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Radical – a quantity forming or expressed as a root of another quantity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reduction of radical into simpler terms </a:t>
            </a:r>
          </a:p>
        </p:txBody>
      </p:sp>
    </p:spTree>
    <p:extLst>
      <p:ext uri="{BB962C8B-B14F-4D97-AF65-F5344CB8AC3E}">
        <p14:creationId xmlns:p14="http://schemas.microsoft.com/office/powerpoint/2010/main" val="291095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FC2B-D524-4C78-9885-767395D61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 - mathematical context IV.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13FF4-A4D9-454D-AD5D-3CD71568A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in term relating to the intersection of the curves and planes.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circle of  the system x, whose plane passes through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sphere, is called the radical circle of the system </a:t>
            </a:r>
          </a:p>
        </p:txBody>
      </p:sp>
    </p:spTree>
    <p:extLst>
      <p:ext uri="{BB962C8B-B14F-4D97-AF65-F5344CB8AC3E}">
        <p14:creationId xmlns:p14="http://schemas.microsoft.com/office/powerpoint/2010/main" val="28265635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4DDC-E548-4FBF-A15D-2C05AD39C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 – linguistic context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52A4C-24E7-4F85-B2E7-15B9B959D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root or a word or a part of a word which cannot be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into simpler primitives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Hebrew language consists of fewest radicals. </a:t>
            </a:r>
          </a:p>
        </p:txBody>
      </p:sp>
    </p:spTree>
    <p:extLst>
      <p:ext uri="{BB962C8B-B14F-4D97-AF65-F5344CB8AC3E}">
        <p14:creationId xmlns:p14="http://schemas.microsoft.com/office/powerpoint/2010/main" val="25881968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116C1-208B-44BA-9B77-797629F8F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12209-15D8-4E86-8D66-36634334A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840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E4CD-B119-4395-874B-7ED7DA06F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Substitution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FA889-BE58-4DFA-AC29-D62898E72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Mathematical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Trade- context </a:t>
            </a:r>
          </a:p>
        </p:txBody>
      </p:sp>
    </p:spTree>
    <p:extLst>
      <p:ext uri="{BB962C8B-B14F-4D97-AF65-F5344CB8AC3E}">
        <p14:creationId xmlns:p14="http://schemas.microsoft.com/office/powerpoint/2010/main" val="42543652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9F91C-590D-4323-AE9A-FD69156A0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Substitution – mathematical context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796B4-4273-4F01-B39B-BFEF5F7DE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method of integration by substitution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corresponds to the change of the independent variable.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method of approximation, which is frequently used and of great importance,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obtained by substitution. </a:t>
            </a:r>
          </a:p>
        </p:txBody>
      </p:sp>
    </p:spTree>
    <p:extLst>
      <p:ext uri="{BB962C8B-B14F-4D97-AF65-F5344CB8AC3E}">
        <p14:creationId xmlns:p14="http://schemas.microsoft.com/office/powerpoint/2010/main" val="13618837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461BB-A7E0-4295-B6E5-843CC2D59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Substitution: biological context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C8A6F-3E45-4A49-9939-77E645C27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Biology –replacement of one organ of function with another, as in many double flowers, where the stamens are replaced by petals,  </a:t>
            </a:r>
          </a:p>
        </p:txBody>
      </p:sp>
    </p:spTree>
    <p:extLst>
      <p:ext uri="{BB962C8B-B14F-4D97-AF65-F5344CB8AC3E}">
        <p14:creationId xmlns:p14="http://schemas.microsoft.com/office/powerpoint/2010/main" val="1064569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A5F6F-ED58-4FCD-930A-083410C31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aloud the following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4F2FA-E103-4330-8EEA-0E3E487EC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 as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definite integra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of a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positive function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one variable represents the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function and the x-axis,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double integral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positive function of two variables represents the volume of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region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the surface defined by the function and the plane which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domain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same volume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obtained via the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triple integral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the integral of a function in three variables – of the constant function f(x, y, z) = 1 over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above-mentioned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region between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If the number of variables is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the integral represents a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hypervolume,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volume of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more than three dimensions that cannot be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graphed.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the volume of the cuboid of sides 4 × 6 × 5 may be obtained in two ways</a:t>
            </a:r>
          </a:p>
        </p:txBody>
      </p:sp>
    </p:spTree>
    <p:extLst>
      <p:ext uri="{BB962C8B-B14F-4D97-AF65-F5344CB8AC3E}">
        <p14:creationId xmlns:p14="http://schemas.microsoft.com/office/powerpoint/2010/main" val="34769711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FC67-652B-4241-B167-89FDF404F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771" y="273685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Substitution:  musical context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17C16-B910-40D3-94B0-60037A8FF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 given to the two cords of ninth major and minor  </a:t>
            </a:r>
          </a:p>
        </p:txBody>
      </p:sp>
    </p:spTree>
    <p:extLst>
      <p:ext uri="{BB962C8B-B14F-4D97-AF65-F5344CB8AC3E}">
        <p14:creationId xmlns:p14="http://schemas.microsoft.com/office/powerpoint/2010/main" val="42327101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D121F-75B3-41BA-AD59-C061666AE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Substitution: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879F4-7716-48D0-8574-B4944F4FF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dishonest replacement of one article of trade for another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manufacturing firms live on substitution.</a:t>
            </a:r>
          </a:p>
        </p:txBody>
      </p:sp>
    </p:spTree>
    <p:extLst>
      <p:ext uri="{BB962C8B-B14F-4D97-AF65-F5344CB8AC3E}">
        <p14:creationId xmlns:p14="http://schemas.microsoft.com/office/powerpoint/2010/main" val="12793091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5F71B-71D2-43BF-A66C-E6609D9AD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assignment: Notes on Serbian translation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1EF44-96DD-4CC7-B33F-8DAB823F5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by parts –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translate it as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integracija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delovima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9834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DAB65-639B-4CD9-ABF7-C9FF81352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assignment: (reminder about the translation).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B933D-6E4A-4C68-96B7-B14E3E577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do not say: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pravila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integrir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anja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(!)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pravila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acije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do not say: 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lanc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(!)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pravilo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pravilo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lanca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29899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F4A3-ED78-4796-9219-45C0606D6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Integration rules (II)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21487-6D07-4739-900C-570B0A392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	∫a dx	ax + C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	∫x dx	x2/2 + C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Square	∫x2 dx	x3/3 + C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Reciprocal	∫(1/x) dx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ln|x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+ C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Exponential	∫ex dx	ex + C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∫ax dx	ax/ln(a) + C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∫ln(x) dx	x ln(x) − x + C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Trigonometry (x in radians)	∫cos(x) dx	sin(x) + C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∫sin(x) dx	-cos(x) + C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∫sec2(x) dx	tan(x) + C</a:t>
            </a:r>
          </a:p>
        </p:txBody>
      </p:sp>
    </p:spTree>
    <p:extLst>
      <p:ext uri="{BB962C8B-B14F-4D97-AF65-F5344CB8AC3E}">
        <p14:creationId xmlns:p14="http://schemas.microsoft.com/office/powerpoint/2010/main" val="22817079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5ECCD-12B4-454D-922E-F5F7A0E44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Integrate the following expression: take care about the articulation of this expression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BEDFA-3E30-4100-9D70-B7579F7F6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65B05F-80D3-4E25-8553-1271660A1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5925" y="3238500"/>
            <a:ext cx="12001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3362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2F75F-A12C-44CD-8ECC-9B5A2309F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assignment: please be ready to read the following expressions at your oral examination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22AFD-9940-4730-89D6-A125B3C1F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∫sin x d x = -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cosx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065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44643-8F43-4C02-B7C2-821E35802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Contour integral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C2E35-657F-4263-BEE6-798484C25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Contour Integration</a:t>
            </a: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Contour integration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process of calculating the values of a contour integral around a given contour in the complex plane. As a result of a truly amazing property of holomorphic functions, such integrals can be computed easily simply by summing the values of the complex residues inside the contour.</a:t>
            </a:r>
          </a:p>
        </p:txBody>
      </p:sp>
    </p:spTree>
    <p:extLst>
      <p:ext uri="{BB962C8B-B14F-4D97-AF65-F5344CB8AC3E}">
        <p14:creationId xmlns:p14="http://schemas.microsoft.com/office/powerpoint/2010/main" val="10758637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BF975-F4B7-465D-8FE0-0106683C8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Contour integration: image 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FFE91CE-A33C-46E8-9943-8DB7224E95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81587" y="3344069"/>
            <a:ext cx="20288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8015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DF027-F8D3-49DA-8980-15AE962A7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A9CA5-203D-4EFE-A300-EC5CA6CEA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Contour integration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konturna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integracija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(not: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konturno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integrir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konturno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ljenje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356784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0B7CE-AA5C-4B81-BA24-BA3FFDE84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Integration rules (I)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C36B8-DF1C-4EAE-B590-EFF707BEF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Rule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(n≠−1)	∫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dx	xn+1n+1 + C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 Rule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∫(f + g) dx	∫f dx + ∫g dx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Rule	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∫(f - g) dx	∫f dx - ∫g dx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by Parts</a:t>
            </a:r>
          </a:p>
        </p:txBody>
      </p:sp>
    </p:spTree>
    <p:extLst>
      <p:ext uri="{BB962C8B-B14F-4D97-AF65-F5344CB8AC3E}">
        <p14:creationId xmlns:p14="http://schemas.microsoft.com/office/powerpoint/2010/main" val="18393161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A21C3-A2E3-4D8A-BDBB-BA687698C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Differential vector on a curve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BA8CD-AE1B-43A0-AD97-52C8D4B06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Translation: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diferencijalni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vector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krivOJ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(not: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748571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394C0-7140-4523-AC7E-8D64EB830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assignment: Tensor calculus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D56F0-2F31-4E09-BF19-17EA122B1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calculus –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tenzorski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racun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768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44BC-8057-4A99-B3C1-B31E24BA6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Flux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17E7C-77C4-4F3B-A00E-32483BF68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to differentiate between ‘two physical’\  contexts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flux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Magnetic  flux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6354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99EC9-61E4-4549-B42C-84EE62F5B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 context: Magnetic flux and particle flux</a:t>
            </a:r>
            <a:r>
              <a:rPr lang="en-US" dirty="0"/>
              <a:t>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847AC5-AABC-4E47-B388-3EB3CBD32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031" y="1952846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flux, magnetic </a:t>
            </a:r>
            <a:r>
              <a:rPr lang="en-US" dirty="0"/>
              <a:t>The magnetic flux crossing a small area </a:t>
            </a:r>
            <a:r>
              <a:rPr lang="en-US" dirty="0" err="1"/>
              <a:t>dA</a:t>
            </a:r>
            <a:r>
              <a:rPr lang="en-US" dirty="0"/>
              <a:t> equals </a:t>
            </a:r>
            <a:r>
              <a:rPr lang="en-US" dirty="0" err="1"/>
              <a:t>BndA</a:t>
            </a:r>
            <a:r>
              <a:rPr lang="en-US" dirty="0"/>
              <a:t>, where Bn is the</a:t>
            </a:r>
          </a:p>
          <a:p>
            <a:pPr marL="0" indent="0">
              <a:buNone/>
            </a:pPr>
            <a:r>
              <a:rPr lang="en-US" dirty="0"/>
              <a:t>field component perpendicular to </a:t>
            </a:r>
            <a:r>
              <a:rPr lang="en-US" dirty="0" err="1"/>
              <a:t>dA.</a:t>
            </a:r>
            <a:r>
              <a:rPr lang="en-US" dirty="0"/>
              <a:t> The flux crossing a finite area is accordingly the integral</a:t>
            </a:r>
          </a:p>
          <a:p>
            <a:pPr marL="0" indent="0">
              <a:buNone/>
            </a:pPr>
            <a:r>
              <a:rPr lang="en-US" dirty="0"/>
              <a:t>B · </a:t>
            </a:r>
            <a:r>
              <a:rPr lang="en-US" dirty="0" err="1"/>
              <a:t>dA</a:t>
            </a:r>
            <a:r>
              <a:rPr lang="en-US" dirty="0"/>
              <a:t> over the area, and flux density is</a:t>
            </a:r>
          </a:p>
          <a:p>
            <a:pPr marL="0" indent="0">
              <a:buNone/>
            </a:pPr>
            <a:r>
              <a:rPr lang="en-US" dirty="0"/>
              <a:t>magnetic flux </a:t>
            </a:r>
            <a:r>
              <a:rPr lang="en-US" b="1" dirty="0"/>
              <a:t>per unit area</a:t>
            </a:r>
            <a:r>
              <a:rPr lang="en-US" dirty="0"/>
              <a:t>. The magnetic flux</a:t>
            </a:r>
          </a:p>
          <a:p>
            <a:pPr marL="0" indent="0">
              <a:buNone/>
            </a:pPr>
            <a:r>
              <a:rPr lang="en-US" dirty="0"/>
              <a:t>through a surface is sometimes referred to informally</a:t>
            </a:r>
          </a:p>
          <a:p>
            <a:pPr marL="0" indent="0">
              <a:buNone/>
            </a:pPr>
            <a:r>
              <a:rPr lang="en-US" dirty="0"/>
              <a:t>as “the number of magnetic field lines</a:t>
            </a:r>
          </a:p>
          <a:p>
            <a:pPr marL="0" indent="0">
              <a:buNone/>
            </a:pPr>
            <a:r>
              <a:rPr lang="en-US" dirty="0"/>
              <a:t>crossing it”.</a:t>
            </a:r>
          </a:p>
          <a:p>
            <a:r>
              <a:rPr lang="en-US" b="1" dirty="0"/>
              <a:t>Particle flux </a:t>
            </a:r>
            <a:r>
              <a:rPr lang="en-US" dirty="0"/>
              <a:t>Total flux is the number of particles</a:t>
            </a:r>
          </a:p>
          <a:p>
            <a:pPr marL="0" indent="0">
              <a:buNone/>
            </a:pPr>
            <a:r>
              <a:rPr lang="en-US" dirty="0"/>
              <a:t>per unit area crossing a given surface each</a:t>
            </a:r>
          </a:p>
          <a:p>
            <a:pPr marL="0" indent="0">
              <a:buNone/>
            </a:pPr>
            <a:r>
              <a:rPr lang="en-US" dirty="0"/>
              <a:t>second. Differential flux is the flow of particles</a:t>
            </a:r>
          </a:p>
          <a:p>
            <a:pPr marL="0" indent="0">
              <a:buNone/>
            </a:pPr>
            <a:r>
              <a:rPr lang="en-US" dirty="0"/>
              <a:t>per steradian crossing a given surface from</a:t>
            </a:r>
          </a:p>
          <a:p>
            <a:pPr marL="0" indent="0">
              <a:buNone/>
            </a:pPr>
            <a:r>
              <a:rPr lang="en-US" dirty="0"/>
              <a:t>a particular direction</a:t>
            </a:r>
          </a:p>
        </p:txBody>
      </p:sp>
    </p:spTree>
    <p:extLst>
      <p:ext uri="{BB962C8B-B14F-4D97-AF65-F5344CB8AC3E}">
        <p14:creationId xmlns:p14="http://schemas.microsoft.com/office/powerpoint/2010/main" val="30627177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404B2-CD6D-4FE7-824E-501335517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assignment: flux – translation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F70B7-7DE3-47BD-BDFA-C87677D9E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Serbian we translate this word both as a flux, and as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fluksus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05266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726D6-BFF1-499F-B1C8-B26E9F390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assignment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D9DE4-B32F-4A21-ABB6-A506DE1B2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1868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D5A94-A21B-476C-A5D3-C9A5AA8EA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assignment: cuboid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62C23-1911-4123-A721-29CDA45CE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translate this word as ‘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kuboid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– if it is a noun, or ‘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kuboidan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if it is an adjective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words are derived from the Serbian word: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is an alternative word for: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koc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 S. Take care about the pronunciation of the word: cuboid.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3924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F3817-65AD-4B3A-8C18-253B3AD1C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‘cuboid’</a:t>
            </a:r>
            <a:r>
              <a:rPr lang="en-US" b="1" u="sng" dirty="0"/>
              <a:t>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CBC5E-3C3A-4C67-B057-85D1C270C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Closed box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composed of three pairs of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rectangular faces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placed opposite each other and joined at right angles to each other, also known as a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rectangular parallelepiped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cuboid is also a right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prism,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special case of the parallelepiped, and corresponds to what in everyday parlance is known as a (rectangular) "box."</a:t>
            </a:r>
          </a:p>
        </p:txBody>
      </p:sp>
    </p:spTree>
    <p:extLst>
      <p:ext uri="{BB962C8B-B14F-4D97-AF65-F5344CB8AC3E}">
        <p14:creationId xmlns:p14="http://schemas.microsoft.com/office/powerpoint/2010/main" val="173400444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4DEA1-4439-4365-B942-EC95A1220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of a cuboids: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EA0FE-57D8-493D-ABD7-6DD2ACCD9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Parallelepiped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we translate this as: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paralelOpiped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ParalelEpiped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(both are correct)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Prism, prismoid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translate the word: prismoid as either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prizmoid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or ‘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priz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oid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’.  (both 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arem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correct) </a:t>
            </a:r>
          </a:p>
        </p:txBody>
      </p:sp>
    </p:spTree>
    <p:extLst>
      <p:ext uri="{BB962C8B-B14F-4D97-AF65-F5344CB8AC3E}">
        <p14:creationId xmlns:p14="http://schemas.microsoft.com/office/powerpoint/2010/main" val="27485650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785F-6A67-4910-AD79-112098D34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assignment: Double integral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AA0865C-8DD5-42F0-A9FC-DFF1097875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7612" y="2643981"/>
            <a:ext cx="467677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916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14553-7F21-487E-8F51-3930AE1F6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Contour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59B7C-5502-44AB-97D1-DB967E5DB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eographica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Mathematical context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0135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34491-0CC7-4B9F-A1BC-DBC29E1FF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first assignment: </a:t>
            </a:r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Double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4A133-D8A0-4D8A-A776-0ACFA34E3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Ordinary integration, like  ∫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(x)dx , gives you the area under the curve  y=f(x) , above the x-axis, and between the lines  x=a  and  x=b . That's when  f  is a positive function. When  f  also takes negative values, then you get a signed area.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integration, like  ∫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ba∫dcf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dydx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gives you the volume under the surface  z=f(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, above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-plane, and above the region described by the limits of integration. For the limits mentioned, that region is the rectangle consisting of points 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for which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a≤x≤b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and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c≤y≤d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83581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A8BC3-89A9-4A32-8815-FED42CC3E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Double integration (II)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92370-6B70-4F06-9168-FA8B4AE5B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integration adds up rectangles to make an area. Double integration adds up slices to make a volume</a:t>
            </a:r>
          </a:p>
        </p:txBody>
      </p:sp>
    </p:spTree>
    <p:extLst>
      <p:ext uri="{BB962C8B-B14F-4D97-AF65-F5344CB8AC3E}">
        <p14:creationId xmlns:p14="http://schemas.microsoft.com/office/powerpoint/2010/main" val="145823481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D72BF-8F09-4681-8C95-CA83B50FE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Geometrical interpretation of a double integral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D74BEDF-029E-48AA-AEA9-6111B5B8CB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6662" y="2015331"/>
            <a:ext cx="4638675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6253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45516-9C32-496A-A1F5-916F2754C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DF97B9-D48A-456E-9ED5-846E75C4A2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0331" y="1825625"/>
            <a:ext cx="435133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1404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FA75F-F47E-49D0-BF46-3B3CCE042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E8DA4-C646-43B9-8B06-334EDE80C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already been expected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introduce all elements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 your essay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 is a short reminder as to what elements are to be introduced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take as a point of departure that you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already worked out your  outline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case you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not already done it, especially, if I offered serious objections  for your  first midterm, please rework it and send it anew. DO IT FIRST!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5516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D6BA2-5AD7-4887-A885-DB265F2A7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key elements to be done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069F9-3173-4413-AA4B-35E23F987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 0.5</a:t>
            </a:r>
          </a:p>
          <a:p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Taxes structure  0.5</a:t>
            </a:r>
          </a:p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Clarity 1 </a:t>
            </a:r>
          </a:p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Linkage  1</a:t>
            </a:r>
          </a:p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of style 1  </a:t>
            </a:r>
          </a:p>
        </p:txBody>
      </p:sp>
    </p:spTree>
    <p:extLst>
      <p:ext uri="{BB962C8B-B14F-4D97-AF65-F5344CB8AC3E}">
        <p14:creationId xmlns:p14="http://schemas.microsoft.com/office/powerpoint/2010/main" val="7706884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DF0AB-685C-4225-B6EA-9B9DB11E0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order of writing</a:t>
            </a:r>
            <a:r>
              <a:rPr lang="en-US" u="sng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F1FF4-BEAA-40E4-8187-F26AC6EE8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two elements (TAXES structure, and the introduction) represents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units of composition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three elements represent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units of style </a:t>
            </a:r>
          </a:p>
          <a:p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make sure that your TAXES structure and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firstly  completed</a:t>
            </a:r>
          </a:p>
          <a:p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second midterm, I will ask that you label each sentence by T) A) X) E0</a:t>
            </a:r>
          </a:p>
          <a:p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work out the elements of style </a:t>
            </a:r>
          </a:p>
        </p:txBody>
      </p:sp>
    </p:spTree>
    <p:extLst>
      <p:ext uri="{BB962C8B-B14F-4D97-AF65-F5344CB8AC3E}">
        <p14:creationId xmlns:p14="http://schemas.microsoft.com/office/powerpoint/2010/main" val="48159647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6376F-B7DA-4A74-AFEE-C526FCE82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points (the fourth assignment – grading</a:t>
            </a:r>
            <a:r>
              <a:rPr lang="en-US" sz="2400" u="sng" dirty="0"/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A22E3-723F-44B0-AD38-7F7EEC8B4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previously (in the first midterm), the assignment bears 4 points in total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additional elements of composition –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TAXES structure + INTRODUCTION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(bear one point respectively).  1 point in total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Elements of style bear 1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respectively  (1 + 1+ 1= 3)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Clarity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Accuracy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Linkage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1pt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2890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2DE72-C0A8-48A0-84B0-B45E116DE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Suggestion about the preparation of your essay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E5CE0-0145-46A9-909C-7D8D9C53A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generally does not matter which of the criterion you will  fulfill the first, and which  the next one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up to your choice. If I were you, I would first complete the Clarity part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leave the Linkage-transition part to be the last one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 principal reason being that students are often found struggling with the clarity part). Yet it is up to you.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really matters is that each requirement is done 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full. Thus, do not skip over to the accuracy part or the  transition part, if you are not completely certain  that you have already not done the clarity part and vice versa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05047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38B34-3AC0-46C0-9F5D-94C3FB588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is this order important to follow and stick to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482C8-F1C4-45CD-8315-F6456700C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explanation:  it is very difficult to establish the accuracy of style without first maintaining the TAXES structure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805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1DE34-DCAE-461A-9DB4-8A911EC5B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Contour: geographical context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4D901-0FFE-422E-9065-C1A9DCC82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Contour – outline of surface </a:t>
            </a:r>
          </a:p>
        </p:txBody>
      </p:sp>
    </p:spTree>
    <p:extLst>
      <p:ext uri="{BB962C8B-B14F-4D97-AF65-F5344CB8AC3E}">
        <p14:creationId xmlns:p14="http://schemas.microsoft.com/office/powerpoint/2010/main" val="262391452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0B789-4CD6-46C5-AB53-B93B7563E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essay introduction – material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2A13E-5496-48A7-A5FD-BCFC97B78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Kathleen Muller’s book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thesis statement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Pages 101 – 103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give a particular consideration to the parts: 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Things to avoid in an introduction (102)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Strategies of introduction (103)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0543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04F3A-782E-434A-9588-B728D2971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  STRUCTURE – MATERIAL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8F6A6-AB57-4248-82E5-369ADEBF1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b="1" dirty="0"/>
              <a:t>Material –  Kathleen Muller’s book pages 104 -107 (Take an especial care of the page 106, where you will find a clear example for each the sentence – type) </a:t>
            </a:r>
          </a:p>
          <a:p>
            <a:r>
              <a:rPr lang="en-US" sz="2000" b="1" dirty="0"/>
              <a:t> </a:t>
            </a:r>
          </a:p>
          <a:p>
            <a:endParaRPr lang="en-US" sz="2000" b="1" dirty="0"/>
          </a:p>
          <a:p>
            <a:r>
              <a:rPr lang="en-US" sz="2000" dirty="0"/>
              <a:t>I have posted  Kathleen Muller’s book both within the folder titled LITERATURE and the folder: MIDTERM2 the  FIFTH ASSIGNMENT </a:t>
            </a:r>
          </a:p>
        </p:txBody>
      </p:sp>
    </p:spTree>
    <p:extLst>
      <p:ext uri="{BB962C8B-B14F-4D97-AF65-F5344CB8AC3E}">
        <p14:creationId xmlns:p14="http://schemas.microsoft.com/office/powerpoint/2010/main" val="17951298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5AC1E-AB75-4B09-B00D-B46C1F31D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 of clarity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C7594-49CE-4E8D-8D5A-DF7D2CE00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Start most sentences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the subject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(avoid using a passive)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using dependent clauses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-clauses which, who, where and when clauses)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using complex sentences (if necessary,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 up a complex sentence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two or even three simpler)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subjects and verbs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 together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single verbs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multiple subjects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single subjects with multiple verbs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positive 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ather than 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negative construction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using contractions (not: don’t, but do not, not won’t, but will not)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sentences with a  Bang not a whimper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using superfluous expression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19438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5E123-CB40-4C69-AB68-C404032D0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 of clarity (material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70229-387D-45B1-BAD5-E0383293C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Material: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a look at the folder  The Fourth fifth assignment and find therein a file: 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rules of thumb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You will find a file tiles Rules of thumbs and plenty of useful examples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6738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3842-3A81-4FCB-A19D-43FB41DFA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 of accuracy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D4D29-B0CE-4CAF-9D0E-92DE555F0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your subjects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definitely clear actors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your verbs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definitely clear actions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Eliminate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weak verbs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much as possible and use only 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a look at the folder  The Fourth fifth assignment and find therein a file: rules of thumb. You will find a file tiles Rules of thumbs and plenty of useful examples </a:t>
            </a:r>
          </a:p>
        </p:txBody>
      </p:sp>
    </p:spTree>
    <p:extLst>
      <p:ext uri="{BB962C8B-B14F-4D97-AF65-F5344CB8AC3E}">
        <p14:creationId xmlns:p14="http://schemas.microsoft.com/office/powerpoint/2010/main" val="426837493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ACF0F-2B9F-4DD2-8603-4A3CE73E6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 of cohesion (1 </a:t>
            </a:r>
            <a:r>
              <a:rPr lang="en-US" sz="2400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6930D-888C-49DE-8F07-90939B19A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linkage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elegant variation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cross- reference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linking adverbials </a:t>
            </a:r>
          </a:p>
        </p:txBody>
      </p:sp>
    </p:spTree>
    <p:extLst>
      <p:ext uri="{BB962C8B-B14F-4D97-AF65-F5344CB8AC3E}">
        <p14:creationId xmlns:p14="http://schemas.microsoft.com/office/powerpoint/2010/main" val="149314652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FC1CE-8374-4425-802C-BFF04A8A8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 of cohesion: material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BB994-1C58-4CE1-B619-92BE687FC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consider the file  found in the folder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midterm 2: the fourth assignment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file is titled as: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Linkage, transition, cohesion, cross-reference </a:t>
            </a:r>
          </a:p>
        </p:txBody>
      </p:sp>
    </p:spTree>
    <p:extLst>
      <p:ext uri="{BB962C8B-B14F-4D97-AF65-F5344CB8AC3E}">
        <p14:creationId xmlns:p14="http://schemas.microsoft.com/office/powerpoint/2010/main" val="364618546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7BF82-A6FD-45D4-BF39-405AD3377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D2E6B-7164-42D9-8D32-7E6F5A1A2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25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E1F7B-E435-4F18-A2BC-DC0A29A70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Contour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D12EE-38D9-4352-B11B-09F260C14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contour line: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line representing the horizontal contour of the Earth’s surface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contour map: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elevation laid down on a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contour  map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shows the elevations and depressions of the surface.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 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Where the ground is very steep, contour-lines go together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 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Look at the contour map of Europe in Johnston’s physical atlas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792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F2C4E-FB68-4496-90CB-2305DF2D1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42612-E962-4DC5-B6C3-06AC00081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88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E33F0-1C25-4028-A63D-BAB7D481C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Flux</a:t>
            </a:r>
            <a:r>
              <a:rPr lang="en-US" sz="2000" b="1" dirty="0"/>
              <a:t>.</a:t>
            </a:r>
            <a:r>
              <a:rPr lang="en-US" sz="20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27633-D9C8-4C9D-9E74-0449BD763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-  </a:t>
            </a:r>
            <a:r>
              <a:rPr lang="en-US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flowing in of a tide</a:t>
            </a:r>
          </a:p>
          <a:p>
            <a:r>
              <a:rPr lang="en-US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The sea undergoes the flux and reflux as often as the Moon passes the meridian</a:t>
            </a:r>
            <a:r>
              <a:rPr lang="en-US" sz="44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8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2307</Words>
  <Application>Microsoft Office PowerPoint</Application>
  <PresentationFormat>Widescreen</PresentationFormat>
  <Paragraphs>274</Paragraphs>
  <Slides>67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2" baseType="lpstr">
      <vt:lpstr>Arial</vt:lpstr>
      <vt:lpstr>Calibri</vt:lpstr>
      <vt:lpstr>Calibri Light</vt:lpstr>
      <vt:lpstr>Times New Roman</vt:lpstr>
      <vt:lpstr>Office Theme</vt:lpstr>
      <vt:lpstr>The week 12 English language II </vt:lpstr>
      <vt:lpstr>The content of the today’s class </vt:lpstr>
      <vt:lpstr>Read aloud the following text</vt:lpstr>
      <vt:lpstr>Integration rules (I) </vt:lpstr>
      <vt:lpstr>Contour </vt:lpstr>
      <vt:lpstr>Contour: geographical context </vt:lpstr>
      <vt:lpstr>Contour </vt:lpstr>
      <vt:lpstr>PowerPoint Presentation</vt:lpstr>
      <vt:lpstr>Flux. </vt:lpstr>
      <vt:lpstr>Flux: Mathematical context  – </vt:lpstr>
      <vt:lpstr>Flux: metallurgy</vt:lpstr>
      <vt:lpstr>Iteration </vt:lpstr>
      <vt:lpstr>Iteration  - a mathematical context </vt:lpstr>
      <vt:lpstr>Iteration – a legal context </vt:lpstr>
      <vt:lpstr>Iterative, iteration: grammatical context: </vt:lpstr>
      <vt:lpstr>Radical </vt:lpstr>
      <vt:lpstr>Radical – a chemical context I </vt:lpstr>
      <vt:lpstr>Radical – a chemical context II </vt:lpstr>
      <vt:lpstr>Radical (astrological and astronomical context) </vt:lpstr>
      <vt:lpstr>Radical (biological context) </vt:lpstr>
      <vt:lpstr>Radical (or radix): mathematical context1 </vt:lpstr>
      <vt:lpstr>Radical: mathematical context II</vt:lpstr>
      <vt:lpstr>Radical: mathematical context III</vt:lpstr>
      <vt:lpstr>Radical - mathematical context IV. </vt:lpstr>
      <vt:lpstr>Radical – linguistic context </vt:lpstr>
      <vt:lpstr>PowerPoint Presentation</vt:lpstr>
      <vt:lpstr>Substitution </vt:lpstr>
      <vt:lpstr>Substitution – mathematical context </vt:lpstr>
      <vt:lpstr>Substitution: biological context </vt:lpstr>
      <vt:lpstr>Substitution:  musical context </vt:lpstr>
      <vt:lpstr>Substitution: </vt:lpstr>
      <vt:lpstr>The second assignment: Notes on Serbian translation </vt:lpstr>
      <vt:lpstr>The second assignment: (reminder about the translation). </vt:lpstr>
      <vt:lpstr>Integration rules (II) </vt:lpstr>
      <vt:lpstr>Integrate the following expression: take care about the articulation of this expression </vt:lpstr>
      <vt:lpstr>The first assignment: please be ready to read the following expressions at your oral examination </vt:lpstr>
      <vt:lpstr>Contour integral </vt:lpstr>
      <vt:lpstr>Contour integration: image  </vt:lpstr>
      <vt:lpstr>The second assignment</vt:lpstr>
      <vt:lpstr>Differential vector on a curve: </vt:lpstr>
      <vt:lpstr>The second assignment: Tensor calculus </vt:lpstr>
      <vt:lpstr>Flux </vt:lpstr>
      <vt:lpstr>Physical context: Magnetic flux and particle flux:</vt:lpstr>
      <vt:lpstr>The second assignment: flux – translation </vt:lpstr>
      <vt:lpstr>The second assignment </vt:lpstr>
      <vt:lpstr>The first assignment: cuboid </vt:lpstr>
      <vt:lpstr>Definition of ‘cuboid’’ </vt:lpstr>
      <vt:lpstr>Type of a cuboids: </vt:lpstr>
      <vt:lpstr>The first assignment: Double integral </vt:lpstr>
      <vt:lpstr> The first assignment: Double integration</vt:lpstr>
      <vt:lpstr>Double integration (II)</vt:lpstr>
      <vt:lpstr>Geometrical interpretation of a double integral </vt:lpstr>
      <vt:lpstr>PowerPoint Presentation</vt:lpstr>
      <vt:lpstr>The fifth assignment: </vt:lpstr>
      <vt:lpstr>The key elements to be done </vt:lpstr>
      <vt:lpstr>The order of writing: </vt:lpstr>
      <vt:lpstr>The number of points (the fourth assignment – grading) </vt:lpstr>
      <vt:lpstr>Suggestion about the preparation of your essay </vt:lpstr>
      <vt:lpstr>Why is this order important to follow and stick to? </vt:lpstr>
      <vt:lpstr>The essay introduction – material </vt:lpstr>
      <vt:lpstr>TAXES  STRUCTURE – MATERIAL </vt:lpstr>
      <vt:lpstr>Elements of clarity </vt:lpstr>
      <vt:lpstr>Elements of clarity (material) </vt:lpstr>
      <vt:lpstr>Elements of accuracy (1 pt) </vt:lpstr>
      <vt:lpstr>Elements of cohesion (1 pt)  </vt:lpstr>
      <vt:lpstr>Elements of cohesion: material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44</cp:revision>
  <dcterms:created xsi:type="dcterms:W3CDTF">2022-05-11T20:18:01Z</dcterms:created>
  <dcterms:modified xsi:type="dcterms:W3CDTF">2022-05-19T10:10:47Z</dcterms:modified>
</cp:coreProperties>
</file>