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307" r:id="rId4"/>
    <p:sldId id="308" r:id="rId5"/>
    <p:sldId id="309" r:id="rId6"/>
    <p:sldId id="285" r:id="rId7"/>
    <p:sldId id="286" r:id="rId8"/>
    <p:sldId id="340" r:id="rId9"/>
    <p:sldId id="342" r:id="rId10"/>
    <p:sldId id="341" r:id="rId11"/>
    <p:sldId id="343" r:id="rId12"/>
    <p:sldId id="344" r:id="rId13"/>
    <p:sldId id="345" r:id="rId14"/>
    <p:sldId id="332" r:id="rId15"/>
    <p:sldId id="336" r:id="rId16"/>
    <p:sldId id="311" r:id="rId17"/>
    <p:sldId id="310" r:id="rId18"/>
    <p:sldId id="329" r:id="rId19"/>
    <p:sldId id="330" r:id="rId20"/>
    <p:sldId id="324" r:id="rId21"/>
    <p:sldId id="325" r:id="rId22"/>
    <p:sldId id="326" r:id="rId23"/>
    <p:sldId id="315" r:id="rId24"/>
    <p:sldId id="321" r:id="rId25"/>
    <p:sldId id="322" r:id="rId26"/>
    <p:sldId id="316" r:id="rId27"/>
    <p:sldId id="317" r:id="rId28"/>
    <p:sldId id="337" r:id="rId29"/>
    <p:sldId id="338" r:id="rId30"/>
    <p:sldId id="339" r:id="rId31"/>
    <p:sldId id="323" r:id="rId32"/>
    <p:sldId id="347" r:id="rId33"/>
    <p:sldId id="348" r:id="rId34"/>
    <p:sldId id="352" r:id="rId35"/>
    <p:sldId id="349" r:id="rId36"/>
    <p:sldId id="351" r:id="rId37"/>
    <p:sldId id="312" r:id="rId38"/>
    <p:sldId id="313" r:id="rId39"/>
    <p:sldId id="318" r:id="rId40"/>
    <p:sldId id="333" r:id="rId41"/>
    <p:sldId id="334" r:id="rId42"/>
    <p:sldId id="335" r:id="rId43"/>
    <p:sldId id="346" r:id="rId44"/>
    <p:sldId id="291" r:id="rId45"/>
    <p:sldId id="294" r:id="rId46"/>
    <p:sldId id="319" r:id="rId47"/>
    <p:sldId id="320" r:id="rId48"/>
    <p:sldId id="295" r:id="rId49"/>
    <p:sldId id="293" r:id="rId50"/>
    <p:sldId id="327" r:id="rId51"/>
    <p:sldId id="328" r:id="rId52"/>
    <p:sldId id="296" r:id="rId53"/>
    <p:sldId id="292" r:id="rId54"/>
    <p:sldId id="290" r:id="rId55"/>
    <p:sldId id="289" r:id="rId56"/>
    <p:sldId id="287" r:id="rId57"/>
    <p:sldId id="281" r:id="rId58"/>
    <p:sldId id="258" r:id="rId59"/>
    <p:sldId id="260" r:id="rId60"/>
    <p:sldId id="267" r:id="rId61"/>
    <p:sldId id="268" r:id="rId62"/>
    <p:sldId id="263" r:id="rId63"/>
    <p:sldId id="269" r:id="rId64"/>
    <p:sldId id="275" r:id="rId65"/>
    <p:sldId id="271" r:id="rId66"/>
    <p:sldId id="272" r:id="rId67"/>
    <p:sldId id="273" r:id="rId68"/>
    <p:sldId id="274" r:id="rId69"/>
    <p:sldId id="264" r:id="rId70"/>
    <p:sldId id="276" r:id="rId71"/>
    <p:sldId id="280" r:id="rId72"/>
    <p:sldId id="278" r:id="rId73"/>
    <p:sldId id="279" r:id="rId74"/>
    <p:sldId id="277" r:id="rId75"/>
    <p:sldId id="265" r:id="rId76"/>
    <p:sldId id="261" r:id="rId77"/>
    <p:sldId id="283" r:id="rId78"/>
    <p:sldId id="284" r:id="rId79"/>
    <p:sldId id="266" r:id="rId80"/>
    <p:sldId id="270" r:id="rId81"/>
    <p:sldId id="282" r:id="rId82"/>
    <p:sldId id="262" r:id="rId83"/>
    <p:sldId id="259" r:id="rId84"/>
    <p:sldId id="306" r:id="rId85"/>
    <p:sldId id="257" r:id="rId86"/>
    <p:sldId id="297" r:id="rId87"/>
    <p:sldId id="305" r:id="rId88"/>
    <p:sldId id="298" r:id="rId89"/>
    <p:sldId id="300" r:id="rId90"/>
    <p:sldId id="301" r:id="rId91"/>
    <p:sldId id="302" r:id="rId92"/>
    <p:sldId id="303" r:id="rId93"/>
    <p:sldId id="299" r:id="rId94"/>
    <p:sldId id="304" r:id="rId9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p:cViewPr varScale="1">
        <p:scale>
          <a:sx n="93" d="100"/>
          <a:sy n="93" d="100"/>
        </p:scale>
        <p:origin x="77" y="19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F9636E-71E1-4F33-86D2-8963C04AEE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E0AD3FB-91EE-46C0-87EB-6BDE47FCB1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A43C91A-BC82-4AF3-B759-1959B5BF5295}"/>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5" name="Footer Placeholder 4">
            <a:extLst>
              <a:ext uri="{FF2B5EF4-FFF2-40B4-BE49-F238E27FC236}">
                <a16:creationId xmlns:a16="http://schemas.microsoft.com/office/drawing/2014/main" id="{4C5CB31F-BFBA-434B-B4C8-A6430F67A9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8869AF-F5AC-432A-8A70-D75313251D02}"/>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1751950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3CE9F-FB1B-4814-9C5F-BB65AF92757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3441C65-A575-4ADB-910E-2D798FCFE8F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65F848-37CE-485C-A9AE-606C775F6203}"/>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5" name="Footer Placeholder 4">
            <a:extLst>
              <a:ext uri="{FF2B5EF4-FFF2-40B4-BE49-F238E27FC236}">
                <a16:creationId xmlns:a16="http://schemas.microsoft.com/office/drawing/2014/main" id="{349F7A3E-2D68-4163-A65B-A6EA9B63C6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864279-F5DB-4C91-8B3C-7475AF1ED769}"/>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4152659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8444F2-BC69-4CC8-868D-DE7B5EAA48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9D9FC5D-F16B-4FAB-A198-FE40F6413D5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7B4EA8-0256-4479-8990-71C1C62AF16B}"/>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5" name="Footer Placeholder 4">
            <a:extLst>
              <a:ext uri="{FF2B5EF4-FFF2-40B4-BE49-F238E27FC236}">
                <a16:creationId xmlns:a16="http://schemas.microsoft.com/office/drawing/2014/main" id="{295C1B22-86FD-4E83-BA3F-A34CDB45AE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0C4F0-99DF-4807-976B-6F3EFE9A25D9}"/>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598456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ABBA1-435B-4FC1-B9E4-16EE8AE62D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9312A2-5578-4F8D-ACFD-A647158B1FC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DA0E16-4E6B-44CC-8432-6BFECDD8E837}"/>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5" name="Footer Placeholder 4">
            <a:extLst>
              <a:ext uri="{FF2B5EF4-FFF2-40B4-BE49-F238E27FC236}">
                <a16:creationId xmlns:a16="http://schemas.microsoft.com/office/drawing/2014/main" id="{B02BCE0B-1845-4552-8955-066A15E90A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A2633A-089D-4BEE-BD33-04B8373B6637}"/>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3621620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BEEEF-D17A-460A-9B61-3253C7FF7E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C00951-24F3-45E4-B2EE-FDADC41BB1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66E180-B9B1-4AE6-BEE3-9B9D9B8D1810}"/>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5" name="Footer Placeholder 4">
            <a:extLst>
              <a:ext uri="{FF2B5EF4-FFF2-40B4-BE49-F238E27FC236}">
                <a16:creationId xmlns:a16="http://schemas.microsoft.com/office/drawing/2014/main" id="{0A52410D-191A-4692-9A7D-D0788285074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602DA1-5D96-4F25-B44B-F01D07BEB3F1}"/>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301757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E8453-63E2-487C-8972-7FE1F02FF3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87BC6D-E2BD-4FFF-BA47-FE2EF28646B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BB8171F-2A26-4F34-904B-B73B4A393D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9BCDAFB-46D2-4C32-A9CE-401CE364D835}"/>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6" name="Footer Placeholder 5">
            <a:extLst>
              <a:ext uri="{FF2B5EF4-FFF2-40B4-BE49-F238E27FC236}">
                <a16:creationId xmlns:a16="http://schemas.microsoft.com/office/drawing/2014/main" id="{A4F18F0B-0929-4CDA-A423-B9D9686C41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D09CBE6-EA33-4F7A-855A-6435435666D9}"/>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22077346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84D17-6887-474D-84B2-D251AB87DFA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6590654-64EE-4F82-ACCA-DDFADC4C51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FC87292-74D8-4172-9FDB-3516DDC5789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76E5FC-E8F7-422C-A5ED-875ECA15D6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6F54E4-4E96-41CE-87D2-C5BC69B566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61BB05F-DEDD-46A9-B64B-B7992BFAB3A0}"/>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8" name="Footer Placeholder 7">
            <a:extLst>
              <a:ext uri="{FF2B5EF4-FFF2-40B4-BE49-F238E27FC236}">
                <a16:creationId xmlns:a16="http://schemas.microsoft.com/office/drawing/2014/main" id="{A2B02602-AB4B-418D-907A-0021FAD059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44534D-5433-4464-9240-BF214A3E4149}"/>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3900580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5AE6B-CAD4-4B3C-8903-5291708DEB5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9DF3ADD-B30F-4102-8468-28FC5CDBCDDF}"/>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4" name="Footer Placeholder 3">
            <a:extLst>
              <a:ext uri="{FF2B5EF4-FFF2-40B4-BE49-F238E27FC236}">
                <a16:creationId xmlns:a16="http://schemas.microsoft.com/office/drawing/2014/main" id="{41BBFF89-3645-407A-BA09-22D44DC3761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78BEB2-CDFB-47F7-A6DD-274D9D23042B}"/>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1207143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FC9351-FD9C-4331-AD26-303897142789}"/>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3" name="Footer Placeholder 2">
            <a:extLst>
              <a:ext uri="{FF2B5EF4-FFF2-40B4-BE49-F238E27FC236}">
                <a16:creationId xmlns:a16="http://schemas.microsoft.com/office/drawing/2014/main" id="{889E82F5-A2F0-482B-9C7E-C49CB0AE2C0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02F3698-EBF9-4B16-A755-75CD6E998FCE}"/>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34262549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A4D767-438D-42F3-BE89-F502F95CD2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45C954B-ACAA-481B-8028-462EDDC5BA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7B53E13-3F6D-4781-846C-6DA0DBFAEA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9B9A54-3439-42E2-8FDB-3B93A23DD6B5}"/>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6" name="Footer Placeholder 5">
            <a:extLst>
              <a:ext uri="{FF2B5EF4-FFF2-40B4-BE49-F238E27FC236}">
                <a16:creationId xmlns:a16="http://schemas.microsoft.com/office/drawing/2014/main" id="{A4E39BFD-9C14-4639-8591-0A021BD3B6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9A419C-8994-4554-B0AE-FE21464A8B18}"/>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3869065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E79C1-D1CC-498A-951F-0EDECBB40F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D5FADA-E48D-4FE8-8D0C-4C0B0EC569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1158BA-FCA5-4200-98CF-2ADC62E653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D63077-4302-41A3-950B-CC41B1A9FF37}"/>
              </a:ext>
            </a:extLst>
          </p:cNvPr>
          <p:cNvSpPr>
            <a:spLocks noGrp="1"/>
          </p:cNvSpPr>
          <p:nvPr>
            <p:ph type="dt" sz="half" idx="10"/>
          </p:nvPr>
        </p:nvSpPr>
        <p:spPr/>
        <p:txBody>
          <a:bodyPr/>
          <a:lstStyle/>
          <a:p>
            <a:fld id="{90BEC326-3DF5-44C2-A89F-20471038402C}" type="datetimeFigureOut">
              <a:rPr lang="en-US" smtClean="0"/>
              <a:t>5/19/2022</a:t>
            </a:fld>
            <a:endParaRPr lang="en-US"/>
          </a:p>
        </p:txBody>
      </p:sp>
      <p:sp>
        <p:nvSpPr>
          <p:cNvPr id="6" name="Footer Placeholder 5">
            <a:extLst>
              <a:ext uri="{FF2B5EF4-FFF2-40B4-BE49-F238E27FC236}">
                <a16:creationId xmlns:a16="http://schemas.microsoft.com/office/drawing/2014/main" id="{F4962633-4AAD-476E-B023-DD7E4A5CB7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A2843B-8195-4D04-B5A7-BC80252C2D6A}"/>
              </a:ext>
            </a:extLst>
          </p:cNvPr>
          <p:cNvSpPr>
            <a:spLocks noGrp="1"/>
          </p:cNvSpPr>
          <p:nvPr>
            <p:ph type="sldNum" sz="quarter" idx="12"/>
          </p:nvPr>
        </p:nvSpPr>
        <p:spPr/>
        <p:txBody>
          <a:bodyPr/>
          <a:lstStyle/>
          <a:p>
            <a:fld id="{2B5C0290-EC6D-4738-85A6-CD9C5BCD7778}" type="slidenum">
              <a:rPr lang="en-US" smtClean="0"/>
              <a:t>‹#›</a:t>
            </a:fld>
            <a:endParaRPr lang="en-US"/>
          </a:p>
        </p:txBody>
      </p:sp>
    </p:spTree>
    <p:extLst>
      <p:ext uri="{BB962C8B-B14F-4D97-AF65-F5344CB8AC3E}">
        <p14:creationId xmlns:p14="http://schemas.microsoft.com/office/powerpoint/2010/main" val="2170375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3764EE4-4843-447B-887E-816AB77C2C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BA2F646-C5AD-493D-975E-462173BE6C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0086CC-9943-4511-8291-4C59197C635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BEC326-3DF5-44C2-A89F-20471038402C}" type="datetimeFigureOut">
              <a:rPr lang="en-US" smtClean="0"/>
              <a:t>5/19/2022</a:t>
            </a:fld>
            <a:endParaRPr lang="en-US"/>
          </a:p>
        </p:txBody>
      </p:sp>
      <p:sp>
        <p:nvSpPr>
          <p:cNvPr id="5" name="Footer Placeholder 4">
            <a:extLst>
              <a:ext uri="{FF2B5EF4-FFF2-40B4-BE49-F238E27FC236}">
                <a16:creationId xmlns:a16="http://schemas.microsoft.com/office/drawing/2014/main" id="{ABC15E98-764D-40A3-B262-81BB600281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3FC202-6E52-464C-9696-22294C3D80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5C0290-EC6D-4738-85A6-CD9C5BCD7778}" type="slidenum">
              <a:rPr lang="en-US" smtClean="0"/>
              <a:t>‹#›</a:t>
            </a:fld>
            <a:endParaRPr lang="en-US"/>
          </a:p>
        </p:txBody>
      </p:sp>
    </p:spTree>
    <p:extLst>
      <p:ext uri="{BB962C8B-B14F-4D97-AF65-F5344CB8AC3E}">
        <p14:creationId xmlns:p14="http://schemas.microsoft.com/office/powerpoint/2010/main" val="29198781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FFC741-8004-469B-B519-533B144C5CCF}"/>
              </a:ext>
            </a:extLst>
          </p:cNvPr>
          <p:cNvSpPr>
            <a:spLocks noGrp="1"/>
          </p:cNvSpPr>
          <p:nvPr>
            <p:ph type="ctrTitle"/>
          </p:nvPr>
        </p:nvSpPr>
        <p:spPr/>
        <p:txBody>
          <a:bodyPr>
            <a:normAutofit/>
          </a:bodyPr>
          <a:lstStyle/>
          <a:p>
            <a:r>
              <a:rPr lang="en-US" sz="2400" b="1" dirty="0">
                <a:latin typeface="Times New Roman" panose="02020603050405020304" pitchFamily="18" charset="0"/>
                <a:cs typeface="Times New Roman" panose="02020603050405020304" pitchFamily="18" charset="0"/>
              </a:rPr>
              <a:t>Week 9 English language 2 </a:t>
            </a:r>
          </a:p>
        </p:txBody>
      </p:sp>
      <p:sp>
        <p:nvSpPr>
          <p:cNvPr id="3" name="Subtitle 2">
            <a:extLst>
              <a:ext uri="{FF2B5EF4-FFF2-40B4-BE49-F238E27FC236}">
                <a16:creationId xmlns:a16="http://schemas.microsoft.com/office/drawing/2014/main" id="{937C9ED0-87B9-4C8B-AF39-D3C05527B2D9}"/>
              </a:ext>
            </a:extLst>
          </p:cNvPr>
          <p:cNvSpPr>
            <a:spLocks noGrp="1"/>
          </p:cNvSpPr>
          <p:nvPr>
            <p:ph type="subTitle" idx="1"/>
          </p:nvPr>
        </p:nvSpPr>
        <p:spPr/>
        <p:txBody>
          <a:bodyPr/>
          <a:lstStyle/>
          <a:p>
            <a:endParaRPr lang="en-US" dirty="0"/>
          </a:p>
          <a:p>
            <a:r>
              <a:rPr lang="en-US" dirty="0"/>
              <a:t>Date: 14. 4. 2022. </a:t>
            </a:r>
          </a:p>
        </p:txBody>
      </p:sp>
    </p:spTree>
    <p:extLst>
      <p:ext uri="{BB962C8B-B14F-4D97-AF65-F5344CB8AC3E}">
        <p14:creationId xmlns:p14="http://schemas.microsoft.com/office/powerpoint/2010/main" val="733855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CD133-93FE-442B-A2C9-00BF03A08A2D}"/>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Atomism – sociological context</a:t>
            </a:r>
            <a:r>
              <a:rPr lang="en-US" sz="28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108FC60-356F-4015-875E-DF76E44FCE30}"/>
              </a:ext>
            </a:extLst>
          </p:cNvPr>
          <p:cNvSpPr>
            <a:spLocks noGrp="1"/>
          </p:cNvSpPr>
          <p:nvPr>
            <p:ph idx="1"/>
          </p:nvPr>
        </p:nvSpPr>
        <p:spPr/>
        <p:txBody>
          <a:bodyPr/>
          <a:lstStyle/>
          <a:p>
            <a:endParaRPr lang="en-US" dirty="0"/>
          </a:p>
          <a:p>
            <a:pPr marL="0" indent="0" algn="r">
              <a:buNone/>
            </a:pPr>
            <a:r>
              <a:rPr lang="en-US" sz="2000" dirty="0">
                <a:solidFill>
                  <a:srgbClr val="7030A0"/>
                </a:solidFill>
                <a:latin typeface="Times New Roman" panose="02020603050405020304" pitchFamily="18" charset="0"/>
                <a:cs typeface="Times New Roman" panose="02020603050405020304" pitchFamily="18" charset="0"/>
              </a:rPr>
              <a:t>Example: </a:t>
            </a:r>
            <a:r>
              <a:rPr lang="en-US" sz="2000" dirty="0">
                <a:latin typeface="Times New Roman" panose="02020603050405020304" pitchFamily="18" charset="0"/>
                <a:cs typeface="Times New Roman" panose="02020603050405020304" pitchFamily="18" charset="0"/>
              </a:rPr>
              <a:t>He repudiated liberal atomism, a doctrine that each individual that all social and political</a:t>
            </a:r>
          </a:p>
          <a:p>
            <a:pPr marL="0" indent="0" algn="r">
              <a:buNone/>
            </a:pPr>
            <a:r>
              <a:rPr lang="en-US" sz="2000" dirty="0">
                <a:latin typeface="Times New Roman" panose="02020603050405020304" pitchFamily="18" charset="0"/>
                <a:cs typeface="Times New Roman" panose="02020603050405020304" pitchFamily="18" charset="0"/>
              </a:rPr>
              <a:t>economy must start from the individual </a:t>
            </a:r>
          </a:p>
        </p:txBody>
      </p:sp>
    </p:spTree>
    <p:extLst>
      <p:ext uri="{BB962C8B-B14F-4D97-AF65-F5344CB8AC3E}">
        <p14:creationId xmlns:p14="http://schemas.microsoft.com/office/powerpoint/2010/main" val="3878947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4FE75-1275-4EF8-9CF8-47CAB87E167F}"/>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Atom</a:t>
            </a:r>
            <a:endParaRPr lang="en-US" sz="2400" dirty="0"/>
          </a:p>
        </p:txBody>
      </p:sp>
      <p:sp>
        <p:nvSpPr>
          <p:cNvPr id="3" name="Content Placeholder 2">
            <a:extLst>
              <a:ext uri="{FF2B5EF4-FFF2-40B4-BE49-F238E27FC236}">
                <a16:creationId xmlns:a16="http://schemas.microsoft.com/office/drawing/2014/main" id="{67C7F6EE-75B6-47D4-912A-B4F0C5D6A042}"/>
              </a:ext>
            </a:extLst>
          </p:cNvPr>
          <p:cNvSpPr>
            <a:spLocks noGrp="1"/>
          </p:cNvSpPr>
          <p:nvPr>
            <p:ph idx="1"/>
          </p:nvPr>
        </p:nvSpPr>
        <p:spPr/>
        <p:txBody>
          <a:bodyPr>
            <a:normAutofit/>
          </a:bodyPr>
          <a:lstStyle/>
          <a:p>
            <a:endParaRPr lang="en-US" sz="24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example </a:t>
            </a:r>
            <a:r>
              <a:rPr lang="en-US" sz="2000" dirty="0">
                <a:latin typeface="Times New Roman" panose="02020603050405020304" pitchFamily="18" charset="0"/>
                <a:cs typeface="Times New Roman" panose="02020603050405020304" pitchFamily="18" charset="0"/>
              </a:rPr>
              <a:t>1:Atomism is a doctrine that the universe was borne by a fortuitous concourse of </a:t>
            </a:r>
            <a:r>
              <a:rPr lang="en-US" sz="2000" u="sng" dirty="0">
                <a:latin typeface="Times New Roman" panose="02020603050405020304" pitchFamily="18" charset="0"/>
                <a:cs typeface="Times New Roman" panose="02020603050405020304" pitchFamily="18" charset="0"/>
              </a:rPr>
              <a:t>atoms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example 2</a:t>
            </a:r>
            <a:r>
              <a:rPr lang="en-US" sz="2000" dirty="0">
                <a:latin typeface="Times New Roman" panose="02020603050405020304" pitchFamily="18" charset="0"/>
                <a:cs typeface="Times New Roman" panose="02020603050405020304" pitchFamily="18" charset="0"/>
              </a:rPr>
              <a:t>: By an </a:t>
            </a:r>
            <a:r>
              <a:rPr lang="en-US" sz="2000" u="sng" dirty="0">
                <a:latin typeface="Times New Roman" panose="02020603050405020304" pitchFamily="18" charset="0"/>
                <a:cs typeface="Times New Roman" panose="02020603050405020304" pitchFamily="18" charset="0"/>
              </a:rPr>
              <a:t>atom, </a:t>
            </a:r>
            <a:r>
              <a:rPr lang="en-US" sz="2000" dirty="0">
                <a:latin typeface="Times New Roman" panose="02020603050405020304" pitchFamily="18" charset="0"/>
                <a:cs typeface="Times New Roman" panose="02020603050405020304" pitchFamily="18" charset="0"/>
              </a:rPr>
              <a:t>I mean the ultimate component of the gross body </a:t>
            </a:r>
          </a:p>
        </p:txBody>
      </p:sp>
    </p:spTree>
    <p:extLst>
      <p:ext uri="{BB962C8B-B14F-4D97-AF65-F5344CB8AC3E}">
        <p14:creationId xmlns:p14="http://schemas.microsoft.com/office/powerpoint/2010/main" val="24581151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9284F-C9A1-4CD7-B133-B083A0A9A1EA}"/>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Atom: a chemical  context </a:t>
            </a:r>
            <a:endParaRPr lang="en-US" dirty="0"/>
          </a:p>
        </p:txBody>
      </p:sp>
      <p:sp>
        <p:nvSpPr>
          <p:cNvPr id="3" name="Content Placeholder 2">
            <a:extLst>
              <a:ext uri="{FF2B5EF4-FFF2-40B4-BE49-F238E27FC236}">
                <a16:creationId xmlns:a16="http://schemas.microsoft.com/office/drawing/2014/main" id="{9968D76A-473F-434F-84AC-A9A1A319386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Each atom of oxygen in the water  is combined with two atoms of hydrogen.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NH4 is a radical, analogous to potassium and NH4 is capable  in many compounds of taking the place of K.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65680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042231-FF26-4E41-8263-07AA2FE908BB}"/>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Atom: a physical context </a:t>
            </a:r>
            <a:endParaRPr lang="en-US" dirty="0"/>
          </a:p>
        </p:txBody>
      </p:sp>
      <p:sp>
        <p:nvSpPr>
          <p:cNvPr id="3" name="Content Placeholder 2">
            <a:extLst>
              <a:ext uri="{FF2B5EF4-FFF2-40B4-BE49-F238E27FC236}">
                <a16:creationId xmlns:a16="http://schemas.microsoft.com/office/drawing/2014/main" id="{5C9D3763-78C2-4F2C-AC47-D10DCD14B31D}"/>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Atoms are endowed with the power of attraction.</a:t>
            </a:r>
          </a:p>
        </p:txBody>
      </p:sp>
    </p:spTree>
    <p:extLst>
      <p:ext uri="{BB962C8B-B14F-4D97-AF65-F5344CB8AC3E}">
        <p14:creationId xmlns:p14="http://schemas.microsoft.com/office/powerpoint/2010/main" val="3811806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EADFE-D499-44F5-AB32-087563319FA6}"/>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completeness – logical context </a:t>
            </a:r>
          </a:p>
        </p:txBody>
      </p:sp>
      <p:sp>
        <p:nvSpPr>
          <p:cNvPr id="3" name="Content Placeholder 2">
            <a:extLst>
              <a:ext uri="{FF2B5EF4-FFF2-40B4-BE49-F238E27FC236}">
                <a16:creationId xmlns:a16="http://schemas.microsoft.com/office/drawing/2014/main" id="{18A0DAED-9CE0-438C-9395-C6AC830B842F}"/>
              </a:ext>
            </a:extLst>
          </p:cNvPr>
          <p:cNvSpPr>
            <a:spLocks noGrp="1"/>
          </p:cNvSpPr>
          <p:nvPr>
            <p:ph idx="1"/>
          </p:nvPr>
        </p:nvSpPr>
        <p:spPr/>
        <p:txBody>
          <a:bodyPr/>
          <a:lstStyle/>
          <a:p>
            <a:r>
              <a:rPr lang="en-US" sz="2000" dirty="0">
                <a:latin typeface="Times New Roman" panose="02020603050405020304" pitchFamily="18" charset="0"/>
                <a:ea typeface="+mj-ea"/>
                <a:cs typeface="Times New Roman" panose="02020603050405020304" pitchFamily="18" charset="0"/>
              </a:rPr>
              <a:t>A completeness of proof which leaves no room for doubt</a:t>
            </a:r>
            <a:endParaRPr lang="en-US" dirty="0"/>
          </a:p>
        </p:txBody>
      </p:sp>
    </p:spTree>
    <p:extLst>
      <p:ext uri="{BB962C8B-B14F-4D97-AF65-F5344CB8AC3E}">
        <p14:creationId xmlns:p14="http://schemas.microsoft.com/office/powerpoint/2010/main" val="13559034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51483-9D8C-4E73-A5E5-DB4788A11C7F}"/>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differential – physical context </a:t>
            </a:r>
          </a:p>
        </p:txBody>
      </p:sp>
      <p:sp>
        <p:nvSpPr>
          <p:cNvPr id="3" name="Content Placeholder 2">
            <a:extLst>
              <a:ext uri="{FF2B5EF4-FFF2-40B4-BE49-F238E27FC236}">
                <a16:creationId xmlns:a16="http://schemas.microsoft.com/office/drawing/2014/main" id="{7D916B15-17FB-418D-BF88-75BD315183F4}"/>
              </a:ext>
            </a:extLst>
          </p:cNvPr>
          <p:cNvSpPr>
            <a:spLocks noGrp="1"/>
          </p:cNvSpPr>
          <p:nvPr>
            <p:ph idx="1"/>
          </p:nvPr>
        </p:nvSpPr>
        <p:spPr/>
        <p:txBody>
          <a:bodyPr/>
          <a:lstStyle/>
          <a:p>
            <a:endParaRPr lang="en-US" dirty="0"/>
          </a:p>
          <a:p>
            <a:endParaRPr lang="en-US" dirty="0"/>
          </a:p>
          <a:p>
            <a:r>
              <a:rPr lang="en-US" sz="2000" dirty="0">
                <a:latin typeface="Times New Roman" panose="02020603050405020304" pitchFamily="18" charset="0"/>
                <a:cs typeface="Times New Roman" panose="02020603050405020304" pitchFamily="18" charset="0"/>
              </a:rPr>
              <a:t>The </a:t>
            </a:r>
            <a:r>
              <a:rPr lang="en-US" sz="2000" u="sng" dirty="0">
                <a:latin typeface="Times New Roman" panose="02020603050405020304" pitchFamily="18" charset="0"/>
                <a:cs typeface="Times New Roman" panose="02020603050405020304" pitchFamily="18" charset="0"/>
              </a:rPr>
              <a:t>differentia</a:t>
            </a:r>
            <a:r>
              <a:rPr lang="en-US" sz="2000" dirty="0">
                <a:latin typeface="Times New Roman" panose="02020603050405020304" pitchFamily="18" charset="0"/>
                <a:cs typeface="Times New Roman" panose="02020603050405020304" pitchFamily="18" charset="0"/>
              </a:rPr>
              <a:t>l effect of the  Sun is small.</a:t>
            </a:r>
          </a:p>
          <a:p>
            <a:r>
              <a:rPr lang="en-US" sz="2000" dirty="0">
                <a:latin typeface="Times New Roman" panose="02020603050405020304" pitchFamily="18" charset="0"/>
                <a:cs typeface="Times New Roman" panose="02020603050405020304" pitchFamily="18" charset="0"/>
              </a:rPr>
              <a:t>The</a:t>
            </a:r>
            <a:r>
              <a:rPr lang="en-US" sz="2000" u="sng" dirty="0">
                <a:latin typeface="Times New Roman" panose="02020603050405020304" pitchFamily="18" charset="0"/>
                <a:cs typeface="Times New Roman" panose="02020603050405020304" pitchFamily="18" charset="0"/>
              </a:rPr>
              <a:t> differential </a:t>
            </a:r>
            <a:r>
              <a:rPr lang="en-US" sz="2000" dirty="0">
                <a:latin typeface="Times New Roman" panose="02020603050405020304" pitchFamily="18" charset="0"/>
                <a:cs typeface="Times New Roman" panose="02020603050405020304" pitchFamily="18" charset="0"/>
              </a:rPr>
              <a:t>motion is a capital discovery in relation to the motion of a glacier.</a:t>
            </a:r>
          </a:p>
          <a:p>
            <a:r>
              <a:rPr lang="en-US" sz="2000" dirty="0">
                <a:latin typeface="Times New Roman" panose="02020603050405020304" pitchFamily="18" charset="0"/>
                <a:cs typeface="Times New Roman" panose="02020603050405020304" pitchFamily="18" charset="0"/>
              </a:rPr>
              <a:t>Two tones sounded together and generated the third one, whose vibrational number equals the difference between two vibrational numbers. These tones </a:t>
            </a:r>
            <a:r>
              <a:rPr lang="en-US" sz="2000" dirty="0" err="1">
                <a:latin typeface="Times New Roman" panose="02020603050405020304" pitchFamily="18" charset="0"/>
                <a:cs typeface="Times New Roman" panose="02020603050405020304" pitchFamily="18" charset="0"/>
              </a:rPr>
              <a:t>Helmholz</a:t>
            </a:r>
            <a:r>
              <a:rPr lang="en-US" sz="2000" dirty="0">
                <a:latin typeface="Times New Roman" panose="02020603050405020304" pitchFamily="18" charset="0"/>
                <a:cs typeface="Times New Roman" panose="02020603050405020304" pitchFamily="18" charset="0"/>
              </a:rPr>
              <a:t> called: </a:t>
            </a:r>
            <a:r>
              <a:rPr lang="en-US" sz="2000" u="sng" dirty="0">
                <a:latin typeface="Times New Roman" panose="02020603050405020304" pitchFamily="18" charset="0"/>
                <a:cs typeface="Times New Roman" panose="02020603050405020304" pitchFamily="18" charset="0"/>
              </a:rPr>
              <a:t>differentia</a:t>
            </a:r>
            <a:r>
              <a:rPr lang="en-US" sz="2000" dirty="0">
                <a:latin typeface="Times New Roman" panose="02020603050405020304" pitchFamily="18" charset="0"/>
                <a:cs typeface="Times New Roman" panose="02020603050405020304" pitchFamily="18" charset="0"/>
              </a:rPr>
              <a:t>l tones.</a:t>
            </a:r>
          </a:p>
        </p:txBody>
      </p:sp>
    </p:spTree>
    <p:extLst>
      <p:ext uri="{BB962C8B-B14F-4D97-AF65-F5344CB8AC3E}">
        <p14:creationId xmlns:p14="http://schemas.microsoft.com/office/powerpoint/2010/main" val="1168664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C1E1A-839F-42EC-9AA4-EB6A2B971BB7}"/>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the verb: differentiate  </a:t>
            </a:r>
          </a:p>
        </p:txBody>
      </p:sp>
      <p:sp>
        <p:nvSpPr>
          <p:cNvPr id="3" name="Content Placeholder 2">
            <a:extLst>
              <a:ext uri="{FF2B5EF4-FFF2-40B4-BE49-F238E27FC236}">
                <a16:creationId xmlns:a16="http://schemas.microsoft.com/office/drawing/2014/main" id="{AFE0EEE1-331C-486A-A693-841CA0B55CEC}"/>
              </a:ext>
            </a:extLst>
          </p:cNvPr>
          <p:cNvSpPr>
            <a:spLocks noGrp="1"/>
          </p:cNvSpPr>
          <p:nvPr>
            <p:ph idx="1"/>
          </p:nvPr>
        </p:nvSpPr>
        <p:spPr/>
        <p:txBody>
          <a:bodyPr/>
          <a:lstStyle/>
          <a:p>
            <a:endParaRPr lang="en-US" dirty="0"/>
          </a:p>
          <a:p>
            <a:endParaRPr lang="en-US" dirty="0"/>
          </a:p>
          <a:p>
            <a:r>
              <a:rPr lang="en-US" sz="2000" dirty="0">
                <a:latin typeface="Times New Roman" panose="02020603050405020304" pitchFamily="18" charset="0"/>
                <a:cs typeface="Times New Roman" panose="02020603050405020304" pitchFamily="18" charset="0"/>
              </a:rPr>
              <a:t>Biological context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Mathematical context </a:t>
            </a:r>
          </a:p>
        </p:txBody>
      </p:sp>
    </p:spTree>
    <p:extLst>
      <p:ext uri="{BB962C8B-B14F-4D97-AF65-F5344CB8AC3E}">
        <p14:creationId xmlns:p14="http://schemas.microsoft.com/office/powerpoint/2010/main" val="46506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89D09-A934-469F-8519-49DA1F2BB690}"/>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differentiate – biological context </a:t>
            </a:r>
          </a:p>
        </p:txBody>
      </p:sp>
      <p:sp>
        <p:nvSpPr>
          <p:cNvPr id="3" name="Content Placeholder 2">
            <a:extLst>
              <a:ext uri="{FF2B5EF4-FFF2-40B4-BE49-F238E27FC236}">
                <a16:creationId xmlns:a16="http://schemas.microsoft.com/office/drawing/2014/main" id="{461DD2E6-DC8A-426C-95C6-38A4900CC5A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Biological and mathematical context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Biological context</a:t>
            </a:r>
            <a:r>
              <a:rPr lang="en-US" sz="2000" dirty="0">
                <a:latin typeface="Times New Roman" panose="02020603050405020304" pitchFamily="18" charset="0"/>
                <a:cs typeface="Times New Roman" panose="02020603050405020304" pitchFamily="18" charset="0"/>
              </a:rPr>
              <a:t>: to take different form in the process of growth (OED)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Example </a:t>
            </a:r>
            <a:r>
              <a:rPr lang="en-US" sz="2000" dirty="0">
                <a:latin typeface="Times New Roman" panose="02020603050405020304" pitchFamily="18" charset="0"/>
                <a:cs typeface="Times New Roman" panose="02020603050405020304" pitchFamily="18" charset="0"/>
              </a:rPr>
              <a:t>1: The substance of </a:t>
            </a:r>
            <a:r>
              <a:rPr lang="en-US" sz="2000" dirty="0" err="1">
                <a:latin typeface="Times New Roman" panose="02020603050405020304" pitchFamily="18" charset="0"/>
                <a:cs typeface="Times New Roman" panose="02020603050405020304" pitchFamily="18" charset="0"/>
              </a:rPr>
              <a:t>spermiums</a:t>
            </a:r>
            <a:r>
              <a:rPr lang="en-US" sz="2000" dirty="0">
                <a:latin typeface="Times New Roman" panose="02020603050405020304" pitchFamily="18" charset="0"/>
                <a:cs typeface="Times New Roman" panose="02020603050405020304" pitchFamily="18" charset="0"/>
              </a:rPr>
              <a:t> becomes </a:t>
            </a:r>
            <a:r>
              <a:rPr lang="en-US" sz="2000" u="sng" dirty="0">
                <a:latin typeface="Times New Roman" panose="02020603050405020304" pitchFamily="18" charset="0"/>
                <a:cs typeface="Times New Roman" panose="02020603050405020304" pitchFamily="18" charset="0"/>
              </a:rPr>
              <a:t>differentiated</a:t>
            </a:r>
            <a:r>
              <a:rPr lang="en-US" sz="2000" dirty="0">
                <a:latin typeface="Times New Roman" panose="02020603050405020304" pitchFamily="18" charset="0"/>
                <a:cs typeface="Times New Roman" panose="02020603050405020304" pitchFamily="18" charset="0"/>
              </a:rPr>
              <a:t> into minute, clear, spherical vesicles </a:t>
            </a:r>
          </a:p>
          <a:p>
            <a:r>
              <a:rPr lang="en-US" sz="2000" b="1" dirty="0">
                <a:latin typeface="Times New Roman" panose="02020603050405020304" pitchFamily="18" charset="0"/>
                <a:cs typeface="Times New Roman" panose="02020603050405020304" pitchFamily="18" charset="0"/>
              </a:rPr>
              <a:t>Example 2: </a:t>
            </a:r>
            <a:r>
              <a:rPr lang="en-US" sz="2000" dirty="0">
                <a:latin typeface="Times New Roman" panose="02020603050405020304" pitchFamily="18" charset="0"/>
                <a:cs typeface="Times New Roman" panose="02020603050405020304" pitchFamily="18" charset="0"/>
              </a:rPr>
              <a:t>Protoplasm or living jelly which is not yet </a:t>
            </a:r>
            <a:r>
              <a:rPr lang="en-US" sz="2000" u="sng" dirty="0">
                <a:latin typeface="Times New Roman" panose="02020603050405020304" pitchFamily="18" charset="0"/>
                <a:cs typeface="Times New Roman" panose="02020603050405020304" pitchFamily="18" charset="0"/>
              </a:rPr>
              <a:t>differentiated</a:t>
            </a:r>
            <a:r>
              <a:rPr lang="en-US" sz="2000" dirty="0">
                <a:latin typeface="Times New Roman" panose="02020603050405020304" pitchFamily="18" charset="0"/>
                <a:cs typeface="Times New Roman" panose="02020603050405020304" pitchFamily="18" charset="0"/>
              </a:rPr>
              <a:t> into organs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087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F1294-4EFC-4998-A191-1FB83A6D7367}"/>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existence, existence theorem </a:t>
            </a:r>
          </a:p>
        </p:txBody>
      </p:sp>
      <p:sp>
        <p:nvSpPr>
          <p:cNvPr id="3" name="Content Placeholder 2">
            <a:extLst>
              <a:ext uri="{FF2B5EF4-FFF2-40B4-BE49-F238E27FC236}">
                <a16:creationId xmlns:a16="http://schemas.microsoft.com/office/drawing/2014/main" id="{FEF1B53A-8651-4C38-9D3A-B71392243022}"/>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Two mathematical contexts: </a:t>
            </a:r>
          </a:p>
          <a:p>
            <a:r>
              <a:rPr lang="en-US" sz="2000" dirty="0">
                <a:latin typeface="Times New Roman" panose="02020603050405020304" pitchFamily="18" charset="0"/>
                <a:cs typeface="Times New Roman" panose="02020603050405020304" pitchFamily="18" charset="0"/>
              </a:rPr>
              <a:t>The context of </a:t>
            </a:r>
            <a:r>
              <a:rPr lang="en-US" sz="2000" u="sng" dirty="0">
                <a:latin typeface="Times New Roman" panose="02020603050405020304" pitchFamily="18" charset="0"/>
                <a:cs typeface="Times New Roman" panose="02020603050405020304" pitchFamily="18" charset="0"/>
              </a:rPr>
              <a:t>analysis</a:t>
            </a:r>
          </a:p>
          <a:p>
            <a:r>
              <a:rPr lang="en-US" sz="2000" dirty="0">
                <a:latin typeface="Times New Roman" panose="02020603050405020304" pitchFamily="18" charset="0"/>
                <a:cs typeface="Times New Roman" panose="02020603050405020304" pitchFamily="18" charset="0"/>
              </a:rPr>
              <a:t>The context of </a:t>
            </a:r>
            <a:r>
              <a:rPr lang="en-US" sz="2000" u="sng" dirty="0">
                <a:latin typeface="Times New Roman" panose="02020603050405020304" pitchFamily="18" charset="0"/>
                <a:cs typeface="Times New Roman" panose="02020603050405020304" pitchFamily="18" charset="0"/>
              </a:rPr>
              <a:t>philosophical logic </a:t>
            </a:r>
          </a:p>
        </p:txBody>
      </p:sp>
    </p:spTree>
    <p:extLst>
      <p:ext uri="{BB962C8B-B14F-4D97-AF65-F5344CB8AC3E}">
        <p14:creationId xmlns:p14="http://schemas.microsoft.com/office/powerpoint/2010/main" val="25708909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80B41D-6F10-4B45-BAA8-A348EF57F95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existence (mathematical context) </a:t>
            </a:r>
          </a:p>
        </p:txBody>
      </p:sp>
      <p:sp>
        <p:nvSpPr>
          <p:cNvPr id="3" name="Content Placeholder 2">
            <a:extLst>
              <a:ext uri="{FF2B5EF4-FFF2-40B4-BE49-F238E27FC236}">
                <a16:creationId xmlns:a16="http://schemas.microsoft.com/office/drawing/2014/main" id="{BC51CFE7-F5F8-4082-9C49-061874EAF31F}"/>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Existence – </a:t>
            </a:r>
            <a:r>
              <a:rPr lang="en-US" sz="2000" u="sng" dirty="0">
                <a:latin typeface="Times New Roman" panose="02020603050405020304" pitchFamily="18" charset="0"/>
                <a:cs typeface="Times New Roman" panose="02020603050405020304" pitchFamily="18" charset="0"/>
              </a:rPr>
              <a:t>something that exists</a:t>
            </a:r>
            <a:r>
              <a:rPr lang="en-US" sz="2000" dirty="0">
                <a:latin typeface="Times New Roman" panose="02020603050405020304" pitchFamily="18" charset="0"/>
                <a:cs typeface="Times New Roman" panose="02020603050405020304" pitchFamily="18" charset="0"/>
              </a:rPr>
              <a:t>: a being, an entity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enumeration of existences did not escape the attention of the schoolmen  (John Stuart Mill) </a:t>
            </a:r>
          </a:p>
        </p:txBody>
      </p:sp>
    </p:spTree>
    <p:extLst>
      <p:ext uri="{BB962C8B-B14F-4D97-AF65-F5344CB8AC3E}">
        <p14:creationId xmlns:p14="http://schemas.microsoft.com/office/powerpoint/2010/main" val="3135499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F29DC-45D1-45DD-8484-889E69139A69}"/>
              </a:ext>
            </a:extLst>
          </p:cNvPr>
          <p:cNvSpPr>
            <a:spLocks noGrp="1"/>
          </p:cNvSpPr>
          <p:nvPr>
            <p:ph type="title"/>
          </p:nvPr>
        </p:nvSpPr>
        <p:spPr/>
        <p:txBody>
          <a:bodyPr>
            <a:normAutofit/>
          </a:bodyPr>
          <a:lstStyle/>
          <a:p>
            <a:r>
              <a:rPr lang="en-US" sz="2800" b="1" dirty="0">
                <a:latin typeface="Times New Roman" panose="02020603050405020304" pitchFamily="18" charset="0"/>
                <a:cs typeface="Times New Roman" panose="02020603050405020304" pitchFamily="18" charset="0"/>
              </a:rPr>
              <a:t>The plan of the today’s lesson </a:t>
            </a:r>
          </a:p>
        </p:txBody>
      </p:sp>
      <p:sp>
        <p:nvSpPr>
          <p:cNvPr id="3" name="Content Placeholder 2">
            <a:extLst>
              <a:ext uri="{FF2B5EF4-FFF2-40B4-BE49-F238E27FC236}">
                <a16:creationId xmlns:a16="http://schemas.microsoft.com/office/drawing/2014/main" id="{F2223BBE-A649-4087-9FA3-D1F1A12F2780}"/>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first and the second assignment – the first half of the lesson: the  first 45 minutes.</a:t>
            </a:r>
          </a:p>
          <a:p>
            <a:r>
              <a:rPr lang="en-US" sz="2000" dirty="0">
                <a:latin typeface="Times New Roman" panose="02020603050405020304" pitchFamily="18" charset="0"/>
                <a:cs typeface="Times New Roman" panose="02020603050405020304" pitchFamily="18" charset="0"/>
              </a:rPr>
              <a:t>We read aloud the lesson from unit 9 , analyze vocabulary and possibilities of  translation. Take care about this part, because I will base on them  my  second midterm 1 requirements!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third assignment:   translation from Serbian to English:  the first 22-23 minutes of the second half: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fourth assignment:  techniques of essay writing:  criterion of clarity, the last 22 -23 minutes of the second half. </a:t>
            </a:r>
          </a:p>
          <a:p>
            <a:endParaRPr lang="en-US" dirty="0"/>
          </a:p>
        </p:txBody>
      </p:sp>
    </p:spTree>
    <p:extLst>
      <p:ext uri="{BB962C8B-B14F-4D97-AF65-F5344CB8AC3E}">
        <p14:creationId xmlns:p14="http://schemas.microsoft.com/office/powerpoint/2010/main" val="42484626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C2B11-D1B8-4BC8-A78D-55CCDBC63397}"/>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Extreme, extreme value, extremum </a:t>
            </a:r>
          </a:p>
        </p:txBody>
      </p:sp>
      <p:sp>
        <p:nvSpPr>
          <p:cNvPr id="3" name="Content Placeholder 2">
            <a:extLst>
              <a:ext uri="{FF2B5EF4-FFF2-40B4-BE49-F238E27FC236}">
                <a16:creationId xmlns:a16="http://schemas.microsoft.com/office/drawing/2014/main" id="{DEBB411D-7B4A-40DD-8471-2166340EAFAC}"/>
              </a:ext>
            </a:extLst>
          </p:cNvPr>
          <p:cNvSpPr>
            <a:spLocks noGrp="1"/>
          </p:cNvSpPr>
          <p:nvPr>
            <p:ph idx="1"/>
          </p:nvPr>
        </p:nvSpPr>
        <p:spPr/>
        <p:txBody>
          <a:bodyPr/>
          <a:lstStyle/>
          <a:p>
            <a:endParaRPr lang="en-US" dirty="0"/>
          </a:p>
          <a:p>
            <a:endParaRPr lang="en-US" dirty="0"/>
          </a:p>
          <a:p>
            <a:r>
              <a:rPr lang="en-US" sz="2000" dirty="0">
                <a:latin typeface="Times New Roman" panose="02020603050405020304" pitchFamily="18" charset="0"/>
                <a:cs typeface="Times New Roman" panose="02020603050405020304" pitchFamily="18" charset="0"/>
              </a:rPr>
              <a:t>We will disambiguate between </a:t>
            </a:r>
            <a:r>
              <a:rPr lang="en-US" sz="2000" u="sng" dirty="0">
                <a:latin typeface="Times New Roman" panose="02020603050405020304" pitchFamily="18" charset="0"/>
                <a:cs typeface="Times New Roman" panose="02020603050405020304" pitchFamily="18" charset="0"/>
              </a:rPr>
              <a:t>two mathematical contexts </a:t>
            </a:r>
          </a:p>
          <a:p>
            <a:endParaRPr lang="en-US" sz="2000" u="sng"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Also, we will disambiguate between a </a:t>
            </a:r>
            <a:r>
              <a:rPr lang="en-US" sz="2000" u="sng" dirty="0">
                <a:latin typeface="Times New Roman" panose="02020603050405020304" pitchFamily="18" charset="0"/>
                <a:cs typeface="Times New Roman" panose="02020603050405020304" pitchFamily="18" charset="0"/>
              </a:rPr>
              <a:t>mathematical</a:t>
            </a:r>
            <a:r>
              <a:rPr lang="en-US" sz="2000" dirty="0">
                <a:latin typeface="Times New Roman" panose="02020603050405020304" pitchFamily="18" charset="0"/>
                <a:cs typeface="Times New Roman" panose="02020603050405020304" pitchFamily="18" charset="0"/>
              </a:rPr>
              <a:t> and </a:t>
            </a:r>
            <a:r>
              <a:rPr lang="en-US" sz="2000" u="sng" dirty="0">
                <a:latin typeface="Times New Roman" panose="02020603050405020304" pitchFamily="18" charset="0"/>
                <a:cs typeface="Times New Roman" panose="02020603050405020304" pitchFamily="18" charset="0"/>
              </a:rPr>
              <a:t>a physical </a:t>
            </a:r>
            <a:r>
              <a:rPr lang="en-US" sz="2000" dirty="0">
                <a:latin typeface="Times New Roman" panose="02020603050405020304" pitchFamily="18" charset="0"/>
                <a:cs typeface="Times New Roman" panose="02020603050405020304" pitchFamily="18" charset="0"/>
              </a:rPr>
              <a:t>context </a:t>
            </a:r>
          </a:p>
        </p:txBody>
      </p:sp>
    </p:spTree>
    <p:extLst>
      <p:ext uri="{BB962C8B-B14F-4D97-AF65-F5344CB8AC3E}">
        <p14:creationId xmlns:p14="http://schemas.microsoft.com/office/powerpoint/2010/main" val="1777146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1E117-41FB-4E6B-89F6-1B6D791C5007}"/>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t>
            </a:r>
            <a:br>
              <a:rPr lang="en-US" sz="2400" b="1" u="sng" dirty="0">
                <a:solidFill>
                  <a:srgbClr val="7030A0"/>
                </a:solidFill>
                <a:latin typeface="Times New Roman" panose="02020603050405020304" pitchFamily="18" charset="0"/>
                <a:cs typeface="Times New Roman" panose="02020603050405020304" pitchFamily="18" charset="0"/>
              </a:rPr>
            </a:br>
            <a:r>
              <a:rPr lang="en-US" sz="2400" b="1" u="sng" dirty="0">
                <a:solidFill>
                  <a:srgbClr val="7030A0"/>
                </a:solidFill>
                <a:latin typeface="Times New Roman" panose="02020603050405020304" pitchFamily="18" charset="0"/>
                <a:cs typeface="Times New Roman" panose="02020603050405020304" pitchFamily="18" charset="0"/>
              </a:rPr>
              <a:t>‘Extreme’ – mathematical contexts </a:t>
            </a:r>
            <a:endParaRPr lang="en-US" u="sng" dirty="0"/>
          </a:p>
        </p:txBody>
      </p:sp>
      <p:sp>
        <p:nvSpPr>
          <p:cNvPr id="3" name="Content Placeholder 2">
            <a:extLst>
              <a:ext uri="{FF2B5EF4-FFF2-40B4-BE49-F238E27FC236}">
                <a16:creationId xmlns:a16="http://schemas.microsoft.com/office/drawing/2014/main" id="{5FB9A394-5D81-4159-8B22-E292287B4CCA}"/>
              </a:ext>
            </a:extLst>
          </p:cNvPr>
          <p:cNvSpPr>
            <a:spLocks noGrp="1"/>
          </p:cNvSpPr>
          <p:nvPr>
            <p:ph idx="1"/>
          </p:nvPr>
        </p:nvSpPr>
        <p:spPr/>
        <p:txBody>
          <a:bodyPr/>
          <a:lstStyle/>
          <a:p>
            <a:endParaRPr lang="en-US" dirty="0"/>
          </a:p>
          <a:p>
            <a:endParaRPr lang="en-US" dirty="0"/>
          </a:p>
          <a:p>
            <a:r>
              <a:rPr lang="en-US" sz="2000" b="1" dirty="0">
                <a:latin typeface="Times New Roman" panose="02020603050405020304" pitchFamily="18" charset="0"/>
                <a:cs typeface="Times New Roman" panose="02020603050405020304" pitchFamily="18" charset="0"/>
              </a:rPr>
              <a:t>Mathematical context 1: </a:t>
            </a:r>
            <a:r>
              <a:rPr lang="en-US" sz="2000" dirty="0">
                <a:latin typeface="Times New Roman" panose="02020603050405020304" pitchFamily="18" charset="0"/>
                <a:cs typeface="Times New Roman" panose="02020603050405020304" pitchFamily="18" charset="0"/>
              </a:rPr>
              <a:t>extreme and mean ratio</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Mathematical context 2:  </a:t>
            </a:r>
            <a:r>
              <a:rPr lang="en-US" sz="2000" dirty="0">
                <a:latin typeface="Times New Roman" panose="02020603050405020304" pitchFamily="18" charset="0"/>
                <a:cs typeface="Times New Roman" panose="02020603050405020304" pitchFamily="18" charset="0"/>
              </a:rPr>
              <a:t>In mathematical logic, the subject and predicate of a proposition are called </a:t>
            </a:r>
            <a:r>
              <a:rPr lang="en-US" sz="2000" u="sng" dirty="0">
                <a:latin typeface="Times New Roman" panose="02020603050405020304" pitchFamily="18" charset="0"/>
                <a:cs typeface="Times New Roman" panose="02020603050405020304" pitchFamily="18" charset="0"/>
              </a:rPr>
              <a:t>extremes</a:t>
            </a:r>
            <a:r>
              <a:rPr lang="en-US" sz="2000" dirty="0">
                <a:latin typeface="Times New Roman" panose="02020603050405020304" pitchFamily="18" charset="0"/>
                <a:cs typeface="Times New Roman" panose="02020603050405020304" pitchFamily="18" charset="0"/>
              </a:rPr>
              <a:t> or terms </a:t>
            </a:r>
          </a:p>
        </p:txBody>
      </p:sp>
    </p:spTree>
    <p:extLst>
      <p:ext uri="{BB962C8B-B14F-4D97-AF65-F5344CB8AC3E}">
        <p14:creationId xmlns:p14="http://schemas.microsoft.com/office/powerpoint/2010/main" val="1323403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837D58-8C40-429F-8017-911E14FD8976}"/>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t>
            </a:r>
            <a:br>
              <a:rPr lang="en-US" sz="2400" b="1" u="sng" dirty="0">
                <a:solidFill>
                  <a:srgbClr val="7030A0"/>
                </a:solidFill>
                <a:latin typeface="Times New Roman" panose="02020603050405020304" pitchFamily="18" charset="0"/>
                <a:cs typeface="Times New Roman" panose="02020603050405020304" pitchFamily="18" charset="0"/>
              </a:rPr>
            </a:br>
            <a:r>
              <a:rPr lang="en-US" sz="2400" b="1" u="sng" dirty="0">
                <a:solidFill>
                  <a:srgbClr val="7030A0"/>
                </a:solidFill>
                <a:latin typeface="Times New Roman" panose="02020603050405020304" pitchFamily="18" charset="0"/>
                <a:cs typeface="Times New Roman" panose="02020603050405020304" pitchFamily="18" charset="0"/>
              </a:rPr>
              <a:t>‘Extreme’ – astronomical  context </a:t>
            </a:r>
            <a:endParaRPr lang="en-US" u="sng" dirty="0"/>
          </a:p>
        </p:txBody>
      </p:sp>
      <p:sp>
        <p:nvSpPr>
          <p:cNvPr id="3" name="Content Placeholder 2">
            <a:extLst>
              <a:ext uri="{FF2B5EF4-FFF2-40B4-BE49-F238E27FC236}">
                <a16:creationId xmlns:a16="http://schemas.microsoft.com/office/drawing/2014/main" id="{8621673B-88CF-49F9-A743-4B63A39A5752}"/>
              </a:ext>
            </a:extLst>
          </p:cNvPr>
          <p:cNvSpPr>
            <a:spLocks noGrp="1"/>
          </p:cNvSpPr>
          <p:nvPr>
            <p:ph idx="1"/>
          </p:nvPr>
        </p:nvSpPr>
        <p:spPr/>
        <p:txBody>
          <a:bodyPr/>
          <a:lstStyle/>
          <a:p>
            <a:endParaRPr lang="en-US" dirty="0"/>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Extremes conjunct </a:t>
            </a:r>
            <a:r>
              <a:rPr lang="en-US" sz="2000" dirty="0">
                <a:latin typeface="Times New Roman" panose="02020603050405020304" pitchFamily="18" charset="0"/>
                <a:cs typeface="Times New Roman" panose="02020603050405020304" pitchFamily="18" charset="0"/>
              </a:rPr>
              <a:t>or </a:t>
            </a:r>
            <a:r>
              <a:rPr lang="en-US" sz="2000" b="1" dirty="0">
                <a:latin typeface="Times New Roman" panose="02020603050405020304" pitchFamily="18" charset="0"/>
                <a:cs typeface="Times New Roman" panose="02020603050405020304" pitchFamily="18" charset="0"/>
              </a:rPr>
              <a:t>extremes disjunct </a:t>
            </a:r>
            <a:r>
              <a:rPr lang="en-US" sz="2000" dirty="0">
                <a:latin typeface="Times New Roman" panose="02020603050405020304" pitchFamily="18" charset="0"/>
                <a:cs typeface="Times New Roman" panose="02020603050405020304" pitchFamily="18" charset="0"/>
              </a:rPr>
              <a:t>(archaic terms)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 spherical  geometry, adjacent paths or the opposite paths </a:t>
            </a:r>
          </a:p>
        </p:txBody>
      </p:sp>
    </p:spTree>
    <p:extLst>
      <p:ext uri="{BB962C8B-B14F-4D97-AF65-F5344CB8AC3E}">
        <p14:creationId xmlns:p14="http://schemas.microsoft.com/office/powerpoint/2010/main" val="2692818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DA9CF-AAA5-434F-A321-9A4659672A31}"/>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the word – integrable </a:t>
            </a:r>
          </a:p>
        </p:txBody>
      </p:sp>
      <p:sp>
        <p:nvSpPr>
          <p:cNvPr id="3" name="Content Placeholder 2">
            <a:extLst>
              <a:ext uri="{FF2B5EF4-FFF2-40B4-BE49-F238E27FC236}">
                <a16:creationId xmlns:a16="http://schemas.microsoft.com/office/drawing/2014/main" id="{0F66A963-FA1B-4E4F-B6EB-54454855B580}"/>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Mathematical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Philosophical context </a:t>
            </a:r>
          </a:p>
        </p:txBody>
      </p:sp>
    </p:spTree>
    <p:extLst>
      <p:ext uri="{BB962C8B-B14F-4D97-AF65-F5344CB8AC3E}">
        <p14:creationId xmlns:p14="http://schemas.microsoft.com/office/powerpoint/2010/main" val="2000314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51734-BFD4-4AF8-A6BA-39A386E7774D}"/>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interval </a:t>
            </a:r>
          </a:p>
        </p:txBody>
      </p:sp>
      <p:sp>
        <p:nvSpPr>
          <p:cNvPr id="3" name="Content Placeholder 2">
            <a:extLst>
              <a:ext uri="{FF2B5EF4-FFF2-40B4-BE49-F238E27FC236}">
                <a16:creationId xmlns:a16="http://schemas.microsoft.com/office/drawing/2014/main" id="{EED46818-0B0F-4A35-AE79-DC97889066C1}"/>
              </a:ext>
            </a:extLst>
          </p:cNvPr>
          <p:cNvSpPr>
            <a:spLocks noGrp="1"/>
          </p:cNvSpPr>
          <p:nvPr>
            <p:ph idx="1"/>
          </p:nvPr>
        </p:nvSpPr>
        <p:spPr/>
        <p:txBody>
          <a:bodyPr/>
          <a:lstStyle/>
          <a:p>
            <a:endParaRPr lang="en-US" dirty="0"/>
          </a:p>
          <a:p>
            <a:endParaRPr lang="en-US" dirty="0"/>
          </a:p>
          <a:p>
            <a:r>
              <a:rPr lang="en-US" sz="2000" b="1" dirty="0">
                <a:latin typeface="Times New Roman" panose="02020603050405020304" pitchFamily="18" charset="0"/>
                <a:cs typeface="Times New Roman" panose="02020603050405020304" pitchFamily="18" charset="0"/>
              </a:rPr>
              <a:t>Musical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Mathematical context </a:t>
            </a:r>
          </a:p>
        </p:txBody>
      </p:sp>
    </p:spTree>
    <p:extLst>
      <p:ext uri="{BB962C8B-B14F-4D97-AF65-F5344CB8AC3E}">
        <p14:creationId xmlns:p14="http://schemas.microsoft.com/office/powerpoint/2010/main" val="3897015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9E10ED-F79F-4FB7-90DA-F77DDC76ECA9}"/>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interval – musical context </a:t>
            </a:r>
          </a:p>
        </p:txBody>
      </p:sp>
      <p:sp>
        <p:nvSpPr>
          <p:cNvPr id="3" name="Content Placeholder 2">
            <a:extLst>
              <a:ext uri="{FF2B5EF4-FFF2-40B4-BE49-F238E27FC236}">
                <a16:creationId xmlns:a16="http://schemas.microsoft.com/office/drawing/2014/main" id="{968DECFC-AB6E-4A30-899D-D37006B57E3F}"/>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Difference of pitch of sounds between two sounds, either successive (melody) or simultaneous (harmony)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Example: </a:t>
            </a:r>
            <a:r>
              <a:rPr lang="en-US" sz="2000" dirty="0">
                <a:latin typeface="Times New Roman" panose="02020603050405020304" pitchFamily="18" charset="0"/>
                <a:cs typeface="Times New Roman" panose="02020603050405020304" pitchFamily="18" charset="0"/>
              </a:rPr>
              <a:t>In Greek music, </a:t>
            </a:r>
            <a:r>
              <a:rPr lang="en-US" sz="2000" u="sng" dirty="0">
                <a:latin typeface="Times New Roman" panose="02020603050405020304" pitchFamily="18" charset="0"/>
                <a:cs typeface="Times New Roman" panose="02020603050405020304" pitchFamily="18" charset="0"/>
              </a:rPr>
              <a:t>no less intervals </a:t>
            </a:r>
            <a:r>
              <a:rPr lang="en-US" sz="2000" dirty="0">
                <a:latin typeface="Times New Roman" panose="02020603050405020304" pitchFamily="18" charset="0"/>
                <a:cs typeface="Times New Roman" panose="02020603050405020304" pitchFamily="18" charset="0"/>
              </a:rPr>
              <a:t>are admitted. </a:t>
            </a:r>
          </a:p>
        </p:txBody>
      </p:sp>
    </p:spTree>
    <p:extLst>
      <p:ext uri="{BB962C8B-B14F-4D97-AF65-F5344CB8AC3E}">
        <p14:creationId xmlns:p14="http://schemas.microsoft.com/office/powerpoint/2010/main" val="1858931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7B743-3565-48EA-9958-6D8D13C369A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integrable – mathematical context </a:t>
            </a:r>
          </a:p>
        </p:txBody>
      </p:sp>
      <p:sp>
        <p:nvSpPr>
          <p:cNvPr id="3" name="Content Placeholder 2">
            <a:extLst>
              <a:ext uri="{FF2B5EF4-FFF2-40B4-BE49-F238E27FC236}">
                <a16:creationId xmlns:a16="http://schemas.microsoft.com/office/drawing/2014/main" id="{EB6EF6A3-50F2-4A69-BC6C-5F2B0B7754C1}"/>
              </a:ext>
            </a:extLst>
          </p:cNvPr>
          <p:cNvSpPr>
            <a:spLocks noGrp="1"/>
          </p:cNvSpPr>
          <p:nvPr>
            <p:ph idx="1"/>
          </p:nvPr>
        </p:nvSpPr>
        <p:spPr/>
        <p:txBody>
          <a:bodyPr/>
          <a:lstStyle/>
          <a:p>
            <a:endParaRPr lang="en-US" dirty="0"/>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example: </a:t>
            </a:r>
            <a:r>
              <a:rPr lang="en-US" sz="2000" dirty="0">
                <a:latin typeface="Times New Roman" panose="02020603050405020304" pitchFamily="18" charset="0"/>
                <a:cs typeface="Times New Roman" panose="02020603050405020304" pitchFamily="18" charset="0"/>
              </a:rPr>
              <a:t>The expressions </a:t>
            </a:r>
            <a:r>
              <a:rPr lang="en-US" sz="2000" u="sng" dirty="0">
                <a:latin typeface="Times New Roman" panose="02020603050405020304" pitchFamily="18" charset="0"/>
                <a:cs typeface="Times New Roman" panose="02020603050405020304" pitchFamily="18" charset="0"/>
              </a:rPr>
              <a:t>are all integrable </a:t>
            </a:r>
            <a:r>
              <a:rPr lang="en-US" sz="2000" dirty="0">
                <a:latin typeface="Times New Roman" panose="02020603050405020304" pitchFamily="18" charset="0"/>
                <a:cs typeface="Times New Roman" panose="02020603050405020304" pitchFamily="18" charset="0"/>
              </a:rPr>
              <a:t>with respect to one variable </a:t>
            </a:r>
          </a:p>
        </p:txBody>
      </p:sp>
    </p:spTree>
    <p:extLst>
      <p:ext uri="{BB962C8B-B14F-4D97-AF65-F5344CB8AC3E}">
        <p14:creationId xmlns:p14="http://schemas.microsoft.com/office/powerpoint/2010/main" val="33554084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89C2A-4AEE-4C76-A66A-F00C8AB01D7C}"/>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The first assignment: </a:t>
            </a:r>
            <a:r>
              <a:rPr lang="en-US" sz="2400" b="1" u="sng" dirty="0">
                <a:solidFill>
                  <a:srgbClr val="7030A0"/>
                </a:solidFill>
                <a:latin typeface="Times New Roman" panose="02020603050405020304" pitchFamily="18" charset="0"/>
                <a:cs typeface="Times New Roman" panose="02020603050405020304" pitchFamily="18" charset="0"/>
              </a:rPr>
              <a:t>integrable – philosophical context </a:t>
            </a:r>
            <a:endParaRPr lang="en-US" sz="2400" u="sng" dirty="0"/>
          </a:p>
        </p:txBody>
      </p:sp>
      <p:sp>
        <p:nvSpPr>
          <p:cNvPr id="3" name="Content Placeholder 2">
            <a:extLst>
              <a:ext uri="{FF2B5EF4-FFF2-40B4-BE49-F238E27FC236}">
                <a16:creationId xmlns:a16="http://schemas.microsoft.com/office/drawing/2014/main" id="{80F55123-A273-42B3-8260-CF88E733BD14}"/>
              </a:ext>
            </a:extLst>
          </p:cNvPr>
          <p:cNvSpPr>
            <a:spLocks noGrp="1"/>
          </p:cNvSpPr>
          <p:nvPr>
            <p:ph idx="1"/>
          </p:nvPr>
        </p:nvSpPr>
        <p:spPr/>
        <p:txBody>
          <a:bodyPr/>
          <a:lstStyle/>
          <a:p>
            <a:endParaRPr lang="en-US" dirty="0"/>
          </a:p>
          <a:p>
            <a:endParaRPr lang="en-US" b="1" dirty="0"/>
          </a:p>
          <a:p>
            <a:r>
              <a:rPr lang="en-US" sz="2000" b="1" dirty="0">
                <a:latin typeface="Times New Roman" panose="02020603050405020304" pitchFamily="18" charset="0"/>
                <a:cs typeface="Times New Roman" panose="02020603050405020304" pitchFamily="18" charset="0"/>
              </a:rPr>
              <a:t>The example 1: </a:t>
            </a:r>
            <a:r>
              <a:rPr lang="en-US" sz="2000" dirty="0">
                <a:latin typeface="Times New Roman" panose="02020603050405020304" pitchFamily="18" charset="0"/>
                <a:cs typeface="Times New Roman" panose="02020603050405020304" pitchFamily="18" charset="0"/>
              </a:rPr>
              <a:t>The lowest living being, </a:t>
            </a:r>
            <a:r>
              <a:rPr lang="en-US" sz="2000" u="sng" dirty="0">
                <a:latin typeface="Times New Roman" panose="02020603050405020304" pitchFamily="18" charset="0"/>
                <a:cs typeface="Times New Roman" panose="02020603050405020304" pitchFamily="18" charset="0"/>
              </a:rPr>
              <a:t>the integrable</a:t>
            </a:r>
            <a:r>
              <a:rPr lang="en-US" sz="2000" dirty="0">
                <a:latin typeface="Times New Roman" panose="02020603050405020304" pitchFamily="18" charset="0"/>
                <a:cs typeface="Times New Roman" panose="02020603050405020304" pitchFamily="18" charset="0"/>
              </a:rPr>
              <a:t> matter, is present everywhere.</a:t>
            </a:r>
          </a:p>
          <a:p>
            <a:pPr marL="0" indent="0">
              <a:buNone/>
            </a:pPr>
            <a:r>
              <a:rPr lang="en-US" sz="2000" dirty="0">
                <a:latin typeface="Times New Roman" panose="02020603050405020304" pitchFamily="18" charset="0"/>
                <a:cs typeface="Times New Roman" panose="02020603050405020304" pitchFamily="18" charset="0"/>
              </a:rPr>
              <a:t> </a:t>
            </a:r>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example 2:  </a:t>
            </a:r>
            <a:r>
              <a:rPr lang="en-US" sz="2000" dirty="0">
                <a:latin typeface="Times New Roman" panose="02020603050405020304" pitchFamily="18" charset="0"/>
                <a:cs typeface="Times New Roman" panose="02020603050405020304" pitchFamily="18" charset="0"/>
              </a:rPr>
              <a:t>Dispersed matter of ‘</a:t>
            </a:r>
            <a:r>
              <a:rPr lang="en-US" sz="2000" u="sng" dirty="0">
                <a:latin typeface="Times New Roman" panose="02020603050405020304" pitchFamily="18" charset="0"/>
                <a:cs typeface="Times New Roman" panose="02020603050405020304" pitchFamily="18" charset="0"/>
              </a:rPr>
              <a:t>integrable </a:t>
            </a:r>
            <a:r>
              <a:rPr lang="en-US" sz="2000" dirty="0">
                <a:latin typeface="Times New Roman" panose="02020603050405020304" pitchFamily="18" charset="0"/>
                <a:cs typeface="Times New Roman" panose="02020603050405020304" pitchFamily="18" charset="0"/>
              </a:rPr>
              <a:t>matter’ . </a:t>
            </a:r>
          </a:p>
        </p:txBody>
      </p:sp>
    </p:spTree>
    <p:extLst>
      <p:ext uri="{BB962C8B-B14F-4D97-AF65-F5344CB8AC3E}">
        <p14:creationId xmlns:p14="http://schemas.microsoft.com/office/powerpoint/2010/main" val="19459718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2CAFB-16BC-4F19-8452-E40D2FDCD62B}"/>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Limit</a:t>
            </a:r>
            <a:r>
              <a:rPr lang="en-US" dirty="0"/>
              <a:t> </a:t>
            </a:r>
          </a:p>
        </p:txBody>
      </p:sp>
      <p:sp>
        <p:nvSpPr>
          <p:cNvPr id="3" name="Content Placeholder 2">
            <a:extLst>
              <a:ext uri="{FF2B5EF4-FFF2-40B4-BE49-F238E27FC236}">
                <a16:creationId xmlns:a16="http://schemas.microsoft.com/office/drawing/2014/main" id="{B7375232-F9AE-4A15-8889-A30685312EF5}"/>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Mathematical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 Astronomical context </a:t>
            </a:r>
          </a:p>
        </p:txBody>
      </p:sp>
    </p:spTree>
    <p:extLst>
      <p:ext uri="{BB962C8B-B14F-4D97-AF65-F5344CB8AC3E}">
        <p14:creationId xmlns:p14="http://schemas.microsoft.com/office/powerpoint/2010/main" val="5749137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21FCE-F782-4F98-B5E4-F9A7A240596B}"/>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Limit – astronomical context </a:t>
            </a:r>
          </a:p>
        </p:txBody>
      </p:sp>
      <p:sp>
        <p:nvSpPr>
          <p:cNvPr id="3" name="Content Placeholder 2">
            <a:extLst>
              <a:ext uri="{FF2B5EF4-FFF2-40B4-BE49-F238E27FC236}">
                <a16:creationId xmlns:a16="http://schemas.microsoft.com/office/drawing/2014/main" id="{3DC9E5E4-9D5C-4C84-9765-576035E5D9DD}"/>
              </a:ext>
            </a:extLst>
          </p:cNvPr>
          <p:cNvSpPr>
            <a:spLocks noGrp="1"/>
          </p:cNvSpPr>
          <p:nvPr>
            <p:ph idx="1"/>
          </p:nvPr>
        </p:nvSpPr>
        <p:spPr/>
        <p:txBody>
          <a:bodyPr/>
          <a:lstStyle/>
          <a:p>
            <a:endParaRPr lang="en-US" dirty="0"/>
          </a:p>
          <a:p>
            <a:endParaRPr lang="en-US" dirty="0"/>
          </a:p>
          <a:p>
            <a:r>
              <a:rPr lang="en-US" sz="2000" u="sng" dirty="0">
                <a:latin typeface="Times New Roman" panose="02020603050405020304" pitchFamily="18" charset="0"/>
                <a:cs typeface="Times New Roman" panose="02020603050405020304" pitchFamily="18" charset="0"/>
              </a:rPr>
              <a:t>Limit of a planet</a:t>
            </a:r>
            <a:r>
              <a:rPr lang="en-US" sz="2000" dirty="0">
                <a:latin typeface="Times New Roman" panose="02020603050405020304" pitchFamily="18" charset="0"/>
                <a:cs typeface="Times New Roman" panose="02020603050405020304" pitchFamily="18" charset="0"/>
              </a:rPr>
              <a:t>, its greatest heliocentric attitude</a:t>
            </a:r>
          </a:p>
          <a:p>
            <a:r>
              <a:rPr lang="en-US" sz="2000" dirty="0">
                <a:latin typeface="Times New Roman" panose="02020603050405020304" pitchFamily="18" charset="0"/>
                <a:cs typeface="Times New Roman" panose="02020603050405020304" pitchFamily="18" charset="0"/>
              </a:rPr>
              <a:t>Suppose Venus be in the point C in her utmost </a:t>
            </a:r>
            <a:r>
              <a:rPr lang="en-US" sz="2000" u="sng" dirty="0">
                <a:latin typeface="Times New Roman" panose="02020603050405020304" pitchFamily="18" charset="0"/>
                <a:cs typeface="Times New Roman" panose="02020603050405020304" pitchFamily="18" charset="0"/>
              </a:rPr>
              <a:t>North Limit </a:t>
            </a:r>
          </a:p>
          <a:p>
            <a:r>
              <a:rPr lang="en-US" sz="2000" u="sng" dirty="0">
                <a:latin typeface="Times New Roman" panose="02020603050405020304" pitchFamily="18" charset="0"/>
                <a:cs typeface="Times New Roman" panose="02020603050405020304" pitchFamily="18" charset="0"/>
              </a:rPr>
              <a:t>Limit of a planet</a:t>
            </a:r>
            <a:r>
              <a:rPr lang="en-US" sz="2000" dirty="0">
                <a:latin typeface="Times New Roman" panose="02020603050405020304" pitchFamily="18" charset="0"/>
                <a:cs typeface="Times New Roman" panose="02020603050405020304" pitchFamily="18" charset="0"/>
              </a:rPr>
              <a:t>, its greatest excursions or distances from the Ecliptic </a:t>
            </a:r>
          </a:p>
        </p:txBody>
      </p:sp>
    </p:spTree>
    <p:extLst>
      <p:ext uri="{BB962C8B-B14F-4D97-AF65-F5344CB8AC3E}">
        <p14:creationId xmlns:p14="http://schemas.microsoft.com/office/powerpoint/2010/main" val="3929626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09F8E-46B2-4F15-AB26-628DD28F035C}"/>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Read the following three paragraphs : </a:t>
            </a:r>
          </a:p>
        </p:txBody>
      </p:sp>
      <p:sp>
        <p:nvSpPr>
          <p:cNvPr id="3" name="Content Placeholder 2">
            <a:extLst>
              <a:ext uri="{FF2B5EF4-FFF2-40B4-BE49-F238E27FC236}">
                <a16:creationId xmlns:a16="http://schemas.microsoft.com/office/drawing/2014/main" id="{FF37DE03-408F-4C9B-9687-3E7EE02D6080}"/>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Definition in terms of limits of functions</a:t>
            </a:r>
            <a:r>
              <a:rPr lang="en-US" sz="2000" dirty="0">
                <a:latin typeface="Times New Roman" panose="02020603050405020304" pitchFamily="18" charset="0"/>
                <a:cs typeface="Times New Roman" panose="02020603050405020304" pitchFamily="18" charset="0"/>
              </a:rPr>
              <a:t>. The function f is continuous </a:t>
            </a:r>
            <a:r>
              <a:rPr lang="en-US" sz="2000" b="1" dirty="0">
                <a:latin typeface="Times New Roman" panose="02020603050405020304" pitchFamily="18" charset="0"/>
                <a:cs typeface="Times New Roman" panose="02020603050405020304" pitchFamily="18" charset="0"/>
              </a:rPr>
              <a:t>at</a:t>
            </a:r>
            <a:r>
              <a:rPr lang="en-US" sz="2000" dirty="0">
                <a:latin typeface="Times New Roman" panose="02020603050405020304" pitchFamily="18" charset="0"/>
                <a:cs typeface="Times New Roman" panose="02020603050405020304" pitchFamily="18" charset="0"/>
              </a:rPr>
              <a:t> some point c of its domain if the limit of f(x) as x approaches c through the domain of f </a:t>
            </a:r>
            <a:r>
              <a:rPr lang="en-US" sz="2000" u="sng" dirty="0">
                <a:latin typeface="Times New Roman" panose="02020603050405020304" pitchFamily="18" charset="0"/>
                <a:cs typeface="Times New Roman" panose="02020603050405020304" pitchFamily="18" charset="0"/>
              </a:rPr>
              <a:t>exist</a:t>
            </a:r>
            <a:r>
              <a:rPr lang="en-US" sz="2000" dirty="0">
                <a:latin typeface="Times New Roman" panose="02020603050405020304" pitchFamily="18" charset="0"/>
                <a:cs typeface="Times New Roman" panose="02020603050405020304" pitchFamily="18" charset="0"/>
              </a:rPr>
              <a:t>s and is equal to f(c).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In detail this means three conditions: first, f has to be defined at c. Second, the limit on the left hand side of that equation has to exist. Third, the value of this limit must equal f(c). The function f </a:t>
            </a:r>
            <a:r>
              <a:rPr lang="en-US" sz="2000" b="1" dirty="0">
                <a:latin typeface="Times New Roman" panose="02020603050405020304" pitchFamily="18" charset="0"/>
                <a:cs typeface="Times New Roman" panose="02020603050405020304" pitchFamily="18" charset="0"/>
              </a:rPr>
              <a:t>is said </a:t>
            </a:r>
            <a:r>
              <a:rPr lang="en-US" sz="2000" dirty="0">
                <a:latin typeface="Times New Roman" panose="02020603050405020304" pitchFamily="18" charset="0"/>
                <a:cs typeface="Times New Roman" panose="02020603050405020304" pitchFamily="18" charset="0"/>
              </a:rPr>
              <a:t>to be continuous if it is continuous at every point of its domain. If the point c in the domain of f is not a limit point of the domain, then this condition is </a:t>
            </a:r>
            <a:r>
              <a:rPr lang="en-US" sz="2000" b="1" dirty="0">
                <a:latin typeface="Times New Roman" panose="02020603050405020304" pitchFamily="18" charset="0"/>
                <a:cs typeface="Times New Roman" panose="02020603050405020304" pitchFamily="18" charset="0"/>
              </a:rPr>
              <a:t>vacuously true</a:t>
            </a:r>
            <a:r>
              <a:rPr lang="en-US" sz="2000" dirty="0">
                <a:latin typeface="Times New Roman" panose="02020603050405020304" pitchFamily="18" charset="0"/>
                <a:cs typeface="Times New Roman" panose="02020603050405020304" pitchFamily="18" charset="0"/>
              </a:rPr>
              <a:t>, since x cannot approach c through values not equal to c. Thus, for example, every function whose domain is the set of all integers is continuous.</a:t>
            </a:r>
          </a:p>
        </p:txBody>
      </p:sp>
    </p:spTree>
    <p:extLst>
      <p:ext uri="{BB962C8B-B14F-4D97-AF65-F5344CB8AC3E}">
        <p14:creationId xmlns:p14="http://schemas.microsoft.com/office/powerpoint/2010/main" val="39717668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DCE87F-9A15-4E05-8C45-273C02CEBEC9}"/>
              </a:ext>
            </a:extLst>
          </p:cNvPr>
          <p:cNvSpPr>
            <a:spLocks noGrp="1"/>
          </p:cNvSpPr>
          <p:nvPr>
            <p:ph type="title"/>
          </p:nvPr>
        </p:nvSpPr>
        <p:spPr>
          <a:xfrm>
            <a:off x="803189" y="500062"/>
            <a:ext cx="10515600" cy="1325563"/>
          </a:xfrm>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Limit superior</a:t>
            </a:r>
          </a:p>
        </p:txBody>
      </p:sp>
      <p:sp>
        <p:nvSpPr>
          <p:cNvPr id="3" name="Content Placeholder 2">
            <a:extLst>
              <a:ext uri="{FF2B5EF4-FFF2-40B4-BE49-F238E27FC236}">
                <a16:creationId xmlns:a16="http://schemas.microsoft.com/office/drawing/2014/main" id="{BDBB40A4-F060-4371-8857-4ABEF200B47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Earlier of the two dates </a:t>
            </a:r>
          </a:p>
        </p:txBody>
      </p:sp>
    </p:spTree>
    <p:extLst>
      <p:ext uri="{BB962C8B-B14F-4D97-AF65-F5344CB8AC3E}">
        <p14:creationId xmlns:p14="http://schemas.microsoft.com/office/powerpoint/2010/main" val="25726161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29DD4-F518-4A21-A2E2-E74DDD3320F9}"/>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intermediate </a:t>
            </a:r>
          </a:p>
        </p:txBody>
      </p:sp>
      <p:sp>
        <p:nvSpPr>
          <p:cNvPr id="3" name="Content Placeholder 2">
            <a:extLst>
              <a:ext uri="{FF2B5EF4-FFF2-40B4-BE49-F238E27FC236}">
                <a16:creationId xmlns:a16="http://schemas.microsoft.com/office/drawing/2014/main" id="{28C51345-4DE2-406C-A831-C7F975574987}"/>
              </a:ext>
            </a:extLst>
          </p:cNvPr>
          <p:cNvSpPr>
            <a:spLocks noGrp="1"/>
          </p:cNvSpPr>
          <p:nvPr>
            <p:ph idx="1"/>
          </p:nvPr>
        </p:nvSpPr>
        <p:spPr/>
        <p:txBody>
          <a:bodyPr/>
          <a:lstStyle/>
          <a:p>
            <a:endParaRPr lang="en-US" dirty="0"/>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Two mathematical contexts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The first context: </a:t>
            </a:r>
            <a:r>
              <a:rPr lang="en-US" sz="2000" dirty="0">
                <a:latin typeface="Times New Roman" panose="02020603050405020304" pitchFamily="18" charset="0"/>
                <a:cs typeface="Times New Roman" panose="02020603050405020304" pitchFamily="18" charset="0"/>
              </a:rPr>
              <a:t>intermediate – a </a:t>
            </a:r>
            <a:r>
              <a:rPr lang="en-US" sz="2000" dirty="0" err="1">
                <a:latin typeface="Times New Roman" panose="02020603050405020304" pitchFamily="18" charset="0"/>
                <a:cs typeface="Times New Roman" panose="02020603050405020304" pitchFamily="18" charset="0"/>
              </a:rPr>
              <a:t>syzygetic</a:t>
            </a:r>
            <a:r>
              <a:rPr lang="en-US" sz="2000" dirty="0">
                <a:latin typeface="Times New Roman" panose="02020603050405020304" pitchFamily="18" charset="0"/>
                <a:cs typeface="Times New Roman" panose="02020603050405020304" pitchFamily="18" charset="0"/>
              </a:rPr>
              <a:t> function of two quantities with the same order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The second context</a:t>
            </a:r>
            <a:r>
              <a:rPr lang="en-US" sz="2000" dirty="0">
                <a:latin typeface="Times New Roman" panose="02020603050405020304" pitchFamily="18" charset="0"/>
                <a:cs typeface="Times New Roman" panose="02020603050405020304" pitchFamily="18" charset="0"/>
              </a:rPr>
              <a:t>: intermediate  - in serial order: intermediate steps through which conclusion is deduced </a:t>
            </a:r>
          </a:p>
        </p:txBody>
      </p:sp>
    </p:spTree>
    <p:extLst>
      <p:ext uri="{BB962C8B-B14F-4D97-AF65-F5344CB8AC3E}">
        <p14:creationId xmlns:p14="http://schemas.microsoft.com/office/powerpoint/2010/main" val="19114440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6B699-DF45-4CE6-8F1B-591711FA56C1}"/>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logarithms </a:t>
            </a:r>
          </a:p>
        </p:txBody>
      </p:sp>
      <p:sp>
        <p:nvSpPr>
          <p:cNvPr id="3" name="Content Placeholder 2">
            <a:extLst>
              <a:ext uri="{FF2B5EF4-FFF2-40B4-BE49-F238E27FC236}">
                <a16:creationId xmlns:a16="http://schemas.microsoft.com/office/drawing/2014/main" id="{D56EBEF7-0528-4001-BC61-2A1B8EEAF988}"/>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One of the particular class of arithmetic functions  invented by John Napier and tabulated for use as a  means of abridging calculation</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word is now understood to refer only to systems in which the logarithm of a number ax is x, being a constant, which is called a based of the </a:t>
            </a:r>
            <a:r>
              <a:rPr lang="en-US" sz="2000" dirty="0" err="1">
                <a:latin typeface="Times New Roman" panose="02020603050405020304" pitchFamily="18" charset="0"/>
                <a:cs typeface="Times New Roman" panose="02020603050405020304" pitchFamily="18" charset="0"/>
              </a:rPr>
              <a:t>logaritj</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2796438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B2CB8-4705-4B84-90DE-7220FFF3CCF3}"/>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assignments: Logarithm</a:t>
            </a:r>
            <a:r>
              <a:rPr lang="en-US"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E5564937-2FE8-4E12-9A12-E97560C1E83F}"/>
              </a:ext>
            </a:extLst>
          </p:cNvPr>
          <p:cNvSpPr>
            <a:spLocks noGrp="1"/>
          </p:cNvSpPr>
          <p:nvPr>
            <p:ph idx="1"/>
          </p:nvPr>
        </p:nvSpPr>
        <p:spPr/>
        <p:txBody>
          <a:bodyPr>
            <a:normAutofit/>
          </a:bodyPr>
          <a:lstStyle/>
          <a:p>
            <a:endParaRPr lang="en-US" sz="24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Mathematical context </a:t>
            </a:r>
          </a:p>
          <a:p>
            <a:endParaRPr lang="en-US" sz="2000" dirty="0">
              <a:latin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cs typeface="Times New Roman" panose="02020603050405020304" pitchFamily="18" charset="0"/>
              </a:rPr>
              <a:t>Physical (kinematic and astronomical context)</a:t>
            </a:r>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7934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AE4A6-F1A0-4DE1-99F6-49C35377A18D}"/>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logarithm: mathematical context </a:t>
            </a:r>
          </a:p>
        </p:txBody>
      </p:sp>
      <p:sp>
        <p:nvSpPr>
          <p:cNvPr id="3" name="Content Placeholder 2">
            <a:extLst>
              <a:ext uri="{FF2B5EF4-FFF2-40B4-BE49-F238E27FC236}">
                <a16:creationId xmlns:a16="http://schemas.microsoft.com/office/drawing/2014/main" id="{4E85C64C-0F0C-4893-AC14-6DD19CB15681}"/>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This advantage, which the based 10 has over any other, was first seen and applied by Briggs. The logarithms are sometimes called </a:t>
            </a:r>
            <a:r>
              <a:rPr lang="en-US" sz="2000" dirty="0" err="1">
                <a:latin typeface="Times New Roman" panose="02020603050405020304" pitchFamily="18" charset="0"/>
                <a:cs typeface="Times New Roman" panose="02020603050405020304" pitchFamily="18" charset="0"/>
              </a:rPr>
              <a:t>Briggean</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Bonaparte said that his </a:t>
            </a:r>
            <a:r>
              <a:rPr lang="en-US" sz="2000" dirty="0" err="1">
                <a:latin typeface="Times New Roman" panose="02020603050405020304" pitchFamily="18" charset="0"/>
                <a:cs typeface="Times New Roman" panose="02020603050405020304" pitchFamily="18" charset="0"/>
              </a:rPr>
              <a:t>favourite</a:t>
            </a:r>
            <a:r>
              <a:rPr lang="en-US" sz="2000" dirty="0">
                <a:latin typeface="Times New Roman" panose="02020603050405020304" pitchFamily="18" charset="0"/>
                <a:cs typeface="Times New Roman" panose="02020603050405020304" pitchFamily="18" charset="0"/>
              </a:rPr>
              <a:t> workbook was  a book of logarithms.</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Mr</a:t>
            </a:r>
            <a:r>
              <a:rPr lang="en-US" sz="2000" dirty="0">
                <a:latin typeface="Times New Roman" panose="02020603050405020304" pitchFamily="18" charset="0"/>
                <a:cs typeface="Times New Roman" panose="02020603050405020304" pitchFamily="18" charset="0"/>
              </a:rPr>
              <a:t> Haley has drawn a very curious method of constructing algorithms.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1999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D7D5C-5C14-422B-9F45-E4677F26844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Logarithm – physical  (kinematic context) context </a:t>
            </a:r>
          </a:p>
        </p:txBody>
      </p:sp>
      <p:sp>
        <p:nvSpPr>
          <p:cNvPr id="3" name="Content Placeholder 2">
            <a:extLst>
              <a:ext uri="{FF2B5EF4-FFF2-40B4-BE49-F238E27FC236}">
                <a16:creationId xmlns:a16="http://schemas.microsoft.com/office/drawing/2014/main" id="{E9E8F510-C8B4-41E7-A83D-16C86AEF202C}"/>
              </a:ext>
            </a:extLst>
          </p:cNvPr>
          <p:cNvSpPr>
            <a:spLocks noGrp="1"/>
          </p:cNvSpPr>
          <p:nvPr>
            <p:ph idx="1"/>
          </p:nvPr>
        </p:nvSpPr>
        <p:spPr/>
        <p:txBody>
          <a:bodyPr/>
          <a:lstStyle/>
          <a:p>
            <a:endParaRPr lang="en-US" dirty="0"/>
          </a:p>
          <a:p>
            <a:endParaRPr lang="en-US" sz="2000" dirty="0"/>
          </a:p>
          <a:p>
            <a:r>
              <a:rPr lang="en-US" sz="2000" dirty="0">
                <a:latin typeface="Times New Roman" panose="02020603050405020304" pitchFamily="18" charset="0"/>
                <a:cs typeface="Times New Roman" panose="02020603050405020304" pitchFamily="18" charset="0"/>
              </a:rPr>
              <a:t> A point is said to have </a:t>
            </a:r>
            <a:r>
              <a:rPr lang="en-US" sz="2000" u="sng" dirty="0">
                <a:latin typeface="Times New Roman" panose="02020603050405020304" pitchFamily="18" charset="0"/>
                <a:cs typeface="Times New Roman" panose="02020603050405020304" pitchFamily="18" charset="0"/>
              </a:rPr>
              <a:t>a logarithmic motion</a:t>
            </a:r>
            <a:r>
              <a:rPr lang="en-US" sz="2000" dirty="0">
                <a:latin typeface="Times New Roman" panose="02020603050405020304" pitchFamily="18" charset="0"/>
                <a:cs typeface="Times New Roman" panose="02020603050405020304" pitchFamily="18" charset="0"/>
              </a:rPr>
              <a:t> on a straight  line when a distance from a  fixed point in line is equally multiplied in equal times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point from extremity thereof, moving towards a velocity decreasing in a geometric progression, will generate a curve called </a:t>
            </a:r>
            <a:r>
              <a:rPr lang="en-US" sz="2000" u="sng" dirty="0">
                <a:latin typeface="Times New Roman" panose="02020603050405020304" pitchFamily="18" charset="0"/>
                <a:cs typeface="Times New Roman" panose="02020603050405020304" pitchFamily="18" charset="0"/>
              </a:rPr>
              <a:t>Logarithmic spiral   </a:t>
            </a:r>
          </a:p>
        </p:txBody>
      </p:sp>
    </p:spTree>
    <p:extLst>
      <p:ext uri="{BB962C8B-B14F-4D97-AF65-F5344CB8AC3E}">
        <p14:creationId xmlns:p14="http://schemas.microsoft.com/office/powerpoint/2010/main" val="3785265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3F477-B752-4A0B-8018-3EE669C8A1E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Logarithm – astronomical context </a:t>
            </a:r>
          </a:p>
        </p:txBody>
      </p:sp>
      <p:sp>
        <p:nvSpPr>
          <p:cNvPr id="3" name="Content Placeholder 2">
            <a:extLst>
              <a:ext uri="{FF2B5EF4-FFF2-40B4-BE49-F238E27FC236}">
                <a16:creationId xmlns:a16="http://schemas.microsoft.com/office/drawing/2014/main" id="{8AF0DD87-3D84-445B-A05A-B395433C3FC8}"/>
              </a:ext>
            </a:extLst>
          </p:cNvPr>
          <p:cNvSpPr>
            <a:spLocks noGrp="1"/>
          </p:cNvSpPr>
          <p:nvPr>
            <p:ph idx="1"/>
          </p:nvPr>
        </p:nvSpPr>
        <p:spPr/>
        <p:txBody>
          <a:bodyPr/>
          <a:lstStyle/>
          <a:p>
            <a:endParaRPr lang="en-US" dirty="0"/>
          </a:p>
          <a:p>
            <a:endParaRPr lang="en-US" dirty="0"/>
          </a:p>
          <a:p>
            <a:r>
              <a:rPr lang="en-US" sz="2000" dirty="0">
                <a:latin typeface="Times New Roman" panose="02020603050405020304" pitchFamily="18" charset="0"/>
                <a:cs typeface="Times New Roman" panose="02020603050405020304" pitchFamily="18" charset="0"/>
              </a:rPr>
              <a:t>Constructing </a:t>
            </a:r>
            <a:r>
              <a:rPr lang="en-US" sz="2000" u="sng" dirty="0">
                <a:latin typeface="Times New Roman" panose="02020603050405020304" pitchFamily="18" charset="0"/>
                <a:cs typeface="Times New Roman" panose="02020603050405020304" pitchFamily="18" charset="0"/>
              </a:rPr>
              <a:t>logarithmic tables </a:t>
            </a:r>
            <a:r>
              <a:rPr lang="en-US" sz="2000" dirty="0">
                <a:latin typeface="Times New Roman" panose="02020603050405020304" pitchFamily="18" charset="0"/>
                <a:cs typeface="Times New Roman" panose="02020603050405020304" pitchFamily="18" charset="0"/>
              </a:rPr>
              <a:t>facilitates astronomical calculations.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Logistic logarithms </a:t>
            </a:r>
            <a:r>
              <a:rPr lang="en-US" sz="2000" dirty="0">
                <a:latin typeface="Times New Roman" panose="02020603050405020304" pitchFamily="18" charset="0"/>
                <a:cs typeface="Times New Roman" panose="02020603050405020304" pitchFamily="18" charset="0"/>
              </a:rPr>
              <a:t>are </a:t>
            </a:r>
            <a:r>
              <a:rPr lang="en-US" sz="2000" u="sng" dirty="0">
                <a:latin typeface="Times New Roman" panose="02020603050405020304" pitchFamily="18" charset="0"/>
                <a:cs typeface="Times New Roman" panose="02020603050405020304" pitchFamily="18" charset="0"/>
              </a:rPr>
              <a:t>certain logarithms </a:t>
            </a:r>
            <a:r>
              <a:rPr lang="en-US" sz="2000" dirty="0">
                <a:latin typeface="Times New Roman" panose="02020603050405020304" pitchFamily="18" charset="0"/>
                <a:cs typeface="Times New Roman" panose="02020603050405020304" pitchFamily="18" charset="0"/>
              </a:rPr>
              <a:t>of sexagesimal number of fractions useful in astronomical calculations.</a:t>
            </a:r>
          </a:p>
        </p:txBody>
      </p:sp>
    </p:spTree>
    <p:extLst>
      <p:ext uri="{BB962C8B-B14F-4D97-AF65-F5344CB8AC3E}">
        <p14:creationId xmlns:p14="http://schemas.microsoft.com/office/powerpoint/2010/main" val="31736472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ABF9A-0325-4F3B-9CC9-97AF76B24F8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metrics, metric, metrical  – disambiguation </a:t>
            </a:r>
          </a:p>
        </p:txBody>
      </p:sp>
      <p:sp>
        <p:nvSpPr>
          <p:cNvPr id="3" name="Content Placeholder 2">
            <a:extLst>
              <a:ext uri="{FF2B5EF4-FFF2-40B4-BE49-F238E27FC236}">
                <a16:creationId xmlns:a16="http://schemas.microsoft.com/office/drawing/2014/main" id="{4D1AD5F4-F5DC-4272-ADB9-D65128453314}"/>
              </a:ext>
            </a:extLst>
          </p:cNvPr>
          <p:cNvSpPr>
            <a:spLocks noGrp="1"/>
          </p:cNvSpPr>
          <p:nvPr>
            <p:ph idx="1"/>
          </p:nvPr>
        </p:nvSpPr>
        <p:spPr/>
        <p:txBody>
          <a:bodyPr/>
          <a:lstStyle/>
          <a:p>
            <a:pPr marL="0" indent="0">
              <a:buNone/>
            </a:pPr>
            <a:endParaRPr lang="en-US" dirty="0"/>
          </a:p>
          <a:p>
            <a:endParaRPr lang="en-US" dirty="0"/>
          </a:p>
          <a:p>
            <a:r>
              <a:rPr lang="en-US" sz="2000" u="sng" dirty="0">
                <a:latin typeface="Times New Roman" panose="02020603050405020304" pitchFamily="18" charset="0"/>
                <a:cs typeface="Times New Roman" panose="02020603050405020304" pitchFamily="18" charset="0"/>
              </a:rPr>
              <a:t>Mathematical </a:t>
            </a:r>
            <a:r>
              <a:rPr lang="en-US" sz="2000" dirty="0">
                <a:latin typeface="Times New Roman" panose="02020603050405020304" pitchFamily="18" charset="0"/>
                <a:cs typeface="Times New Roman" panose="02020603050405020304" pitchFamily="18" charset="0"/>
              </a:rPr>
              <a:t>context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Context of </a:t>
            </a:r>
            <a:r>
              <a:rPr lang="en-US" sz="2000" u="sng" dirty="0">
                <a:latin typeface="Times New Roman" panose="02020603050405020304" pitchFamily="18" charset="0"/>
                <a:cs typeface="Times New Roman" panose="02020603050405020304" pitchFamily="18" charset="0"/>
              </a:rPr>
              <a:t>versification </a:t>
            </a:r>
          </a:p>
        </p:txBody>
      </p:sp>
    </p:spTree>
    <p:extLst>
      <p:ext uri="{BB962C8B-B14F-4D97-AF65-F5344CB8AC3E}">
        <p14:creationId xmlns:p14="http://schemas.microsoft.com/office/powerpoint/2010/main" val="18839108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D5EF5-CF8A-4447-8962-80150E20B3A8}"/>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Metric, metrical  – mathematical context </a:t>
            </a:r>
          </a:p>
        </p:txBody>
      </p:sp>
      <p:sp>
        <p:nvSpPr>
          <p:cNvPr id="3" name="Content Placeholder 2">
            <a:extLst>
              <a:ext uri="{FF2B5EF4-FFF2-40B4-BE49-F238E27FC236}">
                <a16:creationId xmlns:a16="http://schemas.microsoft.com/office/drawing/2014/main" id="{6D7ED2F3-34B4-4BD8-BAAB-32B80DDCDE3C}"/>
              </a:ext>
            </a:extLst>
          </p:cNvPr>
          <p:cNvSpPr>
            <a:spLocks noGrp="1"/>
          </p:cNvSpPr>
          <p:nvPr>
            <p:ph idx="1"/>
          </p:nvPr>
        </p:nvSpPr>
        <p:spPr/>
        <p:txBody>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Metric, </a:t>
            </a:r>
            <a:r>
              <a:rPr lang="en-US" sz="2000" u="sng" dirty="0">
                <a:latin typeface="Times New Roman" panose="02020603050405020304" pitchFamily="18" charset="0"/>
                <a:cs typeface="Times New Roman" panose="02020603050405020304" pitchFamily="18" charset="0"/>
              </a:rPr>
              <a:t>metrical geometry – </a:t>
            </a:r>
            <a:r>
              <a:rPr lang="en-US" sz="2000" dirty="0">
                <a:latin typeface="Times New Roman" panose="02020603050405020304" pitchFamily="18" charset="0"/>
                <a:cs typeface="Times New Roman" panose="02020603050405020304" pitchFamily="18" charset="0"/>
              </a:rPr>
              <a:t>opposed to </a:t>
            </a:r>
            <a:r>
              <a:rPr lang="en-US" sz="2000" u="sng" dirty="0">
                <a:latin typeface="Times New Roman" panose="02020603050405020304" pitchFamily="18" charset="0"/>
                <a:cs typeface="Times New Roman" panose="02020603050405020304" pitchFamily="18" charset="0"/>
              </a:rPr>
              <a:t>descriptive geometry </a:t>
            </a:r>
          </a:p>
          <a:p>
            <a:endParaRPr lang="en-US" dirty="0"/>
          </a:p>
          <a:p>
            <a:endParaRPr lang="en-US" dirty="0"/>
          </a:p>
          <a:p>
            <a:r>
              <a:rPr lang="en-US" sz="2000" b="1" dirty="0">
                <a:latin typeface="Times New Roman" panose="02020603050405020304" pitchFamily="18" charset="0"/>
                <a:cs typeface="Times New Roman" panose="02020603050405020304" pitchFamily="18" charset="0"/>
              </a:rPr>
              <a:t>Example</a:t>
            </a:r>
            <a:r>
              <a:rPr lang="en-US" sz="2000" dirty="0">
                <a:latin typeface="Times New Roman" panose="02020603050405020304" pitchFamily="18" charset="0"/>
                <a:cs typeface="Times New Roman" panose="02020603050405020304" pitchFamily="18" charset="0"/>
              </a:rPr>
              <a:t>: Most of Euclid’s propositions </a:t>
            </a:r>
            <a:r>
              <a:rPr lang="en-US" sz="2000" u="sng" dirty="0">
                <a:latin typeface="Times New Roman" panose="02020603050405020304" pitchFamily="18" charset="0"/>
                <a:cs typeface="Times New Roman" panose="02020603050405020304" pitchFamily="18" charset="0"/>
              </a:rPr>
              <a:t>are metrical </a:t>
            </a:r>
          </a:p>
        </p:txBody>
      </p:sp>
    </p:spTree>
    <p:extLst>
      <p:ext uri="{BB962C8B-B14F-4D97-AF65-F5344CB8AC3E}">
        <p14:creationId xmlns:p14="http://schemas.microsoft.com/office/powerpoint/2010/main" val="2745593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C42AD-6DA9-4226-8FA2-212C4CFEE9B3}"/>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Metric, metrical – the context of versification </a:t>
            </a:r>
          </a:p>
        </p:txBody>
      </p:sp>
      <p:sp>
        <p:nvSpPr>
          <p:cNvPr id="3" name="Content Placeholder 2">
            <a:extLst>
              <a:ext uri="{FF2B5EF4-FFF2-40B4-BE49-F238E27FC236}">
                <a16:creationId xmlns:a16="http://schemas.microsoft.com/office/drawing/2014/main" id="{C4A31750-7A6D-46F5-8497-32301482A674}"/>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Pertaining or relating to </a:t>
            </a:r>
            <a:r>
              <a:rPr lang="en-US" sz="2000" dirty="0" err="1">
                <a:latin typeface="Times New Roman" panose="02020603050405020304" pitchFamily="18" charset="0"/>
                <a:cs typeface="Times New Roman" panose="02020603050405020304" pitchFamily="18" charset="0"/>
              </a:rPr>
              <a:t>metre</a:t>
            </a:r>
            <a:r>
              <a:rPr lang="en-US" sz="2000" dirty="0">
                <a:latin typeface="Times New Roman" panose="02020603050405020304" pitchFamily="18" charset="0"/>
                <a:cs typeface="Times New Roman" panose="02020603050405020304" pitchFamily="18" charset="0"/>
              </a:rPr>
              <a:t> or versification </a:t>
            </a:r>
          </a:p>
        </p:txBody>
      </p:sp>
    </p:spTree>
    <p:extLst>
      <p:ext uri="{BB962C8B-B14F-4D97-AF65-F5344CB8AC3E}">
        <p14:creationId xmlns:p14="http://schemas.microsoft.com/office/powerpoint/2010/main" val="182518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6EDD4-1B46-4DEA-9E2F-4EFDD1FC7377}"/>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Read aloud the second paragraph: </a:t>
            </a:r>
          </a:p>
        </p:txBody>
      </p:sp>
      <p:sp>
        <p:nvSpPr>
          <p:cNvPr id="3" name="Content Placeholder 2">
            <a:extLst>
              <a:ext uri="{FF2B5EF4-FFF2-40B4-BE49-F238E27FC236}">
                <a16:creationId xmlns:a16="http://schemas.microsoft.com/office/drawing/2014/main" id="{8B131FDB-1F19-4C97-BA7E-346B985E14E9}"/>
              </a:ext>
            </a:extLst>
          </p:cNvPr>
          <p:cNvSpPr>
            <a:spLocks noGrp="1"/>
          </p:cNvSpPr>
          <p:nvPr>
            <p:ph idx="1"/>
          </p:nvPr>
        </p:nvSpPr>
        <p:spPr/>
        <p:txBody>
          <a:bodyPr>
            <a:normAutofit/>
          </a:bodyPr>
          <a:lstStyle/>
          <a:p>
            <a:r>
              <a:rPr lang="en-US" sz="2000" b="1" u="sng" dirty="0">
                <a:latin typeface="Times New Roman" panose="02020603050405020304" pitchFamily="18" charset="0"/>
                <a:cs typeface="Times New Roman" panose="02020603050405020304" pitchFamily="18" charset="0"/>
              </a:rPr>
              <a:t>Properties. Intermediate value theorem</a:t>
            </a:r>
            <a:r>
              <a:rPr lang="en-US" sz="2000" dirty="0">
                <a:latin typeface="Times New Roman" panose="02020603050405020304" pitchFamily="18" charset="0"/>
                <a:cs typeface="Times New Roman" panose="02020603050405020304" pitchFamily="18" charset="0"/>
              </a:rPr>
              <a:t>. The intermediate value theorem is an existence theorem, based on the real number property of completeness, </a:t>
            </a:r>
            <a:r>
              <a:rPr lang="en-US" sz="2000" b="1" u="sng" dirty="0">
                <a:latin typeface="Times New Roman" panose="02020603050405020304" pitchFamily="18" charset="0"/>
                <a:cs typeface="Times New Roman" panose="02020603050405020304" pitchFamily="18" charset="0"/>
              </a:rPr>
              <a:t>and states: </a:t>
            </a:r>
            <a:r>
              <a:rPr lang="en-US" sz="2000" dirty="0">
                <a:latin typeface="Times New Roman" panose="02020603050405020304" pitchFamily="18" charset="0"/>
                <a:cs typeface="Times New Roman" panose="02020603050405020304" pitchFamily="18" charset="0"/>
              </a:rPr>
              <a:t>If the real-valued function f is continuous on the closed interval [a, b] and k is some number between f(a) and f(b), then there is some number c in [a, b] such that f(c) = k.</a:t>
            </a:r>
          </a:p>
          <a:p>
            <a:r>
              <a:rPr lang="en-US" sz="2000" dirty="0">
                <a:latin typeface="Times New Roman" panose="02020603050405020304" pitchFamily="18" charset="0"/>
                <a:cs typeface="Times New Roman" panose="02020603050405020304" pitchFamily="18" charset="0"/>
              </a:rPr>
              <a:t>For example, if a child grows from 1 m to 1.5 m between the ages of two and six years, then, at some time between two and six years of age, the child's height must have been 1.25 m. As a consequence, if f is continuous on [a, b] and f(a) and f(b) differ in sign, then, at some point c in [a, b], f(c) must equal zero.</a:t>
            </a:r>
          </a:p>
        </p:txBody>
      </p:sp>
    </p:spTree>
    <p:extLst>
      <p:ext uri="{BB962C8B-B14F-4D97-AF65-F5344CB8AC3E}">
        <p14:creationId xmlns:p14="http://schemas.microsoft.com/office/powerpoint/2010/main" val="29753276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C8B87-EF32-4691-B031-F8B21987EAB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signum </a:t>
            </a:r>
          </a:p>
        </p:txBody>
      </p:sp>
      <p:sp>
        <p:nvSpPr>
          <p:cNvPr id="3" name="Content Placeholder 2">
            <a:extLst>
              <a:ext uri="{FF2B5EF4-FFF2-40B4-BE49-F238E27FC236}">
                <a16:creationId xmlns:a16="http://schemas.microsoft.com/office/drawing/2014/main" id="{F12BF42D-E6F2-4560-AA0C-D75AC0ABBC31}"/>
              </a:ext>
            </a:extLst>
          </p:cNvPr>
          <p:cNvSpPr>
            <a:spLocks noGrp="1"/>
          </p:cNvSpPr>
          <p:nvPr>
            <p:ph idx="1"/>
          </p:nvPr>
        </p:nvSpPr>
        <p:spPr/>
        <p:txBody>
          <a:bodyPr/>
          <a:lstStyle/>
          <a:p>
            <a:endParaRPr lang="en-US" dirty="0"/>
          </a:p>
          <a:p>
            <a:r>
              <a:rPr lang="en-US" sz="2000" u="sng" dirty="0">
                <a:latin typeface="Times New Roman" panose="02020603050405020304" pitchFamily="18" charset="0"/>
                <a:cs typeface="Times New Roman" panose="02020603050405020304" pitchFamily="18" charset="0"/>
              </a:rPr>
              <a:t>Mathematical</a:t>
            </a:r>
            <a:r>
              <a:rPr lang="en-US" sz="2000" dirty="0">
                <a:latin typeface="Times New Roman" panose="02020603050405020304" pitchFamily="18" charset="0"/>
                <a:cs typeface="Times New Roman" panose="02020603050405020304" pitchFamily="18" charset="0"/>
              </a:rPr>
              <a:t> context</a:t>
            </a:r>
          </a:p>
          <a:p>
            <a:pPr marL="0" indent="0">
              <a:buNone/>
            </a:pPr>
            <a:r>
              <a:rPr lang="en-US" sz="2000" dirty="0">
                <a:latin typeface="Times New Roman" panose="02020603050405020304" pitchFamily="18" charset="0"/>
                <a:cs typeface="Times New Roman" panose="02020603050405020304" pitchFamily="18" charset="0"/>
              </a:rPr>
              <a:t> </a:t>
            </a:r>
          </a:p>
          <a:p>
            <a:r>
              <a:rPr lang="en-US" sz="2000" u="sng" dirty="0">
                <a:latin typeface="Times New Roman" panose="02020603050405020304" pitchFamily="18" charset="0"/>
                <a:cs typeface="Times New Roman" panose="02020603050405020304" pitchFamily="18" charset="0"/>
              </a:rPr>
              <a:t>Archaeological</a:t>
            </a:r>
            <a:r>
              <a:rPr lang="en-US" sz="2000" dirty="0">
                <a:latin typeface="Times New Roman" panose="02020603050405020304" pitchFamily="18" charset="0"/>
                <a:cs typeface="Times New Roman" panose="02020603050405020304" pitchFamily="18" charset="0"/>
              </a:rPr>
              <a:t> context </a:t>
            </a:r>
          </a:p>
        </p:txBody>
      </p:sp>
    </p:spTree>
    <p:extLst>
      <p:ext uri="{BB962C8B-B14F-4D97-AF65-F5344CB8AC3E}">
        <p14:creationId xmlns:p14="http://schemas.microsoft.com/office/powerpoint/2010/main" val="7031617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F6B5E-53EA-45C1-87F2-1C5D9F181614}"/>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signum –archaeological context  </a:t>
            </a:r>
          </a:p>
        </p:txBody>
      </p:sp>
      <p:sp>
        <p:nvSpPr>
          <p:cNvPr id="3" name="Content Placeholder 2">
            <a:extLst>
              <a:ext uri="{FF2B5EF4-FFF2-40B4-BE49-F238E27FC236}">
                <a16:creationId xmlns:a16="http://schemas.microsoft.com/office/drawing/2014/main" id="{3CD3621F-3BC1-4C0D-BFC6-D7ACD69674A1}"/>
              </a:ext>
            </a:extLst>
          </p:cNvPr>
          <p:cNvSpPr>
            <a:spLocks noGrp="1"/>
          </p:cNvSpPr>
          <p:nvPr>
            <p:ph idx="1"/>
          </p:nvPr>
        </p:nvSpPr>
        <p:spPr/>
        <p:txBody>
          <a:bodyPr/>
          <a:lstStyle/>
          <a:p>
            <a:endParaRPr lang="en-US" dirty="0"/>
          </a:p>
          <a:p>
            <a:endParaRPr lang="en-US" dirty="0"/>
          </a:p>
          <a:p>
            <a:r>
              <a:rPr lang="en-US" sz="2000" dirty="0">
                <a:latin typeface="Times New Roman" panose="02020603050405020304" pitchFamily="18" charset="0"/>
                <a:cs typeface="Times New Roman" panose="02020603050405020304" pitchFamily="18" charset="0"/>
              </a:rPr>
              <a:t>The sword was filigreed with particular signa, probably cabalistic charms. </a:t>
            </a:r>
          </a:p>
        </p:txBody>
      </p:sp>
    </p:spTree>
    <p:extLst>
      <p:ext uri="{BB962C8B-B14F-4D97-AF65-F5344CB8AC3E}">
        <p14:creationId xmlns:p14="http://schemas.microsoft.com/office/powerpoint/2010/main" val="34257488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17DCE-25A1-4B4F-80A4-F1542AA10BA9}"/>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signum –legal  context </a:t>
            </a:r>
            <a:endParaRPr lang="en-US" dirty="0"/>
          </a:p>
        </p:txBody>
      </p:sp>
      <p:sp>
        <p:nvSpPr>
          <p:cNvPr id="3" name="Content Placeholder 2">
            <a:extLst>
              <a:ext uri="{FF2B5EF4-FFF2-40B4-BE49-F238E27FC236}">
                <a16:creationId xmlns:a16="http://schemas.microsoft.com/office/drawing/2014/main" id="{9AD8B28D-11C0-4002-9B3E-4D10693D8319}"/>
              </a:ext>
            </a:extLst>
          </p:cNvPr>
          <p:cNvSpPr>
            <a:spLocks noGrp="1"/>
          </p:cNvSpPr>
          <p:nvPr>
            <p:ph idx="1"/>
          </p:nvPr>
        </p:nvSpPr>
        <p:spPr/>
        <p:txBody>
          <a:bodyPr/>
          <a:lstStyle/>
          <a:p>
            <a:endParaRPr lang="en-US" dirty="0"/>
          </a:p>
          <a:p>
            <a:endParaRPr lang="en-US" sz="2000" dirty="0">
              <a:latin typeface="Times New Roman" panose="02020603050405020304" pitchFamily="18" charset="0"/>
              <a:cs typeface="Times New Roman" panose="02020603050405020304" pitchFamily="18" charset="0"/>
            </a:endParaRPr>
          </a:p>
          <a:p>
            <a:pPr lvl="8"/>
            <a:r>
              <a:rPr lang="en-US" sz="1000" dirty="0">
                <a:latin typeface="Times New Roman" panose="02020603050405020304" pitchFamily="18" charset="0"/>
                <a:cs typeface="Times New Roman" panose="02020603050405020304" pitchFamily="18" charset="0"/>
              </a:rPr>
              <a:t>The notary was in use to add signum, which was a flourish of the pen</a:t>
            </a:r>
            <a:r>
              <a:rPr lang="en-US" dirty="0"/>
              <a:t>.</a:t>
            </a:r>
          </a:p>
        </p:txBody>
      </p:sp>
    </p:spTree>
    <p:extLst>
      <p:ext uri="{BB962C8B-B14F-4D97-AF65-F5344CB8AC3E}">
        <p14:creationId xmlns:p14="http://schemas.microsoft.com/office/powerpoint/2010/main" val="21649458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853EC-DD29-4126-9BAB-CFA3815EDE0E}"/>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Trigonometry</a:t>
            </a:r>
          </a:p>
        </p:txBody>
      </p:sp>
      <p:sp>
        <p:nvSpPr>
          <p:cNvPr id="3" name="Content Placeholder 2">
            <a:extLst>
              <a:ext uri="{FF2B5EF4-FFF2-40B4-BE49-F238E27FC236}">
                <a16:creationId xmlns:a16="http://schemas.microsoft.com/office/drawing/2014/main" id="{256CA5DB-1321-4C20-A345-87B158F8DE6E}"/>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287332183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525491-8853-4C92-8DCA-1CD19A2F8B9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The disambiguation: physical and mathematical context </a:t>
            </a:r>
          </a:p>
        </p:txBody>
      </p:sp>
      <p:sp>
        <p:nvSpPr>
          <p:cNvPr id="3" name="Content Placeholder 2">
            <a:extLst>
              <a:ext uri="{FF2B5EF4-FFF2-40B4-BE49-F238E27FC236}">
                <a16:creationId xmlns:a16="http://schemas.microsoft.com/office/drawing/2014/main" id="{86D6C537-0DF6-43B9-97F8-625C8973CFA2}"/>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 Today we shall disambiguate only two words: </a:t>
            </a:r>
          </a:p>
          <a:p>
            <a:r>
              <a:rPr lang="en-US" sz="2000" u="sng" dirty="0">
                <a:latin typeface="Times New Roman" panose="02020603050405020304" pitchFamily="18" charset="0"/>
                <a:cs typeface="Times New Roman" panose="02020603050405020304" pitchFamily="18" charset="0"/>
              </a:rPr>
              <a:t>Continuity </a:t>
            </a:r>
          </a:p>
          <a:p>
            <a:r>
              <a:rPr lang="en-US" sz="2000" u="sng" dirty="0">
                <a:latin typeface="Times New Roman" panose="02020603050405020304" pitchFamily="18" charset="0"/>
                <a:cs typeface="Times New Roman" panose="02020603050405020304" pitchFamily="18" charset="0"/>
              </a:rPr>
              <a:t>Uniformity </a:t>
            </a:r>
          </a:p>
        </p:txBody>
      </p:sp>
    </p:spTree>
    <p:extLst>
      <p:ext uri="{BB962C8B-B14F-4D97-AF65-F5344CB8AC3E}">
        <p14:creationId xmlns:p14="http://schemas.microsoft.com/office/powerpoint/2010/main" val="31768581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E090B-03D0-4E5D-8B6E-2C1E8B380E81}"/>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uniformity – translation  </a:t>
            </a:r>
          </a:p>
        </p:txBody>
      </p:sp>
      <p:sp>
        <p:nvSpPr>
          <p:cNvPr id="3" name="Content Placeholder 2">
            <a:extLst>
              <a:ext uri="{FF2B5EF4-FFF2-40B4-BE49-F238E27FC236}">
                <a16:creationId xmlns:a16="http://schemas.microsoft.com/office/drawing/2014/main" id="{3B8D8860-8D50-4502-A5E0-A7E0E9382C2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Both in a physical and mathematical context, the word: uniformity is to be translated as ‘</a:t>
            </a:r>
            <a:r>
              <a:rPr lang="en-US" sz="2000" dirty="0" err="1">
                <a:latin typeface="Times New Roman" panose="02020603050405020304" pitchFamily="18" charset="0"/>
                <a:cs typeface="Times New Roman" panose="02020603050405020304" pitchFamily="18" charset="0"/>
              </a:rPr>
              <a:t>uniformnost</a:t>
            </a:r>
            <a:r>
              <a:rPr lang="en-US" sz="2000" dirty="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However, meanings are entirely different </a:t>
            </a:r>
          </a:p>
        </p:txBody>
      </p:sp>
    </p:spTree>
    <p:extLst>
      <p:ext uri="{BB962C8B-B14F-4D97-AF65-F5344CB8AC3E}">
        <p14:creationId xmlns:p14="http://schemas.microsoft.com/office/powerpoint/2010/main" val="130095526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87778-EA54-48AA-90A3-91FBC68BB51C}"/>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Uniformity – a physical context </a:t>
            </a:r>
          </a:p>
        </p:txBody>
      </p:sp>
      <p:sp>
        <p:nvSpPr>
          <p:cNvPr id="3" name="Content Placeholder 2">
            <a:extLst>
              <a:ext uri="{FF2B5EF4-FFF2-40B4-BE49-F238E27FC236}">
                <a16:creationId xmlns:a16="http://schemas.microsoft.com/office/drawing/2014/main" id="{383C1459-9F10-48FD-8FF4-019854051F65}"/>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Free from fluctuation or variation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Example 1</a:t>
            </a:r>
            <a:r>
              <a:rPr lang="en-US" sz="2000" dirty="0">
                <a:latin typeface="Times New Roman" panose="02020603050405020304" pitchFamily="18" charset="0"/>
                <a:cs typeface="Times New Roman" panose="02020603050405020304" pitchFamily="18" charset="0"/>
              </a:rPr>
              <a:t>: The flow of heat from the Sun is held to be </a:t>
            </a:r>
            <a:r>
              <a:rPr lang="en-US" sz="2000" u="sng" dirty="0">
                <a:latin typeface="Times New Roman" panose="02020603050405020304" pitchFamily="18" charset="0"/>
                <a:cs typeface="Times New Roman" panose="02020603050405020304" pitchFamily="18" charset="0"/>
              </a:rPr>
              <a:t>uniform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Example 2:  </a:t>
            </a:r>
            <a:r>
              <a:rPr lang="en-US" sz="2000" dirty="0">
                <a:latin typeface="Times New Roman" panose="02020603050405020304" pitchFamily="18" charset="0"/>
                <a:cs typeface="Times New Roman" panose="02020603050405020304" pitchFamily="18" charset="0"/>
              </a:rPr>
              <a:t>Velocity may </a:t>
            </a:r>
            <a:r>
              <a:rPr lang="en-US" sz="2000" u="sng" dirty="0">
                <a:latin typeface="Times New Roman" panose="02020603050405020304" pitchFamily="18" charset="0"/>
                <a:cs typeface="Times New Roman" panose="02020603050405020304" pitchFamily="18" charset="0"/>
              </a:rPr>
              <a:t>be uniform</a:t>
            </a:r>
            <a:r>
              <a:rPr lang="en-US" sz="2000" dirty="0">
                <a:latin typeface="Times New Roman" panose="02020603050405020304" pitchFamily="18" charset="0"/>
                <a:cs typeface="Times New Roman" panose="02020603050405020304" pitchFamily="18" charset="0"/>
              </a:rPr>
              <a:t>, the same at every instant, or may be variable </a:t>
            </a:r>
          </a:p>
        </p:txBody>
      </p:sp>
    </p:spTree>
    <p:extLst>
      <p:ext uri="{BB962C8B-B14F-4D97-AF65-F5344CB8AC3E}">
        <p14:creationId xmlns:p14="http://schemas.microsoft.com/office/powerpoint/2010/main" val="19447624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170BB-C81F-4653-9616-CC82F0516164}"/>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Uniformity – mathematical context </a:t>
            </a:r>
          </a:p>
        </p:txBody>
      </p:sp>
      <p:sp>
        <p:nvSpPr>
          <p:cNvPr id="3" name="Content Placeholder 2">
            <a:extLst>
              <a:ext uri="{FF2B5EF4-FFF2-40B4-BE49-F238E27FC236}">
                <a16:creationId xmlns:a16="http://schemas.microsoft.com/office/drawing/2014/main" id="{3DCE7814-11D7-42F7-9138-323CC55CCFC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4065262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A7385-7D3C-4E26-B700-38032670994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977D07F-0330-412A-9F3B-3F9057F4387A}"/>
              </a:ext>
            </a:extLst>
          </p:cNvPr>
          <p:cNvSpPr>
            <a:spLocks noGrp="1"/>
          </p:cNvSpPr>
          <p:nvPr>
            <p:ph idx="1"/>
          </p:nvPr>
        </p:nvSpPr>
        <p:spPr/>
        <p:txBody>
          <a:bodyPr/>
          <a:lstStyle/>
          <a:p>
            <a:r>
              <a:rPr lang="en-US" dirty="0"/>
              <a:t>Also, f(x) = x2 is continuous, but not uniformly continuous</a:t>
            </a:r>
          </a:p>
        </p:txBody>
      </p:sp>
    </p:spTree>
    <p:extLst>
      <p:ext uri="{BB962C8B-B14F-4D97-AF65-F5344CB8AC3E}">
        <p14:creationId xmlns:p14="http://schemas.microsoft.com/office/powerpoint/2010/main" val="216272728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724A9-B88C-4A4E-9313-8E25C198DF11}"/>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Uniformity – mathematical context </a:t>
            </a:r>
          </a:p>
        </p:txBody>
      </p:sp>
      <p:sp>
        <p:nvSpPr>
          <p:cNvPr id="3" name="Content Placeholder 2">
            <a:extLst>
              <a:ext uri="{FF2B5EF4-FFF2-40B4-BE49-F238E27FC236}">
                <a16:creationId xmlns:a16="http://schemas.microsoft.com/office/drawing/2014/main" id="{182B4726-E147-479F-9FC7-EAE92291F71F}"/>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In mathematical topology, uniformity refers to the  topological space with uniform structure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At a midterm and </a:t>
            </a:r>
            <a:r>
              <a:rPr lang="en-US" sz="2000" dirty="0" err="1">
                <a:latin typeface="Times New Roman" panose="02020603050405020304" pitchFamily="18" charset="0"/>
                <a:cs typeface="Times New Roman" panose="02020603050405020304" pitchFamily="18" charset="0"/>
              </a:rPr>
              <a:t>and</a:t>
            </a:r>
            <a:r>
              <a:rPr lang="en-US" sz="2000" dirty="0">
                <a:latin typeface="Times New Roman" panose="02020603050405020304" pitchFamily="18" charset="0"/>
                <a:cs typeface="Times New Roman" panose="02020603050405020304" pitchFamily="18" charset="0"/>
              </a:rPr>
              <a:t> examination, it will suffice to just point </a:t>
            </a:r>
            <a:r>
              <a:rPr lang="en-US" sz="2000" b="1" dirty="0">
                <a:latin typeface="Times New Roman" panose="02020603050405020304" pitchFamily="18" charset="0"/>
                <a:cs typeface="Times New Roman" panose="02020603050405020304" pitchFamily="18" charset="0"/>
              </a:rPr>
              <a:t>out to the topological context of the concept. </a:t>
            </a:r>
          </a:p>
        </p:txBody>
      </p:sp>
    </p:spTree>
    <p:extLst>
      <p:ext uri="{BB962C8B-B14F-4D97-AF65-F5344CB8AC3E}">
        <p14:creationId xmlns:p14="http://schemas.microsoft.com/office/powerpoint/2010/main" val="425265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8BAD10-F4C7-40A1-9C56-0A25DF07888D}"/>
              </a:ext>
            </a:extLst>
          </p:cNvPr>
          <p:cNvSpPr>
            <a:spLocks noGrp="1"/>
          </p:cNvSpPr>
          <p:nvPr>
            <p:ph type="title"/>
          </p:nvPr>
        </p:nvSpPr>
        <p:spPr>
          <a:xfrm>
            <a:off x="945292" y="500062"/>
            <a:ext cx="10515600" cy="1325563"/>
          </a:xfrm>
        </p:spPr>
        <p:txBody>
          <a:bodyPr>
            <a:normAutofit/>
          </a:bodyPr>
          <a:lstStyle/>
          <a:p>
            <a:r>
              <a:rPr lang="en-US" sz="2400" b="1" dirty="0">
                <a:solidFill>
                  <a:prstClr val="black"/>
                </a:solidFill>
                <a:latin typeface="Times New Roman" panose="02020603050405020304" pitchFamily="18" charset="0"/>
                <a:ea typeface="+mn-ea"/>
                <a:cs typeface="Times New Roman" panose="02020603050405020304" pitchFamily="18" charset="0"/>
              </a:rPr>
              <a:t>Read the third  paragraph: Extreme value theorem.</a:t>
            </a:r>
            <a:endParaRPr lang="en-US" sz="24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8671C10-1B88-40B0-B476-1ED76F9C031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extreme value theorem states that if a function f is defined on a closed interval [</a:t>
            </a:r>
            <a:r>
              <a:rPr lang="en-US" sz="2000" dirty="0" err="1">
                <a:latin typeface="Times New Roman" panose="02020603050405020304" pitchFamily="18" charset="0"/>
                <a:cs typeface="Times New Roman" panose="02020603050405020304" pitchFamily="18" charset="0"/>
              </a:rPr>
              <a:t>a,b</a:t>
            </a:r>
            <a:r>
              <a:rPr lang="en-US" sz="2000" dirty="0">
                <a:latin typeface="Times New Roman" panose="02020603050405020304" pitchFamily="18" charset="0"/>
                <a:cs typeface="Times New Roman" panose="02020603050405020304" pitchFamily="18" charset="0"/>
              </a:rPr>
              <a:t>] (or any closed and bounded set) and is continuous there, then the function attains its maximum, i.e. there exists c ∈ [</a:t>
            </a:r>
            <a:r>
              <a:rPr lang="en-US" sz="2000" dirty="0" err="1">
                <a:latin typeface="Times New Roman" panose="02020603050405020304" pitchFamily="18" charset="0"/>
                <a:cs typeface="Times New Roman" panose="02020603050405020304" pitchFamily="18" charset="0"/>
              </a:rPr>
              <a:t>a,b</a:t>
            </a:r>
            <a:r>
              <a:rPr lang="en-US" sz="2000" dirty="0">
                <a:latin typeface="Times New Roman" panose="02020603050405020304" pitchFamily="18" charset="0"/>
                <a:cs typeface="Times New Roman" panose="02020603050405020304" pitchFamily="18" charset="0"/>
              </a:rPr>
              <a:t>] with f(c) ≥ f(x) for all x ∈ [</a:t>
            </a:r>
            <a:r>
              <a:rPr lang="en-US" sz="2000" dirty="0" err="1">
                <a:latin typeface="Times New Roman" panose="02020603050405020304" pitchFamily="18" charset="0"/>
                <a:cs typeface="Times New Roman" panose="02020603050405020304" pitchFamily="18" charset="0"/>
              </a:rPr>
              <a:t>a,b</a:t>
            </a:r>
            <a:r>
              <a:rPr lang="en-US" sz="2000" dirty="0">
                <a:latin typeface="Times New Roman" panose="02020603050405020304" pitchFamily="18" charset="0"/>
                <a:cs typeface="Times New Roman" panose="02020603050405020304" pitchFamily="18" charset="0"/>
              </a:rPr>
              <a:t>]. The same is true of the minimum of f. These statements are not, in general, true if the function is defined on an open interval (</a:t>
            </a:r>
            <a:r>
              <a:rPr lang="en-US" sz="2000" dirty="0" err="1">
                <a:latin typeface="Times New Roman" panose="02020603050405020304" pitchFamily="18" charset="0"/>
                <a:cs typeface="Times New Roman" panose="02020603050405020304" pitchFamily="18" charset="0"/>
              </a:rPr>
              <a:t>a,b</a:t>
            </a:r>
            <a:r>
              <a:rPr lang="en-US" sz="2000" dirty="0">
                <a:latin typeface="Times New Roman" panose="02020603050405020304" pitchFamily="18" charset="0"/>
                <a:cs typeface="Times New Roman" panose="02020603050405020304" pitchFamily="18" charset="0"/>
              </a:rPr>
              <a:t>) (or any set that is not both closed and bounded</a:t>
            </a:r>
            <a:r>
              <a:rPr lang="en-US" sz="2000" b="1" dirty="0">
                <a:latin typeface="Times New Roman" panose="02020603050405020304" pitchFamily="18" charset="0"/>
                <a:cs typeface="Times New Roman" panose="02020603050405020304" pitchFamily="18" charset="0"/>
              </a:rPr>
              <a:t>), as</a:t>
            </a:r>
            <a:r>
              <a:rPr lang="en-US" sz="2000" dirty="0">
                <a:latin typeface="Times New Roman" panose="02020603050405020304" pitchFamily="18" charset="0"/>
                <a:cs typeface="Times New Roman" panose="02020603050405020304" pitchFamily="18" charset="0"/>
              </a:rPr>
              <a:t>, for example, the continuous function </a:t>
            </a:r>
            <a:r>
              <a:rPr lang="en-US" sz="2000" b="1" dirty="0">
                <a:latin typeface="Times New Roman" panose="02020603050405020304" pitchFamily="18" charset="0"/>
                <a:cs typeface="Times New Roman" panose="02020603050405020304" pitchFamily="18" charset="0"/>
              </a:rPr>
              <a:t>f(x) = 1/x, </a:t>
            </a:r>
            <a:r>
              <a:rPr lang="en-US" sz="2000" dirty="0">
                <a:latin typeface="Times New Roman" panose="02020603050405020304" pitchFamily="18" charset="0"/>
                <a:cs typeface="Times New Roman" panose="02020603050405020304" pitchFamily="18" charset="0"/>
              </a:rPr>
              <a:t>defined on the open interval (0,1), does not attain a maximum, being unbounded above</a:t>
            </a:r>
          </a:p>
        </p:txBody>
      </p:sp>
    </p:spTree>
    <p:extLst>
      <p:ext uri="{BB962C8B-B14F-4D97-AF65-F5344CB8AC3E}">
        <p14:creationId xmlns:p14="http://schemas.microsoft.com/office/powerpoint/2010/main" val="23528007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C006F-A1B3-41E6-B12A-E0F3CE17C35A}"/>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vacuous, vacuously </a:t>
            </a:r>
          </a:p>
        </p:txBody>
      </p:sp>
      <p:sp>
        <p:nvSpPr>
          <p:cNvPr id="3" name="Content Placeholder 2">
            <a:extLst>
              <a:ext uri="{FF2B5EF4-FFF2-40B4-BE49-F238E27FC236}">
                <a16:creationId xmlns:a16="http://schemas.microsoft.com/office/drawing/2014/main" id="{0A344AC9-FC19-498A-A91D-D371247772A2}"/>
              </a:ext>
            </a:extLst>
          </p:cNvPr>
          <p:cNvSpPr>
            <a:spLocks noGrp="1"/>
          </p:cNvSpPr>
          <p:nvPr>
            <p:ph idx="1"/>
          </p:nvPr>
        </p:nvSpPr>
        <p:spPr/>
        <p:txBody>
          <a:bodyPr/>
          <a:lstStyle/>
          <a:p>
            <a:endParaRPr lang="en-US" dirty="0"/>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Mathematical</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Physical context </a:t>
            </a:r>
          </a:p>
        </p:txBody>
      </p:sp>
    </p:spTree>
    <p:extLst>
      <p:ext uri="{BB962C8B-B14F-4D97-AF65-F5344CB8AC3E}">
        <p14:creationId xmlns:p14="http://schemas.microsoft.com/office/powerpoint/2010/main" val="75173546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51FA77-5D43-431F-AEA4-391CC1FC33CB}"/>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physical context </a:t>
            </a:r>
          </a:p>
        </p:txBody>
      </p:sp>
      <p:sp>
        <p:nvSpPr>
          <p:cNvPr id="3" name="Content Placeholder 2">
            <a:extLst>
              <a:ext uri="{FF2B5EF4-FFF2-40B4-BE49-F238E27FC236}">
                <a16:creationId xmlns:a16="http://schemas.microsoft.com/office/drawing/2014/main" id="{782EFA5D-C94A-4D0D-995F-501582111905}"/>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water is not able to fill it, hence a </a:t>
            </a:r>
            <a:r>
              <a:rPr lang="en-US" sz="2000" b="1" dirty="0">
                <a:latin typeface="Times New Roman" panose="02020603050405020304" pitchFamily="18" charset="0"/>
                <a:cs typeface="Times New Roman" panose="02020603050405020304" pitchFamily="18" charset="0"/>
              </a:rPr>
              <a:t>vacuous </a:t>
            </a:r>
            <a:r>
              <a:rPr lang="en-US" sz="2000" dirty="0">
                <a:latin typeface="Times New Roman" panose="02020603050405020304" pitchFamily="18" charset="0"/>
                <a:cs typeface="Times New Roman" panose="02020603050405020304" pitchFamily="18" charset="0"/>
              </a:rPr>
              <a:t>space must be formed in the cell</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Lucretius contended that thunder or a sound would not be able to pass unless there were </a:t>
            </a:r>
            <a:r>
              <a:rPr lang="en-US" sz="2000" b="1" dirty="0">
                <a:latin typeface="Times New Roman" panose="02020603050405020304" pitchFamily="18" charset="0"/>
                <a:cs typeface="Times New Roman" panose="02020603050405020304" pitchFamily="18" charset="0"/>
              </a:rPr>
              <a:t>vacuous</a:t>
            </a:r>
            <a:r>
              <a:rPr lang="en-US" sz="2000" dirty="0">
                <a:latin typeface="Times New Roman" panose="02020603050405020304" pitchFamily="18" charset="0"/>
                <a:cs typeface="Times New Roman" panose="02020603050405020304" pitchFamily="18" charset="0"/>
              </a:rPr>
              <a:t> spaces in those bodies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Alcohol expands more slowly into </a:t>
            </a:r>
            <a:r>
              <a:rPr lang="en-US" sz="2000" dirty="0" err="1">
                <a:latin typeface="Times New Roman" panose="02020603050405020304" pitchFamily="18" charset="0"/>
                <a:cs typeface="Times New Roman" panose="02020603050405020304" pitchFamily="18" charset="0"/>
              </a:rPr>
              <a:t>aqeous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vapour</a:t>
            </a:r>
            <a:r>
              <a:rPr lang="en-US" sz="2000" dirty="0">
                <a:latin typeface="Times New Roman" panose="02020603050405020304" pitchFamily="18" charset="0"/>
                <a:cs typeface="Times New Roman" panose="02020603050405020304" pitchFamily="18" charset="0"/>
              </a:rPr>
              <a:t> than it would in vacuum</a:t>
            </a:r>
            <a:endParaRPr lang="en-US" sz="2000" dirty="0"/>
          </a:p>
        </p:txBody>
      </p:sp>
    </p:spTree>
    <p:extLst>
      <p:ext uri="{BB962C8B-B14F-4D97-AF65-F5344CB8AC3E}">
        <p14:creationId xmlns:p14="http://schemas.microsoft.com/office/powerpoint/2010/main" val="8702379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74773-DC71-4FC3-8220-E63A89071A39}"/>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Assignment: mathematical context: uniformity </a:t>
            </a:r>
          </a:p>
        </p:txBody>
      </p:sp>
      <p:sp>
        <p:nvSpPr>
          <p:cNvPr id="3" name="Content Placeholder 2">
            <a:extLst>
              <a:ext uri="{FF2B5EF4-FFF2-40B4-BE49-F238E27FC236}">
                <a16:creationId xmlns:a16="http://schemas.microsoft.com/office/drawing/2014/main" id="{ACA7B415-E683-4264-9F5B-EDE115C10E06}"/>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Used often in phrases such as ‘uniformly’ – </a:t>
            </a:r>
            <a:r>
              <a:rPr lang="en-US" sz="2000" dirty="0" err="1">
                <a:latin typeface="Times New Roman" panose="02020603050405020304" pitchFamily="18" charset="0"/>
                <a:cs typeface="Times New Roman" panose="02020603050405020304" pitchFamily="18" charset="0"/>
              </a:rPr>
              <a:t>uniformno</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ravnomerno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neprekidna</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The function f(x) = sin(1/x) is continuous and bounded, but not uniformly continuous, on (0/1).</a:t>
            </a:r>
          </a:p>
          <a:p>
            <a:r>
              <a:rPr lang="en-US" sz="2000" dirty="0">
                <a:latin typeface="Times New Roman" panose="02020603050405020304" pitchFamily="18" charset="0"/>
                <a:cs typeface="Times New Roman" panose="02020603050405020304" pitchFamily="18" charset="0"/>
              </a:rPr>
              <a:t>Also, f(x) = x2 is continuous, but not uniformly continuous</a:t>
            </a:r>
          </a:p>
          <a:p>
            <a:r>
              <a:rPr lang="en-US" sz="2000" dirty="0" err="1">
                <a:latin typeface="CMTI12"/>
              </a:rPr>
              <a:t>HÄolder</a:t>
            </a:r>
            <a:r>
              <a:rPr lang="en-US" sz="2000" dirty="0">
                <a:latin typeface="CMTI12"/>
              </a:rPr>
              <a:t> continuous (and in particular Lipschitz continuous) functions are uniformly continuous.</a:t>
            </a:r>
          </a:p>
          <a:p>
            <a:r>
              <a:rPr lang="en-US" sz="2000" dirty="0">
                <a:latin typeface="CMR12"/>
              </a:rPr>
              <a:t>The function </a:t>
            </a:r>
            <a:r>
              <a:rPr lang="en-US" sz="2000" i="1" dirty="0">
                <a:latin typeface="CMMI12"/>
              </a:rPr>
              <a:t>f</a:t>
            </a:r>
            <a:r>
              <a:rPr lang="en-US" sz="2000" dirty="0">
                <a:latin typeface="CMR12"/>
              </a:rPr>
              <a:t>(</a:t>
            </a:r>
            <a:r>
              <a:rPr lang="en-US" sz="2000" i="1" dirty="0">
                <a:latin typeface="CMMI12"/>
              </a:rPr>
              <a:t>x</a:t>
            </a:r>
            <a:r>
              <a:rPr lang="en-US" sz="2000" dirty="0">
                <a:latin typeface="CMR12"/>
              </a:rPr>
              <a:t>) = 1</a:t>
            </a:r>
            <a:r>
              <a:rPr lang="en-US" sz="2000" i="1" dirty="0">
                <a:latin typeface="CMMI12"/>
              </a:rPr>
              <a:t>/x </a:t>
            </a:r>
            <a:r>
              <a:rPr lang="en-US" sz="2000" dirty="0">
                <a:latin typeface="CMR12"/>
              </a:rPr>
              <a:t>is continuous at every point in (0</a:t>
            </a:r>
            <a:r>
              <a:rPr lang="en-US" sz="2000" i="1" dirty="0">
                <a:latin typeface="CMMI12"/>
              </a:rPr>
              <a:t>; </a:t>
            </a:r>
            <a:r>
              <a:rPr lang="en-US" sz="2000" dirty="0">
                <a:latin typeface="CMR12"/>
              </a:rPr>
              <a:t>1) and</a:t>
            </a:r>
          </a:p>
          <a:p>
            <a:r>
              <a:rPr lang="en-US" sz="2000" dirty="0">
                <a:latin typeface="CMR12"/>
              </a:rPr>
              <a:t>\hence is continuous on (0</a:t>
            </a:r>
            <a:r>
              <a:rPr lang="en-US" sz="2000" i="1" dirty="0">
                <a:latin typeface="CMMI12"/>
              </a:rPr>
              <a:t>; </a:t>
            </a:r>
            <a:r>
              <a:rPr lang="en-US" sz="2000" dirty="0">
                <a:latin typeface="CMR12"/>
              </a:rPr>
              <a:t>1). But </a:t>
            </a:r>
            <a:r>
              <a:rPr lang="en-US" sz="2000" i="1" dirty="0">
                <a:latin typeface="CMMI12"/>
              </a:rPr>
              <a:t>f </a:t>
            </a:r>
            <a:r>
              <a:rPr lang="en-US" sz="2000" dirty="0">
                <a:latin typeface="CMR12"/>
              </a:rPr>
              <a:t>is </a:t>
            </a:r>
            <a:r>
              <a:rPr lang="en-US" sz="2000" i="1" dirty="0">
                <a:latin typeface="CMTI12"/>
              </a:rPr>
              <a:t>not </a:t>
            </a:r>
            <a:r>
              <a:rPr lang="en-US" sz="2000" dirty="0">
                <a:latin typeface="CMR12"/>
              </a:rPr>
              <a:t>uniformly continuous on</a:t>
            </a:r>
          </a:p>
          <a:p>
            <a:r>
              <a:rPr lang="en-US" sz="2000" dirty="0">
                <a:latin typeface="CMR12"/>
              </a:rPr>
              <a:t>(0</a:t>
            </a:r>
            <a:r>
              <a:rPr lang="en-US" sz="2000" i="1" dirty="0">
                <a:latin typeface="CMMI12"/>
              </a:rPr>
              <a:t>; </a:t>
            </a:r>
            <a:r>
              <a:rPr lang="en-US" sz="2000" dirty="0">
                <a:latin typeface="CMR12"/>
              </a:rPr>
              <a:t>1).</a:t>
            </a: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59419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79730-F8E9-4DD4-A04F-D0F1CF59821D}"/>
              </a:ext>
            </a:extLst>
          </p:cNvPr>
          <p:cNvSpPr>
            <a:spLocks noGrp="1"/>
          </p:cNvSpPr>
          <p:nvPr>
            <p:ph type="title"/>
          </p:nvPr>
        </p:nvSpPr>
        <p:spPr/>
        <p:txBody>
          <a:bodyPr>
            <a:normAutofit/>
          </a:bodyPr>
          <a:lstStyle/>
          <a:p>
            <a:r>
              <a:rPr lang="en-US" sz="2400" b="1" u="sng" dirty="0">
                <a:solidFill>
                  <a:srgbClr val="7030A0"/>
                </a:solidFill>
                <a:latin typeface="Times New Roman" panose="02020603050405020304" pitchFamily="18" charset="0"/>
                <a:cs typeface="Times New Roman" panose="02020603050405020304" pitchFamily="18" charset="0"/>
              </a:rPr>
              <a:t>Uniform – physical context </a:t>
            </a:r>
          </a:p>
        </p:txBody>
      </p:sp>
      <p:sp>
        <p:nvSpPr>
          <p:cNvPr id="3" name="Content Placeholder 2">
            <a:extLst>
              <a:ext uri="{FF2B5EF4-FFF2-40B4-BE49-F238E27FC236}">
                <a16:creationId xmlns:a16="http://schemas.microsoft.com/office/drawing/2014/main" id="{E5949FFA-FC2A-4870-A55F-8A32E6CBEA49}"/>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Homogenous, constant: uniform acceleration – </a:t>
            </a:r>
            <a:r>
              <a:rPr lang="en-US" sz="2000" dirty="0" err="1">
                <a:latin typeface="Times New Roman" panose="02020603050405020304" pitchFamily="18" charset="0"/>
                <a:cs typeface="Times New Roman" panose="02020603050405020304" pitchFamily="18" charset="0"/>
              </a:rPr>
              <a:t>uniformo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ravnomerno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ubrzanje</a:t>
            </a:r>
            <a:r>
              <a:rPr lang="en-US" sz="2000" dirty="0">
                <a:latin typeface="Times New Roman" panose="02020603050405020304" pitchFamily="18" charset="0"/>
                <a:cs typeface="Times New Roman" panose="02020603050405020304" pitchFamily="18" charset="0"/>
              </a:rPr>
              <a:t>.  Its acceleration is constant during the period concerned </a:t>
            </a:r>
          </a:p>
          <a:p>
            <a:r>
              <a:rPr lang="en-US" sz="2000" dirty="0">
                <a:latin typeface="Times New Roman" panose="02020603050405020304" pitchFamily="18" charset="0"/>
                <a:cs typeface="Times New Roman" panose="02020603050405020304" pitchFamily="18" charset="0"/>
              </a:rPr>
              <a:t>An object’s motion at uniform  speed and uniform velocity  involves zero acceleration</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Astrophysical context: </a:t>
            </a:r>
            <a:r>
              <a:rPr lang="en-US" sz="2000" dirty="0">
                <a:latin typeface="Times New Roman" panose="02020603050405020304" pitchFamily="18" charset="0"/>
                <a:cs typeface="Times New Roman" panose="02020603050405020304" pitchFamily="18" charset="0"/>
              </a:rPr>
              <a:t>uniformity of distant galaxies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989707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73D82-0D08-4568-AEE9-E0A67109582C}"/>
              </a:ext>
            </a:extLst>
          </p:cNvPr>
          <p:cNvSpPr>
            <a:spLocks noGrp="1"/>
          </p:cNvSpPr>
          <p:nvPr>
            <p:ph type="title"/>
          </p:nvPr>
        </p:nvSpPr>
        <p:spPr/>
        <p:txBody>
          <a:bodyPr>
            <a:normAutofit/>
          </a:bodyPr>
          <a:lstStyle/>
          <a:p>
            <a:r>
              <a:rPr lang="en-US" sz="2400" dirty="0">
                <a:solidFill>
                  <a:srgbClr val="FF0000"/>
                </a:solidFill>
                <a:latin typeface="Times New Roman" panose="02020603050405020304" pitchFamily="18" charset="0"/>
                <a:cs typeface="Times New Roman" panose="02020603050405020304" pitchFamily="18" charset="0"/>
              </a:rPr>
              <a:t>Disambiguation of continuity: mathematical and physical context (fluid mechanics</a:t>
            </a:r>
            <a:r>
              <a:rPr lang="en-US" sz="2400"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182113DE-E2C1-4BF4-A54B-17B0595D6A25}"/>
              </a:ext>
            </a:extLst>
          </p:cNvPr>
          <p:cNvSpPr>
            <a:spLocks noGrp="1"/>
          </p:cNvSpPr>
          <p:nvPr>
            <p:ph idx="1"/>
          </p:nvPr>
        </p:nvSpPr>
        <p:spPr/>
        <p:txBody>
          <a:bodyPr/>
          <a:lstStyle/>
          <a:p>
            <a:endParaRPr lang="en-US" dirty="0"/>
          </a:p>
          <a:p>
            <a:r>
              <a:rPr lang="en-US" sz="2000" b="1" dirty="0">
                <a:latin typeface="Times New Roman" panose="02020603050405020304" pitchFamily="18" charset="0"/>
                <a:cs typeface="Times New Roman" panose="02020603050405020304" pitchFamily="18" charset="0"/>
              </a:rPr>
              <a:t>Fluid mechanics</a:t>
            </a:r>
            <a:r>
              <a:rPr lang="en-US" sz="2000" dirty="0">
                <a:latin typeface="Times New Roman" panose="02020603050405020304" pitchFamily="18" charset="0"/>
                <a:cs typeface="Times New Roman" panose="02020603050405020304" pitchFamily="18" charset="0"/>
              </a:rPr>
              <a:t>: continuity – </a:t>
            </a:r>
            <a:r>
              <a:rPr lang="en-US" sz="2000" dirty="0" err="1">
                <a:latin typeface="Times New Roman" panose="02020603050405020304" pitchFamily="18" charset="0"/>
                <a:cs typeface="Times New Roman" panose="02020603050405020304" pitchFamily="18" charset="0"/>
              </a:rPr>
              <a:t>kontinuitet</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Mathematical analysis – </a:t>
            </a:r>
            <a:r>
              <a:rPr lang="en-US" sz="2000" u="sng" dirty="0" err="1">
                <a:latin typeface="Times New Roman" panose="02020603050405020304" pitchFamily="18" charset="0"/>
                <a:cs typeface="Times New Roman" panose="02020603050405020304" pitchFamily="18" charset="0"/>
              </a:rPr>
              <a:t>neprekidnost</a:t>
            </a:r>
            <a:r>
              <a:rPr lang="en-US" sz="2000" dirty="0">
                <a:latin typeface="Times New Roman" panose="02020603050405020304" pitchFamily="18" charset="0"/>
                <a:cs typeface="Times New Roman" panose="02020603050405020304" pitchFamily="18" charset="0"/>
              </a:rPr>
              <a:t> (not: </a:t>
            </a:r>
            <a:r>
              <a:rPr lang="en-US" sz="2000" dirty="0" err="1">
                <a:latin typeface="Times New Roman" panose="02020603050405020304" pitchFamily="18" charset="0"/>
                <a:cs typeface="Times New Roman" panose="02020603050405020304" pitchFamily="18" charset="0"/>
              </a:rPr>
              <a:t>kontinuitet</a:t>
            </a:r>
            <a:r>
              <a:rPr lang="en-US" sz="2000" dirty="0">
                <a:latin typeface="Times New Roman" panose="02020603050405020304" pitchFamily="18" charset="0"/>
                <a:cs typeface="Times New Roman" panose="02020603050405020304" pitchFamily="18" charset="0"/>
              </a:rPr>
              <a:t>, or </a:t>
            </a:r>
            <a:r>
              <a:rPr lang="en-US" sz="2000" dirty="0" err="1">
                <a:latin typeface="Times New Roman" panose="02020603050405020304" pitchFamily="18" charset="0"/>
                <a:cs typeface="Times New Roman" panose="02020603050405020304" pitchFamily="18" charset="0"/>
              </a:rPr>
              <a:t>kontinuiranost</a:t>
            </a:r>
            <a:r>
              <a:rPr lang="en-US" sz="2000" dirty="0">
                <a:latin typeface="Times New Roman" panose="02020603050405020304" pitchFamily="18" charset="0"/>
                <a:cs typeface="Times New Roman" panose="02020603050405020304" pitchFamily="18" charset="0"/>
              </a:rPr>
              <a:t>) </a:t>
            </a:r>
          </a:p>
          <a:p>
            <a:endParaRPr lang="en-US" dirty="0"/>
          </a:p>
          <a:p>
            <a:endParaRPr lang="en-US" dirty="0"/>
          </a:p>
        </p:txBody>
      </p:sp>
    </p:spTree>
    <p:extLst>
      <p:ext uri="{BB962C8B-B14F-4D97-AF65-F5344CB8AC3E}">
        <p14:creationId xmlns:p14="http://schemas.microsoft.com/office/powerpoint/2010/main" val="41502878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CBB02-88BE-4BA9-B64E-7D9AA748CB27}"/>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Continuity in mathematics </a:t>
            </a:r>
          </a:p>
        </p:txBody>
      </p:sp>
      <p:sp>
        <p:nvSpPr>
          <p:cNvPr id="3" name="Content Placeholder 2">
            <a:extLst>
              <a:ext uri="{FF2B5EF4-FFF2-40B4-BE49-F238E27FC236}">
                <a16:creationId xmlns:a16="http://schemas.microsoft.com/office/drawing/2014/main" id="{4973C24F-F09E-4332-8A78-7A2952151729}"/>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If </a:t>
            </a:r>
            <a:r>
              <a:rPr lang="en-US" sz="2000" i="1" dirty="0">
                <a:latin typeface="Times New Roman" panose="02020603050405020304" pitchFamily="18" charset="0"/>
                <a:cs typeface="Times New Roman" panose="02020603050405020304" pitchFamily="18" charset="0"/>
              </a:rPr>
              <a:t>f </a:t>
            </a:r>
            <a:r>
              <a:rPr lang="en-US" sz="2000" dirty="0">
                <a:latin typeface="Times New Roman" panose="02020603050405020304" pitchFamily="18" charset="0"/>
                <a:cs typeface="Times New Roman" panose="02020603050405020304" pitchFamily="18" charset="0"/>
              </a:rPr>
              <a:t>is continuous at </a:t>
            </a:r>
            <a:r>
              <a:rPr lang="en-US" sz="2000" i="1" dirty="0">
                <a:latin typeface="Times New Roman" panose="02020603050405020304" pitchFamily="18" charset="0"/>
                <a:cs typeface="Times New Roman" panose="02020603050405020304" pitchFamily="18" charset="0"/>
              </a:rPr>
              <a:t>every a 2 A </a:t>
            </a:r>
            <a:r>
              <a:rPr lang="en-US" sz="2000" dirty="0">
                <a:latin typeface="Times New Roman" panose="02020603050405020304" pitchFamily="18" charset="0"/>
                <a:cs typeface="Times New Roman" panose="02020603050405020304" pitchFamily="18" charset="0"/>
              </a:rPr>
              <a:t>then we say </a:t>
            </a:r>
            <a:r>
              <a:rPr lang="en-US" sz="2000" i="1" dirty="0">
                <a:latin typeface="Times New Roman" panose="02020603050405020304" pitchFamily="18" charset="0"/>
                <a:cs typeface="Times New Roman" panose="02020603050405020304" pitchFamily="18" charset="0"/>
              </a:rPr>
              <a:t>f </a:t>
            </a:r>
            <a:r>
              <a:rPr lang="en-US" sz="2000" dirty="0">
                <a:latin typeface="Times New Roman" panose="02020603050405020304" pitchFamily="18" charset="0"/>
                <a:cs typeface="Times New Roman" panose="02020603050405020304" pitchFamily="18" charset="0"/>
              </a:rPr>
              <a:t>is </a:t>
            </a:r>
            <a:r>
              <a:rPr lang="en-US" sz="2000" i="1" dirty="0">
                <a:latin typeface="Times New Roman" panose="02020603050405020304" pitchFamily="18" charset="0"/>
                <a:cs typeface="Times New Roman" panose="02020603050405020304" pitchFamily="18" charset="0"/>
              </a:rPr>
              <a:t>continuous</a:t>
            </a:r>
            <a:r>
              <a:rPr lang="en-US" sz="2000" dirty="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idea is that </a:t>
            </a:r>
            <a:r>
              <a:rPr lang="en-US" sz="2000" i="1" dirty="0">
                <a:latin typeface="Times New Roman" panose="02020603050405020304" pitchFamily="18" charset="0"/>
                <a:cs typeface="Times New Roman" panose="02020603050405020304" pitchFamily="18" charset="0"/>
              </a:rPr>
              <a:t>f : A </a:t>
            </a:r>
            <a:r>
              <a:rPr lang="en-US" sz="2000" dirty="0">
                <a:solidFill>
                  <a:srgbClr val="202124"/>
                </a:solidFill>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 Y </a:t>
            </a:r>
            <a:r>
              <a:rPr lang="en-US" sz="2000" dirty="0">
                <a:latin typeface="Times New Roman" panose="02020603050405020304" pitchFamily="18" charset="0"/>
                <a:cs typeface="Times New Roman" panose="02020603050405020304" pitchFamily="18" charset="0"/>
              </a:rPr>
              <a:t>is </a:t>
            </a:r>
            <a:r>
              <a:rPr lang="en-US" sz="2000" i="1" dirty="0">
                <a:latin typeface="Times New Roman" panose="02020603050405020304" pitchFamily="18" charset="0"/>
                <a:cs typeface="Times New Roman" panose="02020603050405020304" pitchFamily="18" charset="0"/>
              </a:rPr>
              <a:t>continuous at a </a:t>
            </a:r>
            <a:r>
              <a:rPr lang="en-US" sz="2000" b="1" dirty="0">
                <a:solidFill>
                  <a:srgbClr val="202124"/>
                </a:solidFill>
                <a:latin typeface="Times New Roman" panose="02020603050405020304" pitchFamily="18" charset="0"/>
                <a:cs typeface="Times New Roman" panose="02020603050405020304" pitchFamily="18" charset="0"/>
              </a:rPr>
              <a:t>∈</a:t>
            </a:r>
            <a:r>
              <a:rPr lang="en-US" sz="2000" i="1" dirty="0">
                <a:latin typeface="Times New Roman" panose="02020603050405020304" pitchFamily="18" charset="0"/>
                <a:cs typeface="Times New Roman" panose="02020603050405020304" pitchFamily="18" charset="0"/>
              </a:rPr>
              <a:t> belongs A </a:t>
            </a:r>
            <a:r>
              <a:rPr lang="en-US" sz="2000" dirty="0">
                <a:latin typeface="Times New Roman" panose="02020603050405020304" pitchFamily="18" charset="0"/>
                <a:cs typeface="Times New Roman" panose="02020603050405020304" pitchFamily="18" charset="0"/>
              </a:rPr>
              <a:t>if </a:t>
            </a:r>
            <a:r>
              <a:rPr lang="en-US" sz="2000" i="1" dirty="0">
                <a:latin typeface="Times New Roman" panose="02020603050405020304" pitchFamily="18" charset="0"/>
                <a:cs typeface="Times New Roman" panose="02020603050405020304" pitchFamily="18" charset="0"/>
              </a:rPr>
              <a:t>f</a:t>
            </a:r>
            <a:r>
              <a:rPr lang="en-US" sz="2000" dirty="0">
                <a:latin typeface="Times New Roman" panose="02020603050405020304" pitchFamily="18" charset="0"/>
                <a:cs typeface="Times New Roman" panose="02020603050405020304" pitchFamily="18" charset="0"/>
              </a:rPr>
              <a:t>(</a:t>
            </a:r>
            <a:r>
              <a:rPr lang="en-US" sz="2000" i="1" dirty="0">
                <a:latin typeface="Times New Roman" panose="02020603050405020304" pitchFamily="18" charset="0"/>
                <a:cs typeface="Times New Roman" panose="02020603050405020304" pitchFamily="18" charset="0"/>
              </a:rPr>
              <a:t>x</a:t>
            </a:r>
            <a:r>
              <a:rPr lang="en-US" sz="2000" dirty="0">
                <a:latin typeface="Times New Roman" panose="02020603050405020304" pitchFamily="18" charset="0"/>
                <a:cs typeface="Times New Roman" panose="02020603050405020304" pitchFamily="18" charset="0"/>
              </a:rPr>
              <a:t>) is arbitrarily close to </a:t>
            </a:r>
            <a:r>
              <a:rPr lang="en-US" sz="2000" i="1" dirty="0">
                <a:latin typeface="Times New Roman" panose="02020603050405020304" pitchFamily="18" charset="0"/>
                <a:cs typeface="Times New Roman" panose="02020603050405020304" pitchFamily="18" charset="0"/>
              </a:rPr>
              <a:t>f</a:t>
            </a:r>
            <a:r>
              <a:rPr lang="en-US" sz="2000" dirty="0">
                <a:latin typeface="Times New Roman" panose="02020603050405020304" pitchFamily="18" charset="0"/>
                <a:cs typeface="Times New Roman" panose="02020603050405020304" pitchFamily="18" charset="0"/>
              </a:rPr>
              <a:t>(</a:t>
            </a:r>
            <a:r>
              <a:rPr lang="en-US" sz="2000" i="1"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 for all </a:t>
            </a:r>
            <a:r>
              <a:rPr lang="en-US" sz="2000" i="1" dirty="0">
                <a:latin typeface="Times New Roman" panose="02020603050405020304" pitchFamily="18" charset="0"/>
                <a:cs typeface="Times New Roman" panose="02020603050405020304" pitchFamily="18" charset="0"/>
              </a:rPr>
              <a:t>x </a:t>
            </a:r>
            <a:r>
              <a:rPr lang="en-US" sz="2000" dirty="0" err="1">
                <a:latin typeface="Times New Roman" panose="02020603050405020304" pitchFamily="18" charset="0"/>
                <a:cs typeface="Times New Roman" panose="02020603050405020304" pitchFamily="18" charset="0"/>
              </a:rPr>
              <a:t>sufiiciently</a:t>
            </a:r>
            <a:r>
              <a:rPr lang="en-US" sz="2000" dirty="0">
                <a:latin typeface="Times New Roman" panose="02020603050405020304" pitchFamily="18" charset="0"/>
                <a:cs typeface="Times New Roman" panose="02020603050405020304" pitchFamily="18" charset="0"/>
              </a:rPr>
              <a:t> close to </a:t>
            </a:r>
            <a:r>
              <a:rPr lang="en-US" sz="2000" i="1"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5881408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A4F5B-3DA4-46AE-8247-3771153C4407}"/>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Continuity – disambiguation: physics and mathematics </a:t>
            </a:r>
          </a:p>
        </p:txBody>
      </p:sp>
      <p:sp>
        <p:nvSpPr>
          <p:cNvPr id="3" name="Content Placeholder 2">
            <a:extLst>
              <a:ext uri="{FF2B5EF4-FFF2-40B4-BE49-F238E27FC236}">
                <a16:creationId xmlns:a16="http://schemas.microsoft.com/office/drawing/2014/main" id="{B25615B7-6BDE-4413-B9B8-2721E785E605}"/>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Continuity principle, continuity equation – we translate it as </a:t>
            </a:r>
            <a:r>
              <a:rPr lang="en-US" sz="2000" dirty="0" err="1">
                <a:latin typeface="Times New Roman" panose="02020603050405020304" pitchFamily="18" charset="0"/>
                <a:cs typeface="Times New Roman" panose="02020603050405020304" pitchFamily="18" charset="0"/>
              </a:rPr>
              <a:t>princip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jednacina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kontinuiteta</a:t>
            </a:r>
            <a:r>
              <a:rPr lang="en-US" sz="2000" dirty="0">
                <a:latin typeface="Times New Roman" panose="02020603050405020304" pitchFamily="18" charset="0"/>
                <a:cs typeface="Times New Roman" panose="02020603050405020304" pitchFamily="18" charset="0"/>
              </a:rPr>
              <a:t> (not </a:t>
            </a:r>
            <a:r>
              <a:rPr lang="en-US" sz="2000" dirty="0" err="1">
                <a:latin typeface="Times New Roman" panose="02020603050405020304" pitchFamily="18" charset="0"/>
                <a:cs typeface="Times New Roman" panose="02020603050405020304" pitchFamily="18" charset="0"/>
              </a:rPr>
              <a:t>neprekidnosti</a:t>
            </a:r>
            <a:r>
              <a:rPr lang="en-US" sz="2000" dirty="0">
                <a:latin typeface="Times New Roman" panose="02020603050405020304" pitchFamily="18" charset="0"/>
                <a:cs typeface="Times New Roman" panose="02020603050405020304" pitchFamily="18" charset="0"/>
              </a:rPr>
              <a:t>) </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change of the mass of a fluid within a space during continuous flow is the difference between the net mass flow in and out of the space </a:t>
            </a:r>
          </a:p>
          <a:p>
            <a:r>
              <a:rPr lang="en-US" sz="2000" dirty="0">
                <a:latin typeface="Times New Roman" panose="02020603050405020304" pitchFamily="18" charset="0"/>
                <a:cs typeface="Times New Roman" panose="02020603050405020304" pitchFamily="18" charset="0"/>
              </a:rPr>
              <a:t>The continuity equation expresses the principle during a small interval of time during in terms of fluid density </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714265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65B8B-B038-47EE-B0B0-9CBE4F19853E}"/>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plan of the today’s lesson </a:t>
            </a:r>
          </a:p>
        </p:txBody>
      </p:sp>
      <p:sp>
        <p:nvSpPr>
          <p:cNvPr id="3" name="Content Placeholder 2">
            <a:extLst>
              <a:ext uri="{FF2B5EF4-FFF2-40B4-BE49-F238E27FC236}">
                <a16:creationId xmlns:a16="http://schemas.microsoft.com/office/drawing/2014/main" id="{F6EE6B11-8DD6-4770-AC22-390A221EA45A}"/>
              </a:ext>
            </a:extLst>
          </p:cNvPr>
          <p:cNvSpPr>
            <a:spLocks noGrp="1"/>
          </p:cNvSpPr>
          <p:nvPr>
            <p:ph idx="1"/>
          </p:nvPr>
        </p:nvSpPr>
        <p:spPr/>
        <p:txBody>
          <a:bodyPr/>
          <a:lstStyle/>
          <a:p>
            <a:endParaRPr lang="en-US" dirty="0"/>
          </a:p>
          <a:p>
            <a:r>
              <a:rPr lang="en-US" sz="2000" u="sng" dirty="0">
                <a:latin typeface="Times New Roman" panose="02020603050405020304" pitchFamily="18" charset="0"/>
                <a:cs typeface="Times New Roman" panose="02020603050405020304" pitchFamily="18" charset="0"/>
              </a:rPr>
              <a:t>The first and the second assignment </a:t>
            </a:r>
            <a:r>
              <a:rPr lang="en-US" sz="2000" dirty="0">
                <a:latin typeface="Times New Roman" panose="02020603050405020304" pitchFamily="18" charset="0"/>
                <a:cs typeface="Times New Roman" panose="02020603050405020304" pitchFamily="18" charset="0"/>
              </a:rPr>
              <a:t>– the first half of the lesson: the  first 45 minutes.</a:t>
            </a:r>
          </a:p>
          <a:p>
            <a:r>
              <a:rPr lang="en-US" sz="2000" dirty="0">
                <a:latin typeface="Times New Roman" panose="02020603050405020304" pitchFamily="18" charset="0"/>
                <a:cs typeface="Times New Roman" panose="02020603050405020304" pitchFamily="18" charset="0"/>
              </a:rPr>
              <a:t>We read aloud the lesson from unit 8, analyze vocabulary and possibilities of  translation. Take care about this part, because I will base on them  my  second midterm 1 requirements! </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The third assignment:   translation from </a:t>
            </a:r>
            <a:r>
              <a:rPr lang="en-US" sz="2000" dirty="0">
                <a:latin typeface="Times New Roman" panose="02020603050405020304" pitchFamily="18" charset="0"/>
                <a:cs typeface="Times New Roman" panose="02020603050405020304" pitchFamily="18" charset="0"/>
              </a:rPr>
              <a:t>Serbian to English:  the first 22-23 minutes of the second half: </a:t>
            </a:r>
          </a:p>
          <a:p>
            <a:endParaRPr lang="en-US" sz="2000" dirty="0">
              <a:latin typeface="Times New Roman" panose="02020603050405020304" pitchFamily="18" charset="0"/>
              <a:cs typeface="Times New Roman" panose="02020603050405020304" pitchFamily="18" charset="0"/>
            </a:endParaRPr>
          </a:p>
          <a:p>
            <a:r>
              <a:rPr lang="en-US" sz="2000" u="sng" dirty="0">
                <a:latin typeface="Times New Roman" panose="02020603050405020304" pitchFamily="18" charset="0"/>
                <a:cs typeface="Times New Roman" panose="02020603050405020304" pitchFamily="18" charset="0"/>
              </a:rPr>
              <a:t>The fourth assignment:  </a:t>
            </a:r>
            <a:r>
              <a:rPr lang="en-US" sz="2000" dirty="0">
                <a:latin typeface="Times New Roman" panose="02020603050405020304" pitchFamily="18" charset="0"/>
                <a:cs typeface="Times New Roman" panose="02020603050405020304" pitchFamily="18" charset="0"/>
              </a:rPr>
              <a:t>techniques of essay writing:  criterion of clarity, the last 22 -23 minutes of the second half. </a:t>
            </a:r>
          </a:p>
        </p:txBody>
      </p:sp>
    </p:spTree>
    <p:extLst>
      <p:ext uri="{BB962C8B-B14F-4D97-AF65-F5344CB8AC3E}">
        <p14:creationId xmlns:p14="http://schemas.microsoft.com/office/powerpoint/2010/main" val="342950617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7C7136-6342-4B39-84CB-74DD369032DD}"/>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assignment 3: </a:t>
            </a:r>
            <a:r>
              <a:rPr lang="en-US" sz="2400" b="1" dirty="0">
                <a:latin typeface="Times New Roman" panose="02020603050405020304" pitchFamily="18" charset="0"/>
                <a:cs typeface="Times New Roman" panose="02020603050405020304" pitchFamily="18" charset="0"/>
              </a:rPr>
              <a:t>The Serbian English translation: the use of the articles  </a:t>
            </a:r>
          </a:p>
        </p:txBody>
      </p:sp>
      <p:sp>
        <p:nvSpPr>
          <p:cNvPr id="3" name="Content Placeholder 2">
            <a:extLst>
              <a:ext uri="{FF2B5EF4-FFF2-40B4-BE49-F238E27FC236}">
                <a16:creationId xmlns:a16="http://schemas.microsoft.com/office/drawing/2014/main" id="{79ADA870-CED0-407E-92E3-C60D761FD7EA}"/>
              </a:ext>
            </a:extLst>
          </p:cNvPr>
          <p:cNvSpPr>
            <a:spLocks noGrp="1"/>
          </p:cNvSpPr>
          <p:nvPr>
            <p:ph idx="1"/>
          </p:nvPr>
        </p:nvSpPr>
        <p:spPr/>
        <p:txBody>
          <a:bodyPr/>
          <a:lstStyle/>
          <a:p>
            <a:pPr marL="0" indent="0">
              <a:buNone/>
            </a:pPr>
            <a:endParaRPr lang="en-US"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A common mistake at your first midterm was that the presence of denotation automatically led you to think of the need to put the definite article in front of it.,</a:t>
            </a:r>
          </a:p>
          <a:p>
            <a:pPr marL="0" indent="0">
              <a:buNone/>
            </a:pPr>
            <a:r>
              <a:rPr lang="en-US" sz="2000" dirty="0">
                <a:latin typeface="Times New Roman" panose="02020603050405020304" pitchFamily="18" charset="0"/>
                <a:cs typeface="Times New Roman" panose="02020603050405020304" pitchFamily="18" charset="0"/>
              </a:rPr>
              <a:t>However, if a function given for the first time, t</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i="1" dirty="0" err="1">
                <a:latin typeface="Times New Roman" panose="02020603050405020304" pitchFamily="18" charset="0"/>
                <a:cs typeface="Times New Roman" panose="02020603050405020304" pitchFamily="18" charset="0"/>
              </a:rPr>
              <a:t>Ako</a:t>
            </a:r>
            <a:r>
              <a:rPr lang="en-US" sz="2000" i="1" dirty="0">
                <a:latin typeface="Times New Roman" panose="02020603050405020304" pitchFamily="18" charset="0"/>
                <a:cs typeface="Times New Roman" panose="02020603050405020304" pitchFamily="18" charset="0"/>
              </a:rPr>
              <a:t> je </a:t>
            </a:r>
            <a:r>
              <a:rPr lang="en-US" sz="2000" i="1" dirty="0" err="1">
                <a:latin typeface="Times New Roman" panose="02020603050405020304" pitchFamily="18" charset="0"/>
                <a:cs typeface="Times New Roman" panose="02020603050405020304" pitchFamily="18" charset="0"/>
              </a:rPr>
              <a:t>funckija</a:t>
            </a:r>
            <a:r>
              <a:rPr lang="en-US" sz="2000" i="1" dirty="0">
                <a:latin typeface="Times New Roman" panose="02020603050405020304" pitchFamily="18" charset="0"/>
                <a:cs typeface="Times New Roman" panose="02020603050405020304" pitchFamily="18" charset="0"/>
              </a:rPr>
              <a:t> f  </a:t>
            </a:r>
            <a:r>
              <a:rPr lang="en-US" sz="2000" i="1" dirty="0" err="1">
                <a:latin typeface="Times New Roman" panose="02020603050405020304" pitchFamily="18" charset="0"/>
                <a:cs typeface="Times New Roman" panose="02020603050405020304" pitchFamily="18" charset="0"/>
              </a:rPr>
              <a:t>diferencijabilna</a:t>
            </a:r>
            <a:r>
              <a:rPr lang="en-US" sz="2000" i="1" dirty="0">
                <a:latin typeface="Times New Roman" panose="02020603050405020304" pitchFamily="18" charset="0"/>
                <a:cs typeface="Times New Roman" panose="02020603050405020304" pitchFamily="18" charset="0"/>
              </a:rPr>
              <a:t> u </a:t>
            </a:r>
            <a:r>
              <a:rPr lang="en-US" sz="2000" i="1" dirty="0" err="1">
                <a:latin typeface="Times New Roman" panose="02020603050405020304" pitchFamily="18" charset="0"/>
                <a:cs typeface="Times New Roman" panose="02020603050405020304" pitchFamily="18" charset="0"/>
              </a:rPr>
              <a:t>tacki</a:t>
            </a:r>
            <a:r>
              <a:rPr lang="en-US" sz="2000" i="1" dirty="0">
                <a:latin typeface="Times New Roman" panose="02020603050405020304" pitchFamily="18" charset="0"/>
                <a:cs typeface="Times New Roman" panose="02020603050405020304" pitchFamily="18" charset="0"/>
              </a:rPr>
              <a:t> x, to </a:t>
            </a:r>
            <a:r>
              <a:rPr lang="en-US" sz="2000" i="1" dirty="0" err="1">
                <a:latin typeface="Times New Roman" panose="02020603050405020304" pitchFamily="18" charset="0"/>
                <a:cs typeface="Times New Roman" panose="02020603050405020304" pitchFamily="18" charset="0"/>
              </a:rPr>
              <a:t>znaci</a:t>
            </a:r>
            <a:r>
              <a:rPr lang="en-US" sz="2000" i="1" dirty="0">
                <a:latin typeface="Times New Roman" panose="02020603050405020304" pitchFamily="18" charset="0"/>
                <a:cs typeface="Times New Roman" panose="02020603050405020304" pitchFamily="18" charset="0"/>
              </a:rPr>
              <a:t> da je </a:t>
            </a:r>
            <a:r>
              <a:rPr lang="en-US" sz="2000" i="1" dirty="0" err="1">
                <a:latin typeface="Times New Roman" panose="02020603050405020304" pitchFamily="18" charset="0"/>
                <a:cs typeface="Times New Roman" panose="02020603050405020304" pitchFamily="18" charset="0"/>
              </a:rPr>
              <a:t>neprekidna</a:t>
            </a:r>
            <a:r>
              <a:rPr lang="en-US" sz="2000" i="1" dirty="0">
                <a:latin typeface="Times New Roman" panose="02020603050405020304" pitchFamily="18" charset="0"/>
                <a:cs typeface="Times New Roman" panose="02020603050405020304" pitchFamily="18" charset="0"/>
              </a:rPr>
              <a:t> u </a:t>
            </a:r>
            <a:r>
              <a:rPr lang="en-US" sz="2000" i="1" dirty="0" err="1">
                <a:latin typeface="Times New Roman" panose="02020603050405020304" pitchFamily="18" charset="0"/>
                <a:cs typeface="Times New Roman" panose="02020603050405020304" pitchFamily="18" charset="0"/>
              </a:rPr>
              <a:t>toj</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tacki</a:t>
            </a:r>
            <a:r>
              <a:rPr lang="en-US" sz="2000" i="1" dirty="0">
                <a:latin typeface="Times New Roman" panose="02020603050405020304" pitchFamily="18" charset="0"/>
                <a:cs typeface="Times New Roman" panose="02020603050405020304" pitchFamily="18" charset="0"/>
              </a:rPr>
              <a:t>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The best test for the appropriateness of the use of  the articles  is whether it makes sense to put  </a:t>
            </a:r>
            <a:r>
              <a:rPr lang="en-US" sz="2000" dirty="0" err="1">
                <a:latin typeface="Times New Roman" panose="02020603050405020304" pitchFamily="18" charset="0"/>
                <a:cs typeface="Times New Roman" panose="02020603050405020304" pitchFamily="18" charset="0"/>
              </a:rPr>
              <a:t>anm</a:t>
            </a:r>
            <a:r>
              <a:rPr lang="en-US" sz="2000" dirty="0">
                <a:latin typeface="Times New Roman" panose="02020603050405020304" pitchFamily="18" charset="0"/>
                <a:cs typeface="Times New Roman" panose="02020603050405020304" pitchFamily="18" charset="0"/>
              </a:rPr>
              <a:t> indefinite pronoun in front of it: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i="1" dirty="0" err="1">
                <a:latin typeface="Times New Roman" panose="02020603050405020304" pitchFamily="18" charset="0"/>
                <a:cs typeface="Times New Roman" panose="02020603050405020304" pitchFamily="18" charset="0"/>
              </a:rPr>
              <a:t>Ako</a:t>
            </a:r>
            <a:r>
              <a:rPr lang="en-US" sz="2000" i="1" dirty="0">
                <a:latin typeface="Times New Roman" panose="02020603050405020304" pitchFamily="18" charset="0"/>
                <a:cs typeface="Times New Roman" panose="02020603050405020304" pitchFamily="18" charset="0"/>
              </a:rPr>
              <a:t> je (</a:t>
            </a:r>
            <a:r>
              <a:rPr lang="en-US" sz="2000" i="1" dirty="0" err="1">
                <a:latin typeface="Times New Roman" panose="02020603050405020304" pitchFamily="18" charset="0"/>
                <a:cs typeface="Times New Roman" panose="02020603050405020304" pitchFamily="18" charset="0"/>
              </a:rPr>
              <a:t>neka</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funcija</a:t>
            </a:r>
            <a:r>
              <a:rPr lang="en-US" sz="2000" i="1" dirty="0">
                <a:latin typeface="Times New Roman" panose="02020603050405020304" pitchFamily="18" charset="0"/>
                <a:cs typeface="Times New Roman" panose="02020603050405020304" pitchFamily="18" charset="0"/>
              </a:rPr>
              <a:t> f </a:t>
            </a:r>
            <a:r>
              <a:rPr lang="en-US" sz="2000" i="1" dirty="0" err="1">
                <a:latin typeface="Times New Roman" panose="02020603050405020304" pitchFamily="18" charset="0"/>
                <a:cs typeface="Times New Roman" panose="02020603050405020304" pitchFamily="18" charset="0"/>
              </a:rPr>
              <a:t>diferencijabilna</a:t>
            </a:r>
            <a:r>
              <a:rPr lang="en-US" sz="2000" i="1" dirty="0">
                <a:latin typeface="Times New Roman" panose="02020603050405020304" pitchFamily="18" charset="0"/>
                <a:cs typeface="Times New Roman" panose="02020603050405020304" pitchFamily="18" charset="0"/>
              </a:rPr>
              <a:t> u (</a:t>
            </a:r>
            <a:r>
              <a:rPr lang="en-US" sz="2000" i="1" dirty="0" err="1">
                <a:latin typeface="Times New Roman" panose="02020603050405020304" pitchFamily="18" charset="0"/>
                <a:cs typeface="Times New Roman" panose="02020603050405020304" pitchFamily="18" charset="0"/>
              </a:rPr>
              <a:t>nekoj</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tackio</a:t>
            </a:r>
            <a:r>
              <a:rPr lang="en-US" sz="2000" i="1" dirty="0">
                <a:latin typeface="Times New Roman" panose="02020603050405020304" pitchFamily="18" charset="0"/>
                <a:cs typeface="Times New Roman" panose="02020603050405020304" pitchFamily="18" charset="0"/>
              </a:rPr>
              <a:t>  x, to </a:t>
            </a:r>
            <a:r>
              <a:rPr lang="en-US" sz="2000" i="1" dirty="0" err="1">
                <a:latin typeface="Times New Roman" panose="02020603050405020304" pitchFamily="18" charset="0"/>
                <a:cs typeface="Times New Roman" panose="02020603050405020304" pitchFamily="18" charset="0"/>
              </a:rPr>
              <a:t>znaci</a:t>
            </a:r>
            <a:r>
              <a:rPr lang="en-US" sz="2000" i="1" dirty="0">
                <a:latin typeface="Times New Roman" panose="02020603050405020304" pitchFamily="18" charset="0"/>
                <a:cs typeface="Times New Roman" panose="02020603050405020304" pitchFamily="18" charset="0"/>
              </a:rPr>
              <a:t> da je </a:t>
            </a:r>
            <a:r>
              <a:rPr lang="en-US" sz="2000" i="1" dirty="0" err="1">
                <a:latin typeface="Times New Roman" panose="02020603050405020304" pitchFamily="18" charset="0"/>
                <a:cs typeface="Times New Roman" panose="02020603050405020304" pitchFamily="18" charset="0"/>
              </a:rPr>
              <a:t>neprekidna</a:t>
            </a:r>
            <a:r>
              <a:rPr lang="en-US" sz="2000" i="1" dirty="0">
                <a:latin typeface="Times New Roman" panose="02020603050405020304" pitchFamily="18" charset="0"/>
                <a:cs typeface="Times New Roman" panose="02020603050405020304" pitchFamily="18" charset="0"/>
              </a:rPr>
              <a:t> u </a:t>
            </a:r>
            <a:r>
              <a:rPr lang="en-US" sz="2000" i="1" dirty="0" err="1">
                <a:latin typeface="Times New Roman" panose="02020603050405020304" pitchFamily="18" charset="0"/>
                <a:cs typeface="Times New Roman" panose="02020603050405020304" pitchFamily="18" charset="0"/>
              </a:rPr>
              <a:t>toj</a:t>
            </a:r>
            <a:r>
              <a:rPr lang="en-US" sz="2000" i="1" dirty="0">
                <a:latin typeface="Times New Roman" panose="02020603050405020304" pitchFamily="18" charset="0"/>
                <a:cs typeface="Times New Roman" panose="02020603050405020304" pitchFamily="18" charset="0"/>
              </a:rPr>
              <a:t> </a:t>
            </a:r>
            <a:r>
              <a:rPr lang="en-US" sz="2000" i="1" dirty="0" err="1">
                <a:latin typeface="Times New Roman" panose="02020603050405020304" pitchFamily="18" charset="0"/>
                <a:cs typeface="Times New Roman" panose="02020603050405020304" pitchFamily="18" charset="0"/>
              </a:rPr>
              <a:t>tacki</a:t>
            </a:r>
            <a:r>
              <a:rPr lang="en-US" sz="2000"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11126094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BFD20-F33D-4AAA-8A17-6D02DBBB213E}"/>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assignment 3: </a:t>
            </a:r>
            <a:r>
              <a:rPr lang="en-US" sz="2400" b="1" dirty="0">
                <a:latin typeface="Times New Roman" panose="02020603050405020304" pitchFamily="18" charset="0"/>
                <a:cs typeface="Times New Roman" panose="02020603050405020304" pitchFamily="18" charset="0"/>
              </a:rPr>
              <a:t>the use of the article </a:t>
            </a:r>
          </a:p>
        </p:txBody>
      </p:sp>
      <p:sp>
        <p:nvSpPr>
          <p:cNvPr id="3" name="Content Placeholder 2">
            <a:extLst>
              <a:ext uri="{FF2B5EF4-FFF2-40B4-BE49-F238E27FC236}">
                <a16:creationId xmlns:a16="http://schemas.microsoft.com/office/drawing/2014/main" id="{404CC4EC-2DC3-430C-A9F4-15ADE2D41CFF}"/>
              </a:ext>
            </a:extLst>
          </p:cNvPr>
          <p:cNvSpPr>
            <a:spLocks noGrp="1"/>
          </p:cNvSpPr>
          <p:nvPr>
            <p:ph idx="1"/>
          </p:nvPr>
        </p:nvSpPr>
        <p:spPr/>
        <p:txBody>
          <a:bodyPr>
            <a:normAutofit lnSpcReduction="10000"/>
          </a:bodyPr>
          <a:lstStyle/>
          <a:p>
            <a:endParaRPr lang="en-US" sz="18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Neka</a:t>
            </a:r>
            <a:r>
              <a:rPr lang="en-US" sz="2000" dirty="0">
                <a:latin typeface="Times New Roman" panose="02020603050405020304" pitchFamily="18" charset="0"/>
                <a:cs typeface="Times New Roman" panose="02020603050405020304" pitchFamily="18" charset="0"/>
              </a:rPr>
              <a:t> je data </a:t>
            </a:r>
            <a:r>
              <a:rPr lang="en-US" sz="2000" dirty="0" err="1">
                <a:latin typeface="Times New Roman" panose="02020603050405020304" pitchFamily="18" charset="0"/>
                <a:cs typeface="Times New Roman" panose="02020603050405020304" pitchFamily="18" charset="0"/>
              </a:rPr>
              <a:t>funkcija</a:t>
            </a:r>
            <a:r>
              <a:rPr lang="en-US" sz="2000" dirty="0">
                <a:latin typeface="Times New Roman" panose="02020603050405020304" pitchFamily="18" charset="0"/>
                <a:cs typeface="Times New Roman" panose="02020603050405020304" pitchFamily="18" charset="0"/>
              </a:rPr>
              <a:t> F  </a:t>
            </a:r>
            <a:r>
              <a:rPr lang="en-US" sz="2000"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otvorenom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intervalu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takva</a:t>
            </a:r>
            <a:r>
              <a:rPr lang="en-US" sz="2000" dirty="0">
                <a:latin typeface="Times New Roman" panose="02020603050405020304" pitchFamily="18" charset="0"/>
                <a:cs typeface="Times New Roman" panose="02020603050405020304" pitchFamily="18" charset="0"/>
              </a:rPr>
              <a:t> da </a:t>
            </a:r>
            <a:r>
              <a:rPr lang="en-US" sz="2000" dirty="0" err="1">
                <a:latin typeface="Times New Roman" panose="02020603050405020304" pitchFamily="18" charset="0"/>
                <a:cs typeface="Times New Roman" panose="02020603050405020304" pitchFamily="18" charset="0"/>
              </a:rPr>
              <a:t>sadrzi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tacku</a:t>
            </a:r>
            <a:r>
              <a:rPr lang="en-US" sz="2000" dirty="0">
                <a:latin typeface="Times New Roman" panose="02020603050405020304" pitchFamily="18" charset="0"/>
                <a:cs typeface="Times New Roman" panose="02020603050405020304" pitchFamily="18" charset="0"/>
              </a:rPr>
              <a:t> a. </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The translation:  </a:t>
            </a:r>
            <a:r>
              <a:rPr lang="en-US" sz="2000" dirty="0">
                <a:latin typeface="Times New Roman" panose="02020603050405020304" pitchFamily="18" charset="0"/>
                <a:cs typeface="Times New Roman" panose="02020603050405020304" pitchFamily="18" charset="0"/>
              </a:rPr>
              <a:t>Let </a:t>
            </a:r>
            <a:r>
              <a:rPr lang="en-US" sz="2000" u="sng"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 function F be given </a:t>
            </a:r>
            <a:r>
              <a:rPr lang="en-US" sz="2000" b="1" dirty="0">
                <a:latin typeface="Times New Roman" panose="02020603050405020304" pitchFamily="18" charset="0"/>
                <a:cs typeface="Times New Roman" panose="02020603050405020304" pitchFamily="18" charset="0"/>
              </a:rPr>
              <a:t>in  a</a:t>
            </a:r>
            <a:r>
              <a:rPr lang="en-US" sz="2000" dirty="0">
                <a:latin typeface="Times New Roman" panose="02020603050405020304" pitchFamily="18" charset="0"/>
                <a:cs typeface="Times New Roman" panose="02020603050405020304" pitchFamily="18" charset="0"/>
              </a:rPr>
              <a:t>n open interval containing </a:t>
            </a:r>
            <a:r>
              <a:rPr lang="en-US" sz="2000" u="sng" dirty="0">
                <a:latin typeface="Times New Roman" panose="02020603050405020304" pitchFamily="18" charset="0"/>
                <a:cs typeface="Times New Roman" panose="02020603050405020304" pitchFamily="18" charset="0"/>
              </a:rPr>
              <a:t>t</a:t>
            </a:r>
            <a:r>
              <a:rPr lang="en-US" sz="2000" b="1" u="sng" dirty="0">
                <a:latin typeface="Times New Roman" panose="02020603050405020304" pitchFamily="18" charset="0"/>
                <a:cs typeface="Times New Roman" panose="02020603050405020304" pitchFamily="18" charset="0"/>
              </a:rPr>
              <a:t>he</a:t>
            </a:r>
            <a:r>
              <a:rPr lang="en-US" sz="2000" b="1"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point A </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Why have we not written : containing A point A: the explanation: even though we may speak about  ANY function F,  and any open interval, we cannot speak about Any point A </a:t>
            </a:r>
          </a:p>
          <a:p>
            <a:r>
              <a:rPr lang="en-US" sz="2000" dirty="0">
                <a:latin typeface="Times New Roman" panose="02020603050405020304" pitchFamily="18" charset="0"/>
                <a:cs typeface="Times New Roman" panose="02020603050405020304" pitchFamily="18" charset="0"/>
              </a:rPr>
              <a:t>In other words, we invite the reader to imagine Any  function F, any open interval, BUT THE SPEFICIF Pointy A </a:t>
            </a:r>
          </a:p>
          <a:p>
            <a:endParaRPr lang="en-US" sz="2000" dirty="0">
              <a:latin typeface="Times New Roman" panose="02020603050405020304" pitchFamily="18" charset="0"/>
              <a:cs typeface="Times New Roman" panose="02020603050405020304" pitchFamily="18" charset="0"/>
            </a:endParaRPr>
          </a:p>
          <a:p>
            <a:r>
              <a:rPr lang="en-US" sz="2000" dirty="0">
                <a:solidFill>
                  <a:srgbClr val="FF0000"/>
                </a:solidFill>
                <a:latin typeface="Times New Roman" panose="02020603050405020304" pitchFamily="18" charset="0"/>
                <a:cs typeface="Times New Roman" panose="02020603050405020304" pitchFamily="18" charset="0"/>
              </a:rPr>
              <a:t>An advice:  think about the reader’s perspective, whether he ‘sees’ in his mind the point in question or not </a:t>
            </a:r>
          </a:p>
        </p:txBody>
      </p:sp>
    </p:spTree>
    <p:extLst>
      <p:ext uri="{BB962C8B-B14F-4D97-AF65-F5344CB8AC3E}">
        <p14:creationId xmlns:p14="http://schemas.microsoft.com/office/powerpoint/2010/main" val="976979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BB808-41F8-43FA-A8B2-DBB7CDEB7BDA}"/>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list of words to be learned from this lesson  (take a look at the page 64) </a:t>
            </a:r>
          </a:p>
        </p:txBody>
      </p:sp>
      <p:sp>
        <p:nvSpPr>
          <p:cNvPr id="3" name="Content Placeholder 2">
            <a:extLst>
              <a:ext uri="{FF2B5EF4-FFF2-40B4-BE49-F238E27FC236}">
                <a16:creationId xmlns:a16="http://schemas.microsoft.com/office/drawing/2014/main" id="{CC15D233-42E1-43F8-97EA-B4CA6FEA5041}"/>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A continuous function </a:t>
            </a:r>
          </a:p>
          <a:p>
            <a:r>
              <a:rPr lang="en-US" sz="2000" u="sng" dirty="0">
                <a:solidFill>
                  <a:srgbClr val="000000"/>
                </a:solidFill>
                <a:latin typeface="Times New Roman" panose="02020603050405020304" pitchFamily="18" charset="0"/>
              </a:rPr>
              <a:t>epsilon-delta definition</a:t>
            </a:r>
          </a:p>
          <a:p>
            <a:r>
              <a:rPr lang="it-IT" sz="2000" u="sng" dirty="0">
                <a:solidFill>
                  <a:srgbClr val="000000"/>
                </a:solidFill>
                <a:latin typeface="Times New Roman" panose="02020603050405020304" pitchFamily="18" charset="0"/>
              </a:rPr>
              <a:t>Bernard Bolzano in 1817. </a:t>
            </a:r>
          </a:p>
          <a:p>
            <a:r>
              <a:rPr lang="it-IT" sz="2000" u="sng" dirty="0">
                <a:solidFill>
                  <a:srgbClr val="000000"/>
                </a:solidFill>
                <a:latin typeface="Times New Roman" panose="02020603050405020304" pitchFamily="18" charset="0"/>
              </a:rPr>
              <a:t>Augustin-LouisCauchy</a:t>
            </a:r>
          </a:p>
          <a:p>
            <a:r>
              <a:rPr lang="en-US" sz="2000" u="sng" dirty="0">
                <a:solidFill>
                  <a:srgbClr val="000000"/>
                </a:solidFill>
                <a:latin typeface="Times New Roman" panose="02020603050405020304" pitchFamily="18" charset="0"/>
              </a:rPr>
              <a:t>uniform continuity</a:t>
            </a:r>
          </a:p>
          <a:p>
            <a:r>
              <a:rPr lang="en-US" sz="2000" u="sng" dirty="0">
                <a:solidFill>
                  <a:srgbClr val="000000"/>
                </a:solidFill>
                <a:latin typeface="Times New Roman" panose="02020603050405020304" pitchFamily="18" charset="0"/>
              </a:rPr>
              <a:t>Cartesian plane</a:t>
            </a:r>
          </a:p>
          <a:p>
            <a:r>
              <a:rPr lang="en-US" sz="2000" u="sng" dirty="0">
                <a:solidFill>
                  <a:srgbClr val="000000"/>
                </a:solidFill>
                <a:latin typeface="Times New Roman" panose="02020603050405020304" pitchFamily="18" charset="0"/>
                <a:cs typeface="Times New Roman" panose="02020603050405020304" pitchFamily="18" charset="0"/>
              </a:rPr>
              <a:t>Vacuously true </a:t>
            </a:r>
          </a:p>
          <a:p>
            <a:r>
              <a:rPr lang="en-US" sz="2000" u="sng" dirty="0">
                <a:solidFill>
                  <a:srgbClr val="000000"/>
                </a:solidFill>
                <a:latin typeface="Times New Roman" panose="02020603050405020304" pitchFamily="18" charset="0"/>
              </a:rPr>
              <a:t>Limit point of</a:t>
            </a:r>
          </a:p>
          <a:p>
            <a:r>
              <a:rPr lang="en-US" sz="2000" u="sng" dirty="0">
                <a:solidFill>
                  <a:srgbClr val="000000"/>
                </a:solidFill>
                <a:latin typeface="Times New Roman" panose="02020603050405020304" pitchFamily="18" charset="0"/>
              </a:rPr>
              <a:t>neighborhood</a:t>
            </a:r>
            <a:endParaRPr lang="en-US" sz="20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081177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9D38A-360D-463F-B5CA-FFCBB00F840C}"/>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assignment 3</a:t>
            </a:r>
            <a:r>
              <a:rPr lang="en-US" sz="2400" b="1" dirty="0">
                <a:latin typeface="Times New Roman" panose="02020603050405020304" pitchFamily="18" charset="0"/>
                <a:cs typeface="Times New Roman" panose="02020603050405020304" pitchFamily="18" charset="0"/>
              </a:rPr>
              <a:t>:  the use of the (definite) article </a:t>
            </a:r>
          </a:p>
        </p:txBody>
      </p:sp>
      <p:sp>
        <p:nvSpPr>
          <p:cNvPr id="3" name="Content Placeholder 2">
            <a:extLst>
              <a:ext uri="{FF2B5EF4-FFF2-40B4-BE49-F238E27FC236}">
                <a16:creationId xmlns:a16="http://schemas.microsoft.com/office/drawing/2014/main" id="{9DCAFF2F-AC59-409D-B58B-D5BF3298C724}"/>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Consider the following expression: Ne </a:t>
            </a:r>
            <a:r>
              <a:rPr lang="en-US" sz="2000" dirty="0" err="1">
                <a:latin typeface="Times New Roman" panose="02020603050405020304" pitchFamily="18" charset="0"/>
                <a:cs typeface="Times New Roman" panose="02020603050405020304" pitchFamily="18" charset="0"/>
              </a:rPr>
              <a:t>poseduje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svaka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funkcija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ne </a:t>
            </a:r>
            <a:r>
              <a:rPr lang="en-US" sz="2000" dirty="0" err="1">
                <a:latin typeface="Times New Roman" panose="02020603050405020304" pitchFamily="18" charset="0"/>
                <a:cs typeface="Times New Roman" panose="02020603050405020304" pitchFamily="18" charset="0"/>
              </a:rPr>
              <a:t>poseduje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svaka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kriva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tangentu</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bilo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kojoj</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tacki</a:t>
            </a:r>
            <a:r>
              <a:rPr lang="en-US"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4916935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5DEC0-2C4A-47F2-B71D-91C5ED4D54D5}"/>
              </a:ext>
            </a:extLst>
          </p:cNvPr>
          <p:cNvSpPr>
            <a:spLocks noGrp="1"/>
          </p:cNvSpPr>
          <p:nvPr>
            <p:ph type="title"/>
          </p:nvPr>
        </p:nvSpPr>
        <p:spPr/>
        <p:txBody>
          <a:bodyPr/>
          <a:lstStyle/>
          <a:p>
            <a:pPr marL="228600" lvl="0" indent="-228600">
              <a:spcBef>
                <a:spcPts val="1000"/>
              </a:spcBef>
            </a:pPr>
            <a:r>
              <a:rPr lang="en-US" sz="2400" b="1" u="sng" dirty="0">
                <a:solidFill>
                  <a:srgbClr val="FF0000"/>
                </a:solidFill>
                <a:latin typeface="Times New Roman" panose="02020603050405020304" pitchFamily="18" charset="0"/>
                <a:ea typeface="+mn-ea"/>
                <a:cs typeface="Times New Roman" panose="02020603050405020304" pitchFamily="18" charset="0"/>
              </a:rPr>
              <a:t>The assignment 3</a:t>
            </a:r>
            <a:r>
              <a:rPr lang="en-US" sz="2400" u="sng" dirty="0">
                <a:solidFill>
                  <a:srgbClr val="FF0000"/>
                </a:solidFill>
                <a:latin typeface="Times New Roman" panose="02020603050405020304" pitchFamily="18" charset="0"/>
                <a:ea typeface="+mn-ea"/>
                <a:cs typeface="Times New Roman" panose="02020603050405020304" pitchFamily="18" charset="0"/>
              </a:rPr>
              <a:t>:  the use of the (definite) article </a:t>
            </a:r>
            <a:br>
              <a:rPr lang="en-US" sz="2000" dirty="0">
                <a:solidFill>
                  <a:srgbClr val="FF0000"/>
                </a:solidFill>
                <a:latin typeface="Times New Roman" panose="02020603050405020304" pitchFamily="18" charset="0"/>
                <a:ea typeface="+mn-ea"/>
                <a:cs typeface="Times New Roman" panose="02020603050405020304" pitchFamily="18" charset="0"/>
              </a:rPr>
            </a:br>
            <a:endParaRPr lang="en-US" dirty="0">
              <a:solidFill>
                <a:srgbClr val="FF0000"/>
              </a:solidFill>
            </a:endParaRPr>
          </a:p>
        </p:txBody>
      </p:sp>
      <p:sp>
        <p:nvSpPr>
          <p:cNvPr id="3" name="Content Placeholder 2">
            <a:extLst>
              <a:ext uri="{FF2B5EF4-FFF2-40B4-BE49-F238E27FC236}">
                <a16:creationId xmlns:a16="http://schemas.microsoft.com/office/drawing/2014/main" id="{111EC875-9E0E-44CF-8034-6F7F3F083811}"/>
              </a:ext>
            </a:extLst>
          </p:cNvPr>
          <p:cNvSpPr>
            <a:spLocks noGrp="1"/>
          </p:cNvSpPr>
          <p:nvPr>
            <p:ph idx="1"/>
          </p:nvPr>
        </p:nvSpPr>
        <p:spPr/>
        <p:txBody>
          <a:bodyPr>
            <a:normAutofit/>
          </a:bodyPr>
          <a:lstStyle/>
          <a:p>
            <a:r>
              <a:rPr lang="en-US" sz="2000" dirty="0" err="1">
                <a:latin typeface="Times New Roman" panose="02020603050405020304" pitchFamily="18" charset="0"/>
                <a:cs typeface="Times New Roman" panose="02020603050405020304" pitchFamily="18" charset="0"/>
              </a:rPr>
              <a:t>Uopste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uzev</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leve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strane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desne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strane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predstavlja</a:t>
            </a:r>
            <a:r>
              <a:rPr lang="en-US" sz="2000" dirty="0">
                <a:latin typeface="Times New Roman" panose="02020603050405020304" pitchFamily="18" charset="0"/>
                <a:cs typeface="Times New Roman" panose="02020603050405020304" pitchFamily="18" charset="0"/>
              </a:rPr>
              <a:t> limes </a:t>
            </a:r>
            <a:r>
              <a:rPr lang="en-US" sz="2000" dirty="0" err="1">
                <a:latin typeface="Times New Roman" panose="02020603050405020304" pitchFamily="18" charset="0"/>
                <a:cs typeface="Times New Roman" panose="02020603050405020304" pitchFamily="18" charset="0"/>
              </a:rPr>
              <a:t>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leve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strane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lims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desne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strane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jednakosti</a:t>
            </a:r>
            <a:r>
              <a:rPr lang="en-US" sz="2000" dirty="0">
                <a:latin typeface="Times New Roman" panose="02020603050405020304" pitchFamily="18" charset="0"/>
                <a:cs typeface="Times New Roman" panose="02020603050405020304" pitchFamily="18" charset="0"/>
              </a:rPr>
              <a:t>).  (and then we put the limit formula) </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Generally, </a:t>
            </a:r>
            <a:r>
              <a:rPr lang="en-US" sz="2000" b="1"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 right side or a left side derivative is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right-side or</a:t>
            </a:r>
            <a:r>
              <a:rPr lang="en-US" sz="2000" b="1" dirty="0">
                <a:latin typeface="Times New Roman" panose="02020603050405020304" pitchFamily="18" charset="0"/>
                <a:cs typeface="Times New Roman" panose="02020603050405020304" pitchFamily="18" charset="0"/>
              </a:rPr>
              <a:t> the </a:t>
            </a:r>
            <a:r>
              <a:rPr lang="en-US" sz="2000" dirty="0">
                <a:latin typeface="Times New Roman" panose="02020603050405020304" pitchFamily="18" charset="0"/>
                <a:cs typeface="Times New Roman" panose="02020603050405020304" pitchFamily="18" charset="0"/>
              </a:rPr>
              <a:t>left-side limit.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Now a question arises: why do we use </a:t>
            </a:r>
            <a:r>
              <a:rPr lang="en-US" sz="2000" u="sng" dirty="0">
                <a:latin typeface="Times New Roman" panose="02020603050405020304" pitchFamily="18" charset="0"/>
                <a:cs typeface="Times New Roman" panose="02020603050405020304" pitchFamily="18" charset="0"/>
              </a:rPr>
              <a:t>‘a</a:t>
            </a:r>
            <a:r>
              <a:rPr lang="en-US" sz="2000" dirty="0">
                <a:latin typeface="Times New Roman" panose="02020603050405020304" pitchFamily="18" charset="0"/>
                <a:cs typeface="Times New Roman" panose="02020603050405020304" pitchFamily="18" charset="0"/>
              </a:rPr>
              <a:t>’ in front of ‘right side derivative’ and ‘left side’ derivative,  and ‘</a:t>
            </a:r>
            <a:r>
              <a:rPr lang="en-US" sz="2000" u="sng" dirty="0">
                <a:latin typeface="Times New Roman" panose="02020603050405020304" pitchFamily="18" charset="0"/>
                <a:cs typeface="Times New Roman" panose="02020603050405020304" pitchFamily="18" charset="0"/>
              </a:rPr>
              <a:t>the’ </a:t>
            </a:r>
            <a:r>
              <a:rPr lang="en-US" sz="2000" dirty="0">
                <a:latin typeface="Times New Roman" panose="02020603050405020304" pitchFamily="18" charset="0"/>
                <a:cs typeface="Times New Roman" panose="02020603050405020304" pitchFamily="18" charset="0"/>
              </a:rPr>
              <a:t>in front of ‘right-side’ and ‘left-side’ limit </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Given that the formula follows, ‘the’ in second part of the sentence points out to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specific right side and the left- side limit of the formula </a:t>
            </a:r>
          </a:p>
        </p:txBody>
      </p:sp>
    </p:spTree>
    <p:extLst>
      <p:ext uri="{BB962C8B-B14F-4D97-AF65-F5344CB8AC3E}">
        <p14:creationId xmlns:p14="http://schemas.microsoft.com/office/powerpoint/2010/main" val="377713238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44423-F5ED-4266-A1F2-BBC1D8520370}"/>
              </a:ext>
            </a:extLst>
          </p:cNvPr>
          <p:cNvSpPr>
            <a:spLocks noGrp="1"/>
          </p:cNvSpPr>
          <p:nvPr>
            <p:ph type="title"/>
          </p:nvPr>
        </p:nvSpPr>
        <p:spPr/>
        <p:txBody>
          <a:bodyPr/>
          <a:lstStyle/>
          <a:p>
            <a:r>
              <a:rPr lang="en-US" sz="2400" b="1" u="sng" dirty="0">
                <a:solidFill>
                  <a:srgbClr val="FF0000"/>
                </a:solidFill>
                <a:latin typeface="Times New Roman" panose="02020603050405020304" pitchFamily="18" charset="0"/>
                <a:cs typeface="Times New Roman" panose="02020603050405020304" pitchFamily="18" charset="0"/>
              </a:rPr>
              <a:t>The assignment 3: </a:t>
            </a:r>
            <a:r>
              <a:rPr lang="en-US" sz="2400" b="1" dirty="0">
                <a:solidFill>
                  <a:srgbClr val="FF0000"/>
                </a:solidFill>
                <a:latin typeface="Times New Roman" panose="02020603050405020304" pitchFamily="18" charset="0"/>
                <a:cs typeface="Times New Roman" panose="02020603050405020304" pitchFamily="18" charset="0"/>
              </a:rPr>
              <a:t>The use of the indefinite article</a:t>
            </a:r>
            <a:r>
              <a:rPr lang="en-US" dirty="0"/>
              <a:t>: </a:t>
            </a:r>
          </a:p>
        </p:txBody>
      </p:sp>
      <p:sp>
        <p:nvSpPr>
          <p:cNvPr id="3" name="Content Placeholder 2">
            <a:extLst>
              <a:ext uri="{FF2B5EF4-FFF2-40B4-BE49-F238E27FC236}">
                <a16:creationId xmlns:a16="http://schemas.microsoft.com/office/drawing/2014/main" id="{D2FCC3EB-7FC3-4164-8B41-A9D819DD2D4C}"/>
              </a:ext>
            </a:extLst>
          </p:cNvPr>
          <p:cNvSpPr>
            <a:spLocks noGrp="1"/>
          </p:cNvSpPr>
          <p:nvPr>
            <p:ph idx="1"/>
          </p:nvPr>
        </p:nvSpPr>
        <p:spPr/>
        <p:txBody>
          <a:bodyPr/>
          <a:lstStyle/>
          <a:p>
            <a:endParaRPr lang="en-US" dirty="0"/>
          </a:p>
          <a:p>
            <a:endParaRPr lang="en-US"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Neka</a:t>
            </a:r>
            <a:r>
              <a:rPr lang="en-US" sz="2000" dirty="0">
                <a:latin typeface="Times New Roman" panose="02020603050405020304" pitchFamily="18" charset="0"/>
                <a:cs typeface="Times New Roman" panose="02020603050405020304" pitchFamily="18" charset="0"/>
              </a:rPr>
              <a:t> je data </a:t>
            </a:r>
            <a:r>
              <a:rPr lang="en-US" sz="2000" dirty="0" err="1">
                <a:latin typeface="Times New Roman" panose="02020603050405020304" pitchFamily="18" charset="0"/>
                <a:cs typeface="Times New Roman" panose="02020603050405020304" pitchFamily="18" charset="0"/>
              </a:rPr>
              <a:t>kriva</a:t>
            </a:r>
            <a:r>
              <a:rPr lang="en-US" sz="2000" dirty="0">
                <a:latin typeface="Times New Roman" panose="02020603050405020304" pitchFamily="18" charset="0"/>
                <a:cs typeface="Times New Roman" panose="02020603050405020304" pitchFamily="18" charset="0"/>
              </a:rPr>
              <a:t> y= f (x)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translation: Let</a:t>
            </a:r>
            <a:r>
              <a:rPr lang="en-US" sz="2000" b="1" dirty="0">
                <a:latin typeface="Times New Roman" panose="02020603050405020304" pitchFamily="18" charset="0"/>
                <a:cs typeface="Times New Roman" panose="02020603050405020304" pitchFamily="18" charset="0"/>
              </a:rPr>
              <a:t> a </a:t>
            </a:r>
            <a:r>
              <a:rPr lang="en-US" sz="2000" dirty="0">
                <a:latin typeface="Times New Roman" panose="02020603050405020304" pitchFamily="18" charset="0"/>
                <a:cs typeface="Times New Roman" panose="02020603050405020304" pitchFamily="18" charset="0"/>
              </a:rPr>
              <a:t>curve y= f (x) be given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Test:  </a:t>
            </a:r>
            <a:r>
              <a:rPr lang="en-US" sz="2000" dirty="0" err="1">
                <a:latin typeface="Times New Roman" panose="02020603050405020304" pitchFamily="18" charset="0"/>
                <a:cs typeface="Times New Roman" panose="02020603050405020304" pitchFamily="18" charset="0"/>
              </a:rPr>
              <a:t>Neka</a:t>
            </a:r>
            <a:r>
              <a:rPr lang="en-US" sz="2000" dirty="0">
                <a:latin typeface="Times New Roman" panose="02020603050405020304" pitchFamily="18" charset="0"/>
                <a:cs typeface="Times New Roman" panose="02020603050405020304" pitchFamily="18" charset="0"/>
              </a:rPr>
              <a:t> je data </a:t>
            </a:r>
            <a:r>
              <a:rPr lang="en-US" sz="2000" b="1" u="sng" dirty="0" err="1">
                <a:latin typeface="Times New Roman" panose="02020603050405020304" pitchFamily="18" charset="0"/>
                <a:cs typeface="Times New Roman" panose="02020603050405020304" pitchFamily="18" charset="0"/>
              </a:rPr>
              <a:t>neka</a:t>
            </a:r>
            <a:r>
              <a:rPr lang="en-US" sz="2000" u="sng"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kriva</a:t>
            </a:r>
            <a:r>
              <a:rPr lang="en-US" sz="2000" dirty="0">
                <a:latin typeface="Times New Roman" panose="02020603050405020304" pitchFamily="18" charset="0"/>
                <a:cs typeface="Times New Roman" panose="02020603050405020304" pitchFamily="18" charset="0"/>
              </a:rPr>
              <a:t>    y = f  (x) </a:t>
            </a:r>
          </a:p>
        </p:txBody>
      </p:sp>
    </p:spTree>
    <p:extLst>
      <p:ext uri="{BB962C8B-B14F-4D97-AF65-F5344CB8AC3E}">
        <p14:creationId xmlns:p14="http://schemas.microsoft.com/office/powerpoint/2010/main" val="168715243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D2B7A3-0C93-4AEF-A57C-C256B55D4D1D}"/>
              </a:ext>
            </a:extLst>
          </p:cNvPr>
          <p:cNvSpPr>
            <a:spLocks noGrp="1"/>
          </p:cNvSpPr>
          <p:nvPr>
            <p:ph type="title"/>
          </p:nvPr>
        </p:nvSpPr>
        <p:spPr/>
        <p:txBody>
          <a:bodyPr>
            <a:normAutofit/>
          </a:bodyPr>
          <a:lstStyle/>
          <a:p>
            <a:r>
              <a:rPr lang="en-US" sz="2400" b="1" u="sng" dirty="0">
                <a:solidFill>
                  <a:srgbClr val="FF0000"/>
                </a:solidFill>
                <a:latin typeface="Times New Roman" panose="02020603050405020304" pitchFamily="18" charset="0"/>
                <a:cs typeface="Times New Roman" panose="02020603050405020304" pitchFamily="18" charset="0"/>
              </a:rPr>
              <a:t>The assignment 3: take care about the use of the article- form: ‘a’ and ‘an</a:t>
            </a:r>
            <a:r>
              <a:rPr lang="en-US" sz="2400" b="1" dirty="0">
                <a:solidFill>
                  <a:srgbClr val="FF0000"/>
                </a:solidFill>
                <a:latin typeface="Times New Roman" panose="02020603050405020304" pitchFamily="18" charset="0"/>
                <a:cs typeface="Times New Roman" panose="02020603050405020304" pitchFamily="18" charset="0"/>
              </a:rPr>
              <a:t>’</a:t>
            </a:r>
            <a:endParaRPr lang="en-US" sz="2400" b="1" dirty="0">
              <a:solidFill>
                <a:srgbClr val="FF0000"/>
              </a:solidFill>
            </a:endParaRPr>
          </a:p>
        </p:txBody>
      </p:sp>
      <p:sp>
        <p:nvSpPr>
          <p:cNvPr id="3" name="Content Placeholder 2">
            <a:extLst>
              <a:ext uri="{FF2B5EF4-FFF2-40B4-BE49-F238E27FC236}">
                <a16:creationId xmlns:a16="http://schemas.microsoft.com/office/drawing/2014/main" id="{BB49D2CE-DDA4-4B3C-95FA-89248119DB4F}"/>
              </a:ext>
            </a:extLst>
          </p:cNvPr>
          <p:cNvSpPr>
            <a:spLocks noGrp="1"/>
          </p:cNvSpPr>
          <p:nvPr>
            <p:ph idx="1"/>
          </p:nvPr>
        </p:nvSpPr>
        <p:spPr/>
        <p:txBody>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put ‘a’ in front of syllables, and ‘an’ in front of vowels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common mistake: take care! The sound W  is not considered to be a vowel, but as ‘consonant’</a:t>
            </a:r>
          </a:p>
          <a:p>
            <a:endParaRPr lang="en-US"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Ipak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postoje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neprekidne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funkcije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cak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nemaju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jedne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strane</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However, there exist continuous functions which do not even have a </a:t>
            </a:r>
            <a:r>
              <a:rPr lang="en-US" sz="2000" b="1" dirty="0">
                <a:latin typeface="Times New Roman" panose="02020603050405020304" pitchFamily="18" charset="0"/>
                <a:cs typeface="Times New Roman" panose="02020603050405020304" pitchFamily="18" charset="0"/>
              </a:rPr>
              <a:t>one-side</a:t>
            </a:r>
            <a:r>
              <a:rPr lang="en-US" sz="2000" dirty="0">
                <a:latin typeface="Times New Roman" panose="02020603050405020304" pitchFamily="18" charset="0"/>
                <a:cs typeface="Times New Roman" panose="02020603050405020304" pitchFamily="18" charset="0"/>
              </a:rPr>
              <a:t> derivative</a:t>
            </a:r>
            <a:r>
              <a:rPr lang="en-US" sz="2000" dirty="0"/>
              <a:t>.</a:t>
            </a:r>
          </a:p>
        </p:txBody>
      </p:sp>
    </p:spTree>
    <p:extLst>
      <p:ext uri="{BB962C8B-B14F-4D97-AF65-F5344CB8AC3E}">
        <p14:creationId xmlns:p14="http://schemas.microsoft.com/office/powerpoint/2010/main" val="67357902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5FF8E-985D-4CC7-BE01-AB114E695F81}"/>
              </a:ext>
            </a:extLst>
          </p:cNvPr>
          <p:cNvSpPr>
            <a:spLocks noGrp="1"/>
          </p:cNvSpPr>
          <p:nvPr>
            <p:ph type="title"/>
          </p:nvPr>
        </p:nvSpPr>
        <p:spPr/>
        <p:txBody>
          <a:bodyPr>
            <a:normAutofit/>
          </a:bodyPr>
          <a:lstStyle/>
          <a:p>
            <a:r>
              <a:rPr lang="en-US" sz="2400" b="1" dirty="0">
                <a:solidFill>
                  <a:srgbClr val="FF0000"/>
                </a:solidFill>
                <a:latin typeface="Times New Roman" panose="02020603050405020304" pitchFamily="18" charset="0"/>
                <a:cs typeface="Times New Roman" panose="02020603050405020304" pitchFamily="18" charset="0"/>
              </a:rPr>
              <a:t>The assignment 3: take care about the use of the definite  article </a:t>
            </a:r>
          </a:p>
        </p:txBody>
      </p:sp>
      <p:sp>
        <p:nvSpPr>
          <p:cNvPr id="3" name="Content Placeholder 2">
            <a:extLst>
              <a:ext uri="{FF2B5EF4-FFF2-40B4-BE49-F238E27FC236}">
                <a16:creationId xmlns:a16="http://schemas.microsoft.com/office/drawing/2014/main" id="{469B131D-8CE4-47DC-A2B4-8334CF0DAB05}"/>
              </a:ext>
            </a:extLst>
          </p:cNvPr>
          <p:cNvSpPr>
            <a:spLocks noGrp="1"/>
          </p:cNvSpPr>
          <p:nvPr>
            <p:ph idx="1"/>
          </p:nvPr>
        </p:nvSpPr>
        <p:spPr/>
        <p:txBody>
          <a:bodyPr>
            <a:normAutofit/>
          </a:bodyPr>
          <a:lstStyle/>
          <a:p>
            <a:r>
              <a:rPr lang="en-US" sz="2000" dirty="0" err="1">
                <a:latin typeface="Times New Roman" panose="02020603050405020304" pitchFamily="18" charset="0"/>
                <a:cs typeface="Times New Roman" panose="02020603050405020304" pitchFamily="18" charset="0"/>
              </a:rPr>
              <a:t>Konkretno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brzina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koja</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pravolinijski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krece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izrazava</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kao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rastojanja</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odnosu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vreme</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In particular, the velocity of the point moving along a straight line is expressed as</a:t>
            </a:r>
            <a:r>
              <a:rPr lang="en-US" sz="2000" b="1" dirty="0">
                <a:latin typeface="Times New Roman" panose="02020603050405020304" pitchFamily="18" charset="0"/>
                <a:cs typeface="Times New Roman" panose="02020603050405020304" pitchFamily="18" charset="0"/>
              </a:rPr>
              <a:t> the </a:t>
            </a:r>
            <a:r>
              <a:rPr lang="en-US" sz="2000" dirty="0">
                <a:latin typeface="Times New Roman" panose="02020603050405020304" pitchFamily="18" charset="0"/>
                <a:cs typeface="Times New Roman" panose="02020603050405020304" pitchFamily="18" charset="0"/>
              </a:rPr>
              <a:t>derivative of </a:t>
            </a:r>
            <a:r>
              <a:rPr lang="en-US" sz="2000" b="1" i="1" dirty="0">
                <a:latin typeface="Times New Roman" panose="02020603050405020304" pitchFamily="18" charset="0"/>
                <a:cs typeface="Times New Roman" panose="02020603050405020304" pitchFamily="18" charset="0"/>
              </a:rPr>
              <a:t>th</a:t>
            </a:r>
            <a:r>
              <a:rPr lang="en-US" sz="2000" b="1" dirty="0">
                <a:latin typeface="Times New Roman" panose="02020603050405020304" pitchFamily="18" charset="0"/>
                <a:cs typeface="Times New Roman" panose="02020603050405020304" pitchFamily="18" charset="0"/>
              </a:rPr>
              <a:t>e </a:t>
            </a:r>
            <a:r>
              <a:rPr lang="en-US" sz="2000" dirty="0">
                <a:latin typeface="Times New Roman" panose="02020603050405020304" pitchFamily="18" charset="0"/>
                <a:cs typeface="Times New Roman" panose="02020603050405020304" pitchFamily="18" charset="0"/>
              </a:rPr>
              <a:t>distance with respect to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time</a:t>
            </a:r>
          </a:p>
          <a:p>
            <a:r>
              <a:rPr lang="en-US" sz="2000" dirty="0">
                <a:latin typeface="Times New Roman" panose="02020603050405020304" pitchFamily="18" charset="0"/>
                <a:cs typeface="Times New Roman" panose="02020603050405020304" pitchFamily="18" charset="0"/>
              </a:rPr>
              <a:t> A comment: Why have we used the definite article? </a:t>
            </a:r>
          </a:p>
          <a:p>
            <a:r>
              <a:rPr lang="en-US" sz="2000" dirty="0">
                <a:latin typeface="Times New Roman" panose="02020603050405020304" pitchFamily="18" charset="0"/>
                <a:cs typeface="Times New Roman" panose="02020603050405020304" pitchFamily="18" charset="0"/>
              </a:rPr>
              <a:t>The first test is: can we really rephrase the sentence: </a:t>
            </a:r>
            <a:r>
              <a:rPr lang="en-US" sz="2000" dirty="0" err="1">
                <a:latin typeface="Times New Roman" panose="02020603050405020304" pitchFamily="18" charset="0"/>
                <a:cs typeface="Times New Roman" panose="02020603050405020304" pitchFamily="18" charset="0"/>
              </a:rPr>
              <a:t>Brzina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koja</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krece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pravolinijski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izrazava</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kao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rastajanja</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odnosu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vreme</a:t>
            </a:r>
            <a:r>
              <a:rPr lang="en-US" sz="2000" dirty="0">
                <a:latin typeface="Times New Roman" panose="02020603050405020304" pitchFamily="18" charset="0"/>
                <a:cs typeface="Times New Roman" panose="02020603050405020304" pitchFamily="18" charset="0"/>
              </a:rPr>
              <a:t>).</a:t>
            </a:r>
          </a:p>
          <a:p>
            <a:r>
              <a:rPr lang="en-US" sz="2000" dirty="0">
                <a:latin typeface="Times New Roman" panose="02020603050405020304" pitchFamily="18" charset="0"/>
                <a:cs typeface="Times New Roman" panose="02020603050405020304" pitchFamily="18" charset="0"/>
              </a:rPr>
              <a:t>The test evidently fails.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If that does not suffice, a reliable test is to think of the reader’s perspective: The speaker invites the reader to imagine </a:t>
            </a:r>
            <a:r>
              <a:rPr lang="en-US" sz="2000" b="1" dirty="0">
                <a:latin typeface="Times New Roman" panose="02020603050405020304" pitchFamily="18" charset="0"/>
                <a:cs typeface="Times New Roman" panose="02020603050405020304" pitchFamily="18" charset="0"/>
              </a:rPr>
              <a:t>the</a:t>
            </a:r>
            <a:r>
              <a:rPr lang="en-US" sz="2000" dirty="0">
                <a:latin typeface="Times New Roman" panose="02020603050405020304" pitchFamily="18" charset="0"/>
                <a:cs typeface="Times New Roman" panose="02020603050405020304" pitchFamily="18" charset="0"/>
              </a:rPr>
              <a:t> specific point moving along the straight line,  the specific time, </a:t>
            </a:r>
            <a:r>
              <a:rPr lang="en-US" sz="2000" b="1" dirty="0">
                <a:latin typeface="Times New Roman" panose="02020603050405020304" pitchFamily="18" charset="0"/>
                <a:cs typeface="Times New Roman" panose="02020603050405020304" pitchFamily="18" charset="0"/>
              </a:rPr>
              <a:t>the specific distance </a:t>
            </a:r>
          </a:p>
        </p:txBody>
      </p:sp>
    </p:spTree>
    <p:extLst>
      <p:ext uri="{BB962C8B-B14F-4D97-AF65-F5344CB8AC3E}">
        <p14:creationId xmlns:p14="http://schemas.microsoft.com/office/powerpoint/2010/main" val="781280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7D65E-CE25-450A-8F7A-073847698C5C}"/>
              </a:ext>
            </a:extLst>
          </p:cNvPr>
          <p:cNvSpPr>
            <a:spLocks noGrp="1"/>
          </p:cNvSpPr>
          <p:nvPr>
            <p:ph type="title"/>
          </p:nvPr>
        </p:nvSpPr>
        <p:spPr/>
        <p:txBody>
          <a:bodyPr>
            <a:normAutofit/>
          </a:bodyPr>
          <a:lstStyle/>
          <a:p>
            <a:r>
              <a:rPr lang="en-US" sz="2400" b="1" u="sng" dirty="0">
                <a:solidFill>
                  <a:srgbClr val="FF0000"/>
                </a:solidFill>
                <a:latin typeface="Times New Roman" panose="02020603050405020304" pitchFamily="18" charset="0"/>
                <a:cs typeface="Times New Roman" panose="02020603050405020304" pitchFamily="18" charset="0"/>
              </a:rPr>
              <a:t>Assignment 3: the use of the preposition </a:t>
            </a:r>
          </a:p>
        </p:txBody>
      </p:sp>
      <p:sp>
        <p:nvSpPr>
          <p:cNvPr id="3" name="Content Placeholder 2">
            <a:extLst>
              <a:ext uri="{FF2B5EF4-FFF2-40B4-BE49-F238E27FC236}">
                <a16:creationId xmlns:a16="http://schemas.microsoft.com/office/drawing/2014/main" id="{1D142165-D25F-4019-8EE2-1D4B900C4FE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You will often meet an expression: </a:t>
            </a:r>
            <a:r>
              <a:rPr lang="en-US" sz="2000" dirty="0" err="1">
                <a:latin typeface="Times New Roman" panose="02020603050405020304" pitchFamily="18" charset="0"/>
                <a:cs typeface="Times New Roman" panose="02020603050405020304" pitchFamily="18" charset="0"/>
              </a:rPr>
              <a:t>Neprekidan</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diferencijabilan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intervalu</a:t>
            </a:r>
            <a:r>
              <a:rPr lang="en-US" sz="2000" dirty="0">
                <a:latin typeface="Times New Roman" panose="02020603050405020304" pitchFamily="18" charset="0"/>
                <a:cs typeface="Times New Roman" panose="02020603050405020304" pitchFamily="18" charset="0"/>
              </a:rPr>
              <a:t>’</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When speaking about the continuity/differentiability  of a derivative, it is a common mistake to write: continuous </a:t>
            </a:r>
            <a:r>
              <a:rPr lang="en-US" sz="2000" b="1" dirty="0">
                <a:latin typeface="Times New Roman" panose="02020603050405020304" pitchFamily="18" charset="0"/>
                <a:cs typeface="Times New Roman" panose="02020603050405020304" pitchFamily="18" charset="0"/>
              </a:rPr>
              <a:t>ON</a:t>
            </a:r>
            <a:r>
              <a:rPr lang="en-US" sz="2000" dirty="0">
                <a:latin typeface="Times New Roman" panose="02020603050405020304" pitchFamily="18" charset="0"/>
                <a:cs typeface="Times New Roman" panose="02020603050405020304" pitchFamily="18" charset="0"/>
              </a:rPr>
              <a:t> an interval.  </a:t>
            </a:r>
          </a:p>
          <a:p>
            <a:r>
              <a:rPr lang="en-US" sz="2000" dirty="0">
                <a:latin typeface="Times New Roman" panose="02020603050405020304" pitchFamily="18" charset="0"/>
                <a:cs typeface="Times New Roman" panose="02020603050405020304" pitchFamily="18" charset="0"/>
              </a:rPr>
              <a:t>The correct form is: Continuous/or differentiable  IN a  or INSIDE interval</a:t>
            </a:r>
          </a:p>
        </p:txBody>
      </p:sp>
    </p:spTree>
    <p:extLst>
      <p:ext uri="{BB962C8B-B14F-4D97-AF65-F5344CB8AC3E}">
        <p14:creationId xmlns:p14="http://schemas.microsoft.com/office/powerpoint/2010/main" val="12402312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CA01F-B8FB-4DED-9F4D-C9A5EA750014}"/>
              </a:ext>
            </a:extLst>
          </p:cNvPr>
          <p:cNvSpPr>
            <a:spLocks noGrp="1"/>
          </p:cNvSpPr>
          <p:nvPr>
            <p:ph type="title"/>
          </p:nvPr>
        </p:nvSpPr>
        <p:spPr/>
        <p:txBody>
          <a:bodyPr>
            <a:normAutofit/>
          </a:bodyPr>
          <a:lstStyle/>
          <a:p>
            <a:r>
              <a:rPr lang="en-US" sz="2400" b="1" dirty="0">
                <a:solidFill>
                  <a:srgbClr val="FF0000"/>
                </a:solidFill>
                <a:latin typeface="Times New Roman" panose="02020603050405020304" pitchFamily="18" charset="0"/>
                <a:cs typeface="Times New Roman" panose="02020603050405020304" pitchFamily="18" charset="0"/>
              </a:rPr>
              <a:t>The assignment 3: prepositions: a tricky example </a:t>
            </a:r>
          </a:p>
        </p:txBody>
      </p:sp>
      <p:sp>
        <p:nvSpPr>
          <p:cNvPr id="3" name="Content Placeholder 2">
            <a:extLst>
              <a:ext uri="{FF2B5EF4-FFF2-40B4-BE49-F238E27FC236}">
                <a16:creationId xmlns:a16="http://schemas.microsoft.com/office/drawing/2014/main" id="{4B58EE20-3DFF-48D0-98C9-1F297024AD5C}"/>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 Za </a:t>
            </a:r>
            <a:r>
              <a:rPr lang="en-US" sz="2000" dirty="0" err="1">
                <a:latin typeface="Times New Roman" panose="02020603050405020304" pitchFamily="18" charset="0"/>
                <a:cs typeface="Times New Roman" panose="02020603050405020304" pitchFamily="18" charset="0"/>
              </a:rPr>
              <a:t>funkciju</a:t>
            </a:r>
            <a:r>
              <a:rPr lang="en-US" sz="2000" dirty="0">
                <a:latin typeface="Times New Roman" panose="02020603050405020304" pitchFamily="18" charset="0"/>
                <a:cs typeface="Times New Roman" panose="02020603050405020304" pitchFamily="18" charset="0"/>
              </a:rPr>
              <a:t> se </a:t>
            </a:r>
            <a:r>
              <a:rPr lang="en-US" sz="2000" dirty="0" err="1">
                <a:latin typeface="Times New Roman" panose="02020603050405020304" pitchFamily="18" charset="0"/>
                <a:cs typeface="Times New Roman" panose="02020603050405020304" pitchFamily="18" charset="0"/>
              </a:rPr>
              <a:t>kaze</a:t>
            </a:r>
            <a:r>
              <a:rPr lang="en-US" sz="2000" dirty="0">
                <a:latin typeface="Times New Roman" panose="02020603050405020304" pitchFamily="18" charset="0"/>
                <a:cs typeface="Times New Roman" panose="02020603050405020304" pitchFamily="18" charset="0"/>
              </a:rPr>
              <a:t> da je </a:t>
            </a:r>
            <a:r>
              <a:rPr lang="en-US" sz="2000" dirty="0" err="1">
                <a:latin typeface="Times New Roman" panose="02020603050405020304" pitchFamily="18" charset="0"/>
                <a:cs typeface="Times New Roman" panose="02020603050405020304" pitchFamily="18" charset="0"/>
              </a:rPr>
              <a:t>diferencijabilna</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na</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otvorenom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intervalu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ako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konacan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a:solidFill>
                  <a:srgbClr val="FF0000"/>
                </a:solidFill>
                <a:latin typeface="Times New Roman" panose="02020603050405020304" pitchFamily="18" charset="0"/>
                <a:cs typeface="Times New Roman" panose="02020603050405020304" pitchFamily="18" charset="0"/>
              </a:rPr>
              <a:t>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bilo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kojoj</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tacki</a:t>
            </a:r>
            <a:r>
              <a:rPr lang="en-US" sz="2000" dirty="0">
                <a:latin typeface="Times New Roman" panose="02020603050405020304" pitchFamily="18" charset="0"/>
                <a:cs typeface="Times New Roman" panose="02020603050405020304" pitchFamily="18" charset="0"/>
              </a:rPr>
              <a:t> tog  </a:t>
            </a:r>
            <a:r>
              <a:rPr lang="en-US" sz="2000" dirty="0" err="1">
                <a:latin typeface="Times New Roman" panose="02020603050405020304" pitchFamily="18" charset="0"/>
                <a:cs typeface="Times New Roman" panose="02020603050405020304" pitchFamily="18" charset="0"/>
              </a:rPr>
              <a:t>intervala</a:t>
            </a:r>
            <a:r>
              <a:rPr lang="en-US" sz="2000" dirty="0">
                <a:latin typeface="Times New Roman" panose="02020603050405020304" pitchFamily="18" charset="0"/>
                <a:cs typeface="Times New Roman" panose="02020603050405020304" pitchFamily="18" charset="0"/>
              </a:rPr>
              <a:t> </a:t>
            </a:r>
          </a:p>
          <a:p>
            <a:pPr lvl="0"/>
            <a:r>
              <a:rPr lang="en-US" sz="2000" dirty="0">
                <a:latin typeface="Times New Roman" panose="02020603050405020304" pitchFamily="18" charset="0"/>
                <a:cs typeface="Times New Roman" panose="02020603050405020304" pitchFamily="18" charset="0"/>
              </a:rPr>
              <a:t>Literally, by relying on our Serbian intuition, we may translate this as: </a:t>
            </a:r>
            <a:r>
              <a:rPr lang="en-US" sz="2000" dirty="0">
                <a:solidFill>
                  <a:prstClr val="black"/>
                </a:solidFill>
                <a:latin typeface="Times New Roman" panose="02020603050405020304" pitchFamily="18" charset="0"/>
                <a:cs typeface="Times New Roman" panose="02020603050405020304" pitchFamily="18" charset="0"/>
              </a:rPr>
              <a:t>A function is called differentiable  </a:t>
            </a:r>
            <a:r>
              <a:rPr lang="en-US" sz="2000" dirty="0">
                <a:solidFill>
                  <a:srgbClr val="FF0000"/>
                </a:solidFill>
                <a:latin typeface="Times New Roman" panose="02020603050405020304" pitchFamily="18" charset="0"/>
                <a:cs typeface="Times New Roman" panose="02020603050405020304" pitchFamily="18" charset="0"/>
              </a:rPr>
              <a:t>on</a:t>
            </a:r>
            <a:r>
              <a:rPr lang="en-US" sz="2000" dirty="0">
                <a:solidFill>
                  <a:prstClr val="black"/>
                </a:solidFill>
                <a:latin typeface="Times New Roman" panose="02020603050405020304" pitchFamily="18" charset="0"/>
                <a:cs typeface="Times New Roman" panose="02020603050405020304" pitchFamily="18" charset="0"/>
              </a:rPr>
              <a:t> an open interval if it has a finite derivative </a:t>
            </a:r>
            <a:r>
              <a:rPr lang="en-US" sz="2000" dirty="0">
                <a:solidFill>
                  <a:srgbClr val="FF0000"/>
                </a:solidFill>
                <a:latin typeface="Times New Roman" panose="02020603050405020304" pitchFamily="18" charset="0"/>
                <a:cs typeface="Times New Roman" panose="02020603050405020304" pitchFamily="18" charset="0"/>
              </a:rPr>
              <a:t>in </a:t>
            </a:r>
            <a:r>
              <a:rPr lang="en-US" sz="2000" dirty="0">
                <a:solidFill>
                  <a:prstClr val="black"/>
                </a:solidFill>
                <a:latin typeface="Times New Roman" panose="02020603050405020304" pitchFamily="18" charset="0"/>
                <a:cs typeface="Times New Roman" panose="02020603050405020304" pitchFamily="18" charset="0"/>
              </a:rPr>
              <a:t> any point of this interval (no, no, no!) </a:t>
            </a: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 function is called differentiable </a:t>
            </a:r>
            <a:r>
              <a:rPr lang="en-US" sz="2000" dirty="0">
                <a:solidFill>
                  <a:srgbClr val="FF0000"/>
                </a:solidFill>
                <a:latin typeface="Times New Roman" panose="02020603050405020304" pitchFamily="18" charset="0"/>
                <a:cs typeface="Times New Roman" panose="02020603050405020304" pitchFamily="18" charset="0"/>
              </a:rPr>
              <a:t>in  </a:t>
            </a:r>
            <a:r>
              <a:rPr lang="en-US" sz="2000" dirty="0">
                <a:latin typeface="Times New Roman" panose="02020603050405020304" pitchFamily="18" charset="0"/>
                <a:cs typeface="Times New Roman" panose="02020603050405020304" pitchFamily="18" charset="0"/>
              </a:rPr>
              <a:t>an open interval if it has a finite derivative </a:t>
            </a:r>
            <a:r>
              <a:rPr lang="en-US" sz="2000" dirty="0">
                <a:solidFill>
                  <a:srgbClr val="FF0000"/>
                </a:solidFill>
                <a:latin typeface="Times New Roman" panose="02020603050405020304" pitchFamily="18" charset="0"/>
                <a:cs typeface="Times New Roman" panose="02020603050405020304" pitchFamily="18" charset="0"/>
              </a:rPr>
              <a:t>at any </a:t>
            </a:r>
            <a:r>
              <a:rPr lang="en-US" sz="2000" dirty="0">
                <a:latin typeface="Times New Roman" panose="02020603050405020304" pitchFamily="18" charset="0"/>
                <a:cs typeface="Times New Roman" panose="02020603050405020304" pitchFamily="18" charset="0"/>
              </a:rPr>
              <a:t>point of this interval</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Take, thus, care about the difference between ‘in’ and ‘at’. </a:t>
            </a:r>
          </a:p>
        </p:txBody>
      </p:sp>
    </p:spTree>
    <p:extLst>
      <p:ext uri="{BB962C8B-B14F-4D97-AF65-F5344CB8AC3E}">
        <p14:creationId xmlns:p14="http://schemas.microsoft.com/office/powerpoint/2010/main" val="152554615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EACB3-AFF9-42B2-94EB-3A1F44ABB830}"/>
              </a:ext>
            </a:extLst>
          </p:cNvPr>
          <p:cNvSpPr>
            <a:spLocks noGrp="1"/>
          </p:cNvSpPr>
          <p:nvPr>
            <p:ph type="title"/>
          </p:nvPr>
        </p:nvSpPr>
        <p:spPr/>
        <p:txBody>
          <a:bodyPr/>
          <a:lstStyle/>
          <a:p>
            <a:r>
              <a:rPr lang="en-US" sz="2400" b="1" dirty="0">
                <a:solidFill>
                  <a:srgbClr val="FF0000"/>
                </a:solidFill>
                <a:latin typeface="Times New Roman" panose="02020603050405020304" pitchFamily="18" charset="0"/>
                <a:cs typeface="Times New Roman" panose="02020603050405020304" pitchFamily="18" charset="0"/>
              </a:rPr>
              <a:t>The assignment 3: prepositions: when do we use the preposition ‘inside’? </a:t>
            </a:r>
            <a:endParaRPr lang="en-US" dirty="0"/>
          </a:p>
        </p:txBody>
      </p:sp>
      <p:sp>
        <p:nvSpPr>
          <p:cNvPr id="3" name="Content Placeholder 2">
            <a:extLst>
              <a:ext uri="{FF2B5EF4-FFF2-40B4-BE49-F238E27FC236}">
                <a16:creationId xmlns:a16="http://schemas.microsoft.com/office/drawing/2014/main" id="{CE97B64F-4956-495B-BBB0-79277CBA5764}"/>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Kao </a:t>
            </a:r>
            <a:r>
              <a:rPr lang="en-US" sz="2000" dirty="0" err="1">
                <a:latin typeface="Times New Roman" panose="02020603050405020304" pitchFamily="18" charset="0"/>
                <a:cs typeface="Times New Roman" panose="02020603050405020304" pitchFamily="18" charset="0"/>
              </a:rPr>
              <a:t>pretpostavku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uzimamo</a:t>
            </a:r>
            <a:r>
              <a:rPr lang="en-US" sz="2000" dirty="0">
                <a:latin typeface="Times New Roman" panose="02020603050405020304" pitchFamily="18" charset="0"/>
                <a:cs typeface="Times New Roman" panose="02020603050405020304" pitchFamily="18" charset="0"/>
              </a:rPr>
              <a:t> da </a:t>
            </a:r>
            <a:r>
              <a:rPr lang="en-US" sz="2000" dirty="0" err="1">
                <a:latin typeface="Times New Roman" panose="02020603050405020304" pitchFamily="18" charset="0"/>
                <a:cs typeface="Times New Roman" panose="02020603050405020304" pitchFamily="18" charset="0"/>
              </a:rPr>
              <a:t>funkcije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imaju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unutar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ovog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intervala</a:t>
            </a:r>
            <a:r>
              <a:rPr lang="en-US" sz="2000" dirty="0">
                <a:latin typeface="Times New Roman" panose="02020603050405020304" pitchFamily="18" charset="0"/>
                <a:cs typeface="Times New Roman" panose="02020603050405020304" pitchFamily="18" charset="0"/>
              </a:rPr>
              <a:t> I </a:t>
            </a:r>
            <a:r>
              <a:rPr lang="en-US" sz="2000" dirty="0" err="1">
                <a:latin typeface="Times New Roman" panose="02020603050405020304" pitchFamily="18" charset="0"/>
                <a:cs typeface="Times New Roman" panose="02020603050405020304" pitchFamily="18" charset="0"/>
              </a:rPr>
              <a:t>izvode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jednoj</a:t>
            </a:r>
            <a:r>
              <a:rPr lang="en-US" sz="2000" dirty="0">
                <a:latin typeface="Times New Roman" panose="02020603050405020304" pitchFamily="18" charset="0"/>
                <a:cs typeface="Times New Roman" panose="02020603050405020304" pitchFamily="18" charset="0"/>
              </a:rPr>
              <a:t> strain u </a:t>
            </a:r>
            <a:r>
              <a:rPr lang="en-US" sz="2000" dirty="0" err="1">
                <a:latin typeface="Times New Roman" panose="02020603050405020304" pitchFamily="18" charset="0"/>
                <a:cs typeface="Times New Roman" panose="02020603050405020304" pitchFamily="18" charset="0"/>
              </a:rPr>
              <a:t>krajnjim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tackama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ovog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intervala</a:t>
            </a:r>
            <a:r>
              <a:rPr lang="en-US" sz="2000" dirty="0">
                <a:latin typeface="Times New Roman" panose="02020603050405020304" pitchFamily="18" charset="0"/>
                <a:cs typeface="Times New Roman" panose="02020603050405020304" pitchFamily="18" charset="0"/>
              </a:rPr>
              <a:t> </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assume that it has a derivative at any point </a:t>
            </a:r>
            <a:r>
              <a:rPr lang="en-US" sz="2000" u="sng" dirty="0">
                <a:latin typeface="Times New Roman" panose="02020603050405020304" pitchFamily="18" charset="0"/>
                <a:cs typeface="Times New Roman" panose="02020603050405020304" pitchFamily="18" charset="0"/>
              </a:rPr>
              <a:t>inside this </a:t>
            </a:r>
            <a:r>
              <a:rPr lang="en-US" sz="2000" dirty="0">
                <a:latin typeface="Times New Roman" panose="02020603050405020304" pitchFamily="18" charset="0"/>
                <a:cs typeface="Times New Roman" panose="02020603050405020304" pitchFamily="18" charset="0"/>
              </a:rPr>
              <a:t>interval and one-side derivatives at the ends of this interval</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Thus, a question is: when do we use ‘inside’?</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lesson is: we use ‘inside’ when we wish to be illustrative, and thus point out that a derivative is </a:t>
            </a:r>
            <a:r>
              <a:rPr lang="en-US" sz="2000" b="1" dirty="0">
                <a:latin typeface="Times New Roman" panose="02020603050405020304" pitchFamily="18" charset="0"/>
                <a:cs typeface="Times New Roman" panose="02020603050405020304" pitchFamily="18" charset="0"/>
              </a:rPr>
              <a:t>within an </a:t>
            </a:r>
            <a:r>
              <a:rPr lang="en-US" sz="2000" dirty="0">
                <a:latin typeface="Times New Roman" panose="02020603050405020304" pitchFamily="18" charset="0"/>
                <a:cs typeface="Times New Roman" panose="02020603050405020304" pitchFamily="18" charset="0"/>
              </a:rPr>
              <a:t>interval </a:t>
            </a:r>
          </a:p>
        </p:txBody>
      </p:sp>
    </p:spTree>
    <p:extLst>
      <p:ext uri="{BB962C8B-B14F-4D97-AF65-F5344CB8AC3E}">
        <p14:creationId xmlns:p14="http://schemas.microsoft.com/office/powerpoint/2010/main" val="21326819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2BD7B-E515-4A7B-9BEF-AC2669298A1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assignment 3: preposition:  how to translate the preposition: </a:t>
            </a:r>
            <a:r>
              <a:rPr lang="en-US" sz="2400" b="1" u="sng" dirty="0" err="1">
                <a:latin typeface="Times New Roman" panose="02020603050405020304" pitchFamily="18" charset="0"/>
                <a:cs typeface="Times New Roman" panose="02020603050405020304" pitchFamily="18" charset="0"/>
              </a:rPr>
              <a:t>osim</a:t>
            </a:r>
            <a:r>
              <a:rPr lang="en-US" sz="2400" b="1" u="sng"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ED15892F-7CC0-45EF-A59B-DF0D1014CDC5}"/>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O sim </a:t>
            </a:r>
            <a:r>
              <a:rPr lang="en-US" sz="2000" dirty="0" err="1">
                <a:latin typeface="Times New Roman" panose="02020603050405020304" pitchFamily="18" charset="0"/>
                <a:cs typeface="Times New Roman" panose="02020603050405020304" pitchFamily="18" charset="0"/>
              </a:rPr>
              <a:t>geometrijse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interpretacije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takodje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vazne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interpretacije</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fizici</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Besides</a:t>
            </a:r>
            <a:r>
              <a:rPr lang="en-US" sz="2000" dirty="0">
                <a:latin typeface="Times New Roman" panose="02020603050405020304" pitchFamily="18" charset="0"/>
                <a:cs typeface="Times New Roman" panose="02020603050405020304" pitchFamily="18" charset="0"/>
              </a:rPr>
              <a:t> the geometrical interpretation the derivative has also important interpretations in physics.</a:t>
            </a:r>
          </a:p>
        </p:txBody>
      </p:sp>
    </p:spTree>
    <p:extLst>
      <p:ext uri="{BB962C8B-B14F-4D97-AF65-F5344CB8AC3E}">
        <p14:creationId xmlns:p14="http://schemas.microsoft.com/office/powerpoint/2010/main" val="270824173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7A0202-990C-4EF5-8C9A-58B05BA9A974}"/>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phrase: the phrase: </a:t>
            </a:r>
            <a:r>
              <a:rPr lang="en-US" sz="2400" b="1" u="sng" dirty="0" err="1">
                <a:latin typeface="Times New Roman" panose="02020603050405020304" pitchFamily="18" charset="0"/>
                <a:cs typeface="Times New Roman" panose="02020603050405020304" pitchFamily="18" charset="0"/>
              </a:rPr>
              <a:t>pri</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cemu</a:t>
            </a:r>
            <a:r>
              <a:rPr lang="en-US" sz="2400" b="1" u="sng" dirty="0">
                <a:latin typeface="Times New Roman" panose="02020603050405020304" pitchFamily="18" charset="0"/>
                <a:cs typeface="Times New Roman" panose="02020603050405020304" pitchFamily="18" charset="0"/>
              </a:rPr>
              <a:t>, </a:t>
            </a:r>
            <a:r>
              <a:rPr lang="en-US" sz="2400" b="1" u="sng" dirty="0" err="1">
                <a:latin typeface="Times New Roman" panose="02020603050405020304" pitchFamily="18" charset="0"/>
                <a:cs typeface="Times New Roman" panose="02020603050405020304" pitchFamily="18" charset="0"/>
              </a:rPr>
              <a:t>gde</a:t>
            </a:r>
            <a:r>
              <a:rPr lang="en-US" sz="2400" b="1" u="sng" dirty="0">
                <a:latin typeface="Times New Roman" panose="02020603050405020304" pitchFamily="18" charset="0"/>
                <a:cs typeface="Times New Roman" panose="02020603050405020304" pitchFamily="18" charset="0"/>
              </a:rPr>
              <a:t>  je </a:t>
            </a:r>
          </a:p>
        </p:txBody>
      </p:sp>
      <p:sp>
        <p:nvSpPr>
          <p:cNvPr id="3" name="Content Placeholder 2">
            <a:extLst>
              <a:ext uri="{FF2B5EF4-FFF2-40B4-BE49-F238E27FC236}">
                <a16:creationId xmlns:a16="http://schemas.microsoft.com/office/drawing/2014/main" id="{24AF4EAB-A9CA-4272-9256-47259FD0E062}"/>
              </a:ext>
            </a:extLst>
          </p:cNvPr>
          <p:cNvSpPr>
            <a:spLocks noGrp="1"/>
          </p:cNvSpPr>
          <p:nvPr>
            <p:ph idx="1"/>
          </p:nvPr>
        </p:nvSpPr>
        <p:spPr/>
        <p:txBody>
          <a:bodyPr/>
          <a:lstStyle/>
          <a:p>
            <a:endParaRPr lang="en-US" dirty="0"/>
          </a:p>
          <a:p>
            <a:r>
              <a:rPr lang="en-US" sz="2000" dirty="0" err="1">
                <a:latin typeface="Times New Roman" panose="02020603050405020304" pitchFamily="18" charset="0"/>
                <a:cs typeface="Times New Roman" panose="02020603050405020304" pitchFamily="18" charset="0"/>
              </a:rPr>
              <a:t>Povucimo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pravu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liniju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kroz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tacke</a:t>
            </a:r>
            <a:r>
              <a:rPr lang="en-US" sz="2000" dirty="0">
                <a:latin typeface="Times New Roman" panose="02020603050405020304" pitchFamily="18" charset="0"/>
                <a:cs typeface="Times New Roman" panose="02020603050405020304" pitchFamily="18" charset="0"/>
              </a:rPr>
              <a:t> (a, f(a) ) I (</a:t>
            </a:r>
            <a:r>
              <a:rPr lang="en-US" sz="2000" dirty="0" err="1">
                <a:latin typeface="Times New Roman" panose="02020603050405020304" pitchFamily="18" charset="0"/>
                <a:cs typeface="Times New Roman" panose="02020603050405020304" pitchFamily="18" charset="0"/>
              </a:rPr>
              <a:t>a+h</a:t>
            </a:r>
            <a:r>
              <a:rPr lang="en-US" sz="2000" dirty="0">
                <a:latin typeface="Times New Roman" panose="02020603050405020304" pitchFamily="18" charset="0"/>
                <a:cs typeface="Times New Roman" panose="02020603050405020304" pitchFamily="18" charset="0"/>
              </a:rPr>
              <a:t>, f (</a:t>
            </a:r>
            <a:r>
              <a:rPr lang="en-US" sz="2000" dirty="0" err="1">
                <a:latin typeface="Times New Roman" panose="02020603050405020304" pitchFamily="18" charset="0"/>
                <a:cs typeface="Times New Roman" panose="02020603050405020304" pitchFamily="18" charset="0"/>
              </a:rPr>
              <a:t>a+h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pri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cemu</a:t>
            </a:r>
            <a:r>
              <a:rPr lang="en-US" sz="2000" dirty="0">
                <a:latin typeface="Times New Roman" panose="02020603050405020304" pitchFamily="18" charset="0"/>
                <a:cs typeface="Times New Roman" panose="02020603050405020304" pitchFamily="18" charset="0"/>
              </a:rPr>
              <a:t> je a </a:t>
            </a:r>
            <a:r>
              <a:rPr lang="en-US" sz="2000" dirty="0" err="1">
                <a:latin typeface="Times New Roman" panose="02020603050405020304" pitchFamily="18" charset="0"/>
                <a:cs typeface="Times New Roman" panose="02020603050405020304" pitchFamily="18" charset="0"/>
              </a:rPr>
              <a:t>odredjena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pozitivna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vrednost</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Such cases are easily solved by the use of the participle phrase:</a:t>
            </a:r>
            <a:r>
              <a:rPr lang="en-US" sz="2000" u="sng" dirty="0">
                <a:latin typeface="Times New Roman" panose="02020603050405020304" pitchFamily="18" charset="0"/>
                <a:cs typeface="Times New Roman" panose="02020603050405020304" pitchFamily="18" charset="0"/>
              </a:rPr>
              <a:t> being </a:t>
            </a:r>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Translation: </a:t>
            </a:r>
            <a:r>
              <a:rPr lang="en-US" sz="2000" dirty="0">
                <a:latin typeface="Times New Roman" panose="02020603050405020304" pitchFamily="18" charset="0"/>
                <a:cs typeface="Times New Roman" panose="02020603050405020304" pitchFamily="18" charset="0"/>
              </a:rPr>
              <a:t>Let us draw a straight line through the points [a , f (a)] and [a + h,  f  (a + ft)] , </a:t>
            </a:r>
            <a:r>
              <a:rPr lang="en-US" sz="2000" u="sng" dirty="0">
                <a:latin typeface="Times New Roman" panose="02020603050405020304" pitchFamily="18" charset="0"/>
                <a:cs typeface="Times New Roman" panose="02020603050405020304" pitchFamily="18" charset="0"/>
              </a:rPr>
              <a:t>h  being</a:t>
            </a:r>
            <a:r>
              <a:rPr lang="en-US" sz="2000" dirty="0">
                <a:latin typeface="Times New Roman" panose="02020603050405020304" pitchFamily="18" charset="0"/>
                <a:cs typeface="Times New Roman" panose="02020603050405020304" pitchFamily="18" charset="0"/>
              </a:rPr>
              <a:t> a fixed positive value.</a:t>
            </a:r>
          </a:p>
          <a:p>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3861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8F4CD-2295-4B58-B59D-200363B9D5AD}"/>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The list of words to be learned from this lesson (take a look at the page </a:t>
            </a:r>
            <a:endParaRPr lang="en-US" u="sng" dirty="0">
              <a:solidFill>
                <a:srgbClr val="7030A0"/>
              </a:solidFill>
            </a:endParaRPr>
          </a:p>
        </p:txBody>
      </p:sp>
      <p:sp>
        <p:nvSpPr>
          <p:cNvPr id="3" name="Content Placeholder 2">
            <a:extLst>
              <a:ext uri="{FF2B5EF4-FFF2-40B4-BE49-F238E27FC236}">
                <a16:creationId xmlns:a16="http://schemas.microsoft.com/office/drawing/2014/main" id="{CB211D43-8605-4178-B312-64F6CEE8F296}"/>
              </a:ext>
            </a:extLst>
          </p:cNvPr>
          <p:cNvSpPr>
            <a:spLocks noGrp="1"/>
          </p:cNvSpPr>
          <p:nvPr>
            <p:ph idx="1"/>
          </p:nvPr>
        </p:nvSpPr>
        <p:spPr/>
        <p:txBody>
          <a:bodyPr>
            <a:normAutofit/>
          </a:bodyPr>
          <a:lstStyle/>
          <a:p>
            <a:r>
              <a:rPr lang="en-US" sz="2000" u="sng" dirty="0">
                <a:latin typeface="Times New Roman" panose="02020603050405020304" pitchFamily="18" charset="0"/>
                <a:cs typeface="Times New Roman" panose="02020603050405020304" pitchFamily="18" charset="0"/>
              </a:rPr>
              <a:t>intermediate value theorem</a:t>
            </a:r>
          </a:p>
          <a:p>
            <a:r>
              <a:rPr lang="en-US" sz="2000" u="sng" dirty="0">
                <a:solidFill>
                  <a:srgbClr val="000000"/>
                </a:solidFill>
                <a:latin typeface="Times New Roman" panose="02020603050405020304" pitchFamily="18" charset="0"/>
                <a:cs typeface="Times New Roman" panose="02020603050405020304" pitchFamily="18" charset="0"/>
              </a:rPr>
              <a:t>existence theorem</a:t>
            </a:r>
          </a:p>
          <a:p>
            <a:r>
              <a:rPr lang="en-US" sz="2000" u="sng" dirty="0">
                <a:solidFill>
                  <a:srgbClr val="000000"/>
                </a:solidFill>
                <a:latin typeface="Times New Roman" panose="02020603050405020304" pitchFamily="18" charset="0"/>
                <a:cs typeface="Times New Roman" panose="02020603050405020304" pitchFamily="18" charset="0"/>
              </a:rPr>
              <a:t>The converse (is not true).</a:t>
            </a:r>
          </a:p>
          <a:p>
            <a:r>
              <a:rPr lang="en-US" sz="2000" u="sng" dirty="0">
                <a:solidFill>
                  <a:srgbClr val="000000"/>
                </a:solidFill>
                <a:latin typeface="Times New Roman" panose="02020603050405020304" pitchFamily="18" charset="0"/>
                <a:cs typeface="Times New Roman" panose="02020603050405020304" pitchFamily="18" charset="0"/>
              </a:rPr>
              <a:t>The extreme value theorem</a:t>
            </a:r>
          </a:p>
          <a:p>
            <a:r>
              <a:rPr lang="en-US" sz="2000" u="sng" dirty="0" err="1">
                <a:latin typeface="Times New Roman" panose="02020603050405020304" pitchFamily="18" charset="0"/>
                <a:cs typeface="Times New Roman" panose="02020603050405020304" pitchFamily="18" charset="0"/>
              </a:rPr>
              <a:t>Weierstrass's</a:t>
            </a:r>
            <a:r>
              <a:rPr lang="en-US" sz="2000" u="sng" dirty="0">
                <a:latin typeface="Times New Roman" panose="02020603050405020304" pitchFamily="18" charset="0"/>
                <a:cs typeface="Times New Roman" panose="02020603050405020304" pitchFamily="18" charset="0"/>
              </a:rPr>
              <a:t> function </a:t>
            </a:r>
          </a:p>
          <a:p>
            <a:r>
              <a:rPr lang="en-US" sz="2000" u="sng" dirty="0">
                <a:solidFill>
                  <a:srgbClr val="000000"/>
                </a:solidFill>
                <a:latin typeface="Times New Roman" panose="02020603050405020304" pitchFamily="18" charset="0"/>
                <a:cs typeface="Times New Roman" panose="02020603050405020304" pitchFamily="18" charset="0"/>
              </a:rPr>
              <a:t>sign function</a:t>
            </a:r>
            <a:endParaRPr lang="en-US" sz="2000" u="sng" dirty="0">
              <a:latin typeface="Times New Roman" panose="02020603050405020304" pitchFamily="18" charset="0"/>
              <a:cs typeface="Times New Roman" panose="02020603050405020304" pitchFamily="18" charset="0"/>
            </a:endParaRPr>
          </a:p>
          <a:p>
            <a:r>
              <a:rPr lang="en-US" sz="2000" u="sng" dirty="0">
                <a:solidFill>
                  <a:srgbClr val="000000"/>
                </a:solidFill>
                <a:latin typeface="Times New Roman" panose="02020603050405020304" pitchFamily="18" charset="0"/>
                <a:cs typeface="Times New Roman" panose="02020603050405020304" pitchFamily="18" charset="0"/>
              </a:rPr>
              <a:t>uniform convergence theorem</a:t>
            </a:r>
          </a:p>
          <a:p>
            <a:r>
              <a:rPr lang="en-US" sz="2000" u="sng" dirty="0">
                <a:solidFill>
                  <a:srgbClr val="000000"/>
                </a:solidFill>
                <a:latin typeface="Times New Roman" panose="02020603050405020304" pitchFamily="18" charset="0"/>
              </a:rPr>
              <a:t>square root</a:t>
            </a:r>
          </a:p>
          <a:p>
            <a:r>
              <a:rPr lang="en-US" sz="2000" u="sng" dirty="0">
                <a:solidFill>
                  <a:srgbClr val="000000"/>
                </a:solidFill>
                <a:latin typeface="Times New Roman" panose="02020603050405020304" pitchFamily="18" charset="0"/>
              </a:rPr>
              <a:t>pointwise limit</a:t>
            </a:r>
          </a:p>
          <a:p>
            <a:r>
              <a:rPr lang="en-US" sz="2000" u="sng" dirty="0">
                <a:solidFill>
                  <a:srgbClr val="000000"/>
                </a:solidFill>
                <a:latin typeface="Times New Roman" panose="02020603050405020304" pitchFamily="18" charset="0"/>
              </a:rPr>
              <a:t>hyperreal number</a:t>
            </a:r>
            <a:endParaRPr lang="en-US" sz="20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45857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EEABC5-F7BB-452F-8CE0-4F676A19EC85}"/>
              </a:ext>
            </a:extLst>
          </p:cNvPr>
          <p:cNvSpPr>
            <a:spLocks noGrp="1"/>
          </p:cNvSpPr>
          <p:nvPr>
            <p:ph type="title"/>
          </p:nvPr>
        </p:nvSpPr>
        <p:spPr/>
        <p:txBody>
          <a:bodyPr>
            <a:normAutofit fontScale="90000"/>
          </a:bodyPr>
          <a:lstStyle/>
          <a:p>
            <a:br>
              <a:rPr lang="en-US" dirty="0"/>
            </a:br>
            <a:br>
              <a:rPr lang="en-US" dirty="0"/>
            </a:br>
            <a:br>
              <a:rPr lang="en-US" dirty="0"/>
            </a:br>
            <a:br>
              <a:rPr lang="en-US" dirty="0"/>
            </a:br>
            <a:br>
              <a:rPr lang="en-US" dirty="0"/>
            </a:br>
            <a:r>
              <a:rPr lang="en-US" sz="2700" b="1" dirty="0">
                <a:latin typeface="Times New Roman" panose="02020603050405020304" pitchFamily="18" charset="0"/>
                <a:cs typeface="Times New Roman" panose="02020603050405020304" pitchFamily="18" charset="0"/>
              </a:rPr>
              <a:t>The assignment 3:  relative pronoun: </a:t>
            </a:r>
            <a:r>
              <a:rPr lang="en-US" sz="2700" b="1" dirty="0" err="1">
                <a:latin typeface="Times New Roman" panose="02020603050405020304" pitchFamily="18" charset="0"/>
                <a:cs typeface="Times New Roman" panose="02020603050405020304" pitchFamily="18" charset="0"/>
              </a:rPr>
              <a:t>odakle</a:t>
            </a:r>
            <a:r>
              <a:rPr lang="en-US" sz="2700" b="1" dirty="0">
                <a:latin typeface="Times New Roman" panose="02020603050405020304" pitchFamily="18" charset="0"/>
                <a:cs typeface="Times New Roman" panose="02020603050405020304" pitchFamily="18" charset="0"/>
              </a:rPr>
              <a:t>, </a:t>
            </a:r>
            <a:r>
              <a:rPr lang="en-US" sz="2700" b="1" dirty="0" err="1">
                <a:latin typeface="Times New Roman" panose="02020603050405020304" pitchFamily="18" charset="0"/>
                <a:cs typeface="Times New Roman" panose="02020603050405020304" pitchFamily="18" charset="0"/>
              </a:rPr>
              <a:t>iz</a:t>
            </a:r>
            <a:r>
              <a:rPr lang="en-US" sz="2700" b="1" dirty="0">
                <a:latin typeface="Times New Roman" panose="02020603050405020304" pitchFamily="18" charset="0"/>
                <a:cs typeface="Times New Roman" panose="02020603050405020304" pitchFamily="18" charset="0"/>
              </a:rPr>
              <a:t> </a:t>
            </a:r>
            <a:r>
              <a:rPr lang="en-US" sz="2700" b="1" dirty="0" err="1">
                <a:latin typeface="Times New Roman" panose="02020603050405020304" pitchFamily="18" charset="0"/>
                <a:cs typeface="Times New Roman" panose="02020603050405020304" pitchFamily="18" charset="0"/>
              </a:rPr>
              <a:t>cega</a:t>
            </a:r>
            <a:r>
              <a:rPr lang="en-US" sz="2700" b="1" dirty="0">
                <a:latin typeface="Times New Roman" panose="02020603050405020304" pitchFamily="18" charset="0"/>
                <a:cs typeface="Times New Roman" panose="02020603050405020304" pitchFamily="18" charset="0"/>
              </a:rPr>
              <a:t>, </a:t>
            </a:r>
            <a:br>
              <a:rPr lang="en-US" sz="2700" b="1" dirty="0">
                <a:latin typeface="Times New Roman" panose="02020603050405020304" pitchFamily="18" charset="0"/>
                <a:cs typeface="Times New Roman" panose="02020603050405020304" pitchFamily="18" charset="0"/>
              </a:rPr>
            </a:br>
            <a:br>
              <a:rPr lang="en-US" dirty="0"/>
            </a:b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br>
              <a:rPr lang="en-US" dirty="0">
                <a:latin typeface="Times New Roman" panose="02020603050405020304" pitchFamily="18" charset="0"/>
                <a:cs typeface="Times New Roman" panose="02020603050405020304" pitchFamily="18" charset="0"/>
              </a:rPr>
            </a:br>
            <a:r>
              <a:rPr lang="en-US" sz="2700" dirty="0" err="1">
                <a:latin typeface="Times New Roman" panose="02020603050405020304" pitchFamily="18" charset="0"/>
                <a:cs typeface="Times New Roman" panose="02020603050405020304" pitchFamily="18" charset="0"/>
              </a:rPr>
              <a:t>Imamo</a:t>
            </a:r>
            <a:r>
              <a:rPr lang="en-US" sz="2700" dirty="0">
                <a:latin typeface="Times New Roman" panose="02020603050405020304" pitchFamily="18" charset="0"/>
                <a:cs typeface="Times New Roman" panose="02020603050405020304" pitchFamily="18" charset="0"/>
              </a:rPr>
              <a:t> da je F (x + h)= c = f (x) , </a:t>
            </a:r>
            <a:r>
              <a:rPr lang="en-US" sz="2700" b="1" u="sng" dirty="0" err="1">
                <a:solidFill>
                  <a:srgbClr val="FF0000"/>
                </a:solidFill>
                <a:latin typeface="Times New Roman" panose="02020603050405020304" pitchFamily="18" charset="0"/>
                <a:cs typeface="Times New Roman" panose="02020603050405020304" pitchFamily="18" charset="0"/>
              </a:rPr>
              <a:t>odakle</a:t>
            </a:r>
            <a:r>
              <a:rPr lang="en-US" sz="2700" b="1" u="sng" dirty="0">
                <a:solidFill>
                  <a:srgbClr val="FF0000"/>
                </a:solidFill>
                <a:latin typeface="Times New Roman" panose="02020603050405020304" pitchFamily="18" charset="0"/>
                <a:cs typeface="Times New Roman" panose="02020603050405020304" pitchFamily="18" charset="0"/>
              </a:rPr>
              <a:t>  </a:t>
            </a:r>
            <a:r>
              <a:rPr lang="en-US" sz="2700" b="1" u="sng" dirty="0" err="1">
                <a:solidFill>
                  <a:srgbClr val="FF0000"/>
                </a:solidFill>
                <a:latin typeface="Times New Roman" panose="02020603050405020304" pitchFamily="18" charset="0"/>
                <a:cs typeface="Times New Roman" panose="02020603050405020304" pitchFamily="18" charset="0"/>
              </a:rPr>
              <a:t>izlazi</a:t>
            </a:r>
            <a:r>
              <a:rPr lang="en-US" sz="2700" b="1" u="sng" dirty="0">
                <a:solidFill>
                  <a:srgbClr val="FF0000"/>
                </a:solidFill>
                <a:latin typeface="Times New Roman" panose="02020603050405020304" pitchFamily="18" charset="0"/>
                <a:cs typeface="Times New Roman" panose="02020603050405020304" pitchFamily="18" charset="0"/>
              </a:rPr>
              <a:t> </a:t>
            </a:r>
            <a:r>
              <a:rPr lang="en-US" sz="2700" b="1" dirty="0">
                <a:latin typeface="Times New Roman" panose="02020603050405020304" pitchFamily="18" charset="0"/>
                <a:cs typeface="Times New Roman" panose="02020603050405020304" pitchFamily="18" charset="0"/>
              </a:rPr>
              <a:t>da je:  </a:t>
            </a:r>
          </a:p>
        </p:txBody>
      </p:sp>
      <p:pic>
        <p:nvPicPr>
          <p:cNvPr id="4" name="Content Placeholder 3">
            <a:extLst>
              <a:ext uri="{FF2B5EF4-FFF2-40B4-BE49-F238E27FC236}">
                <a16:creationId xmlns:a16="http://schemas.microsoft.com/office/drawing/2014/main" id="{20B94E71-DB34-4491-B8BC-750C6CBF212A}"/>
              </a:ext>
            </a:extLst>
          </p:cNvPr>
          <p:cNvPicPr>
            <a:picLocks noGrp="1" noChangeAspect="1"/>
          </p:cNvPicPr>
          <p:nvPr>
            <p:ph idx="1"/>
          </p:nvPr>
        </p:nvPicPr>
        <p:blipFill>
          <a:blip r:embed="rId2"/>
          <a:stretch>
            <a:fillRect/>
          </a:stretch>
        </p:blipFill>
        <p:spPr>
          <a:xfrm>
            <a:off x="540721" y="2680890"/>
            <a:ext cx="9726601" cy="1833500"/>
          </a:xfrm>
          <a:prstGeom prst="rect">
            <a:avLst/>
          </a:prstGeom>
        </p:spPr>
      </p:pic>
    </p:spTree>
    <p:extLst>
      <p:ext uri="{BB962C8B-B14F-4D97-AF65-F5344CB8AC3E}">
        <p14:creationId xmlns:p14="http://schemas.microsoft.com/office/powerpoint/2010/main" val="389629094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E315D-2A95-480C-B8CF-A7E7EA6D528F}"/>
              </a:ext>
            </a:extLst>
          </p:cNvPr>
          <p:cNvSpPr>
            <a:spLocks noGrp="1"/>
          </p:cNvSpPr>
          <p:nvPr>
            <p:ph type="title"/>
          </p:nvPr>
        </p:nvSpPr>
        <p:spPr/>
        <p:txBody>
          <a:bodyPr/>
          <a:lstStyle/>
          <a:p>
            <a:r>
              <a:rPr lang="en-US" sz="2400" dirty="0">
                <a:solidFill>
                  <a:srgbClr val="FF0000"/>
                </a:solidFill>
                <a:latin typeface="Times New Roman" panose="02020603050405020304" pitchFamily="18" charset="0"/>
                <a:cs typeface="Times New Roman" panose="02020603050405020304" pitchFamily="18" charset="0"/>
              </a:rPr>
              <a:t>The omission of the possessive pronoun</a:t>
            </a:r>
            <a:br>
              <a:rPr lang="en-US" dirty="0"/>
            </a:br>
            <a:endParaRPr lang="en-US" dirty="0"/>
          </a:p>
        </p:txBody>
      </p:sp>
      <p:sp>
        <p:nvSpPr>
          <p:cNvPr id="3" name="Content Placeholder 2">
            <a:extLst>
              <a:ext uri="{FF2B5EF4-FFF2-40B4-BE49-F238E27FC236}">
                <a16:creationId xmlns:a16="http://schemas.microsoft.com/office/drawing/2014/main" id="{AE364037-00E5-4AB6-A670-CB131CD8633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Na </a:t>
            </a:r>
            <a:r>
              <a:rPr lang="en-US" sz="2000" dirty="0" err="1">
                <a:latin typeface="Times New Roman" panose="02020603050405020304" pitchFamily="18" charset="0"/>
                <a:cs typeface="Times New Roman" panose="02020603050405020304" pitchFamily="18" charset="0"/>
              </a:rPr>
              <a:t>osnovu</a:t>
            </a:r>
            <a:r>
              <a:rPr lang="en-US" sz="2000"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vec</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dokazanih</a:t>
            </a:r>
            <a:r>
              <a:rPr lang="en-US" sz="2000" u="sng" dirty="0">
                <a:latin typeface="Times New Roman" panose="02020603050405020304" pitchFamily="18" charset="0"/>
                <a:cs typeface="Times New Roman" panose="02020603050405020304" pitchFamily="18" charset="0"/>
              </a:rPr>
              <a:t> formula </a:t>
            </a:r>
          </a:p>
          <a:p>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From the </a:t>
            </a:r>
            <a:r>
              <a:rPr lang="en-US" sz="2000" u="sng" dirty="0">
                <a:latin typeface="Times New Roman" panose="02020603050405020304" pitchFamily="18" charset="0"/>
                <a:cs typeface="Times New Roman" panose="02020603050405020304" pitchFamily="18" charset="0"/>
              </a:rPr>
              <a:t>formulae already proved</a:t>
            </a:r>
          </a:p>
        </p:txBody>
      </p:sp>
    </p:spTree>
    <p:extLst>
      <p:ext uri="{BB962C8B-B14F-4D97-AF65-F5344CB8AC3E}">
        <p14:creationId xmlns:p14="http://schemas.microsoft.com/office/powerpoint/2010/main" val="180140800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1C283-977F-446D-B069-424AF6A67DCD}"/>
              </a:ext>
            </a:extLst>
          </p:cNvPr>
          <p:cNvSpPr>
            <a:spLocks noGrp="1"/>
          </p:cNvSpPr>
          <p:nvPr>
            <p:ph type="title"/>
          </p:nvPr>
        </p:nvSpPr>
        <p:spPr/>
        <p:txBody>
          <a:bodyPr>
            <a:normAutofit fontScale="90000"/>
          </a:bodyPr>
          <a:lstStyle/>
          <a:p>
            <a:br>
              <a:rPr lang="en-US" dirty="0"/>
            </a:br>
            <a:br>
              <a:rPr lang="en-US" dirty="0"/>
            </a:br>
            <a:r>
              <a:rPr lang="en-US" sz="2700" b="1" dirty="0">
                <a:latin typeface="Times New Roman" panose="02020603050405020304" pitchFamily="18" charset="0"/>
                <a:cs typeface="Times New Roman" panose="02020603050405020304" pitchFamily="18" charset="0"/>
              </a:rPr>
              <a:t>Assignment 3: vocabulary: the phrase: </a:t>
            </a:r>
            <a:r>
              <a:rPr lang="en-US" sz="2700" b="1" dirty="0" err="1">
                <a:latin typeface="Times New Roman" panose="02020603050405020304" pitchFamily="18" charset="0"/>
                <a:cs typeface="Times New Roman" panose="02020603050405020304" pitchFamily="18" charset="0"/>
              </a:rPr>
              <a:t>racunati</a:t>
            </a:r>
            <a:r>
              <a:rPr lang="en-US" sz="2700" b="1" dirty="0">
                <a:latin typeface="Times New Roman" panose="02020603050405020304" pitchFamily="18" charset="0"/>
                <a:cs typeface="Times New Roman" panose="02020603050405020304" pitchFamily="18" charset="0"/>
              </a:rPr>
              <a:t> –</a:t>
            </a:r>
            <a:r>
              <a:rPr lang="en-US" sz="2700" b="1" u="sng" dirty="0">
                <a:latin typeface="Times New Roman" panose="02020603050405020304" pitchFamily="18" charset="0"/>
                <a:cs typeface="Times New Roman" panose="02020603050405020304" pitchFamily="18" charset="0"/>
              </a:rPr>
              <a:t> calculate </a:t>
            </a:r>
            <a:r>
              <a:rPr lang="en-US" sz="2700" b="1" dirty="0">
                <a:latin typeface="Times New Roman" panose="02020603050405020304" pitchFamily="18" charset="0"/>
                <a:cs typeface="Times New Roman" panose="02020603050405020304" pitchFamily="18" charset="0"/>
              </a:rPr>
              <a:t>and </a:t>
            </a:r>
            <a:r>
              <a:rPr lang="en-US" sz="2700" b="1" u="sng" dirty="0">
                <a:latin typeface="Times New Roman" panose="02020603050405020304" pitchFamily="18" charset="0"/>
                <a:cs typeface="Times New Roman" panose="02020603050405020304" pitchFamily="18" charset="0"/>
              </a:rPr>
              <a:t>compute</a:t>
            </a:r>
            <a:br>
              <a:rPr lang="en-US" dirty="0"/>
            </a:br>
            <a:br>
              <a:rPr lang="en-US" sz="2700" b="1" dirty="0">
                <a:latin typeface="Times New Roman" panose="02020603050405020304" pitchFamily="18" charset="0"/>
                <a:cs typeface="Times New Roman" panose="02020603050405020304" pitchFamily="18" charset="0"/>
              </a:rPr>
            </a:br>
            <a:r>
              <a:rPr lang="en-US" sz="2200" dirty="0">
                <a:latin typeface="Times New Roman" panose="02020603050405020304" pitchFamily="18" charset="0"/>
                <a:cs typeface="Times New Roman" panose="02020603050405020304" pitchFamily="18" charset="0"/>
              </a:rPr>
              <a:t>Consider the following example: </a:t>
            </a:r>
            <a:r>
              <a:rPr lang="en-US" sz="2200" dirty="0" err="1">
                <a:latin typeface="Times New Roman" panose="02020603050405020304" pitchFamily="18" charset="0"/>
                <a:cs typeface="Times New Roman" panose="02020603050405020304" pitchFamily="18" charset="0"/>
              </a:rPr>
              <a:t>Sada</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cemo</a:t>
            </a:r>
            <a:r>
              <a:rPr lang="en-US" sz="2200" dirty="0">
                <a:latin typeface="Times New Roman" panose="02020603050405020304" pitchFamily="18" charset="0"/>
                <a:cs typeface="Times New Roman" panose="02020603050405020304" pitchFamily="18" charset="0"/>
              </a:rPr>
              <a:t> </a:t>
            </a:r>
            <a:r>
              <a:rPr lang="en-US" sz="2200" dirty="0" err="1">
                <a:solidFill>
                  <a:srgbClr val="FF0000"/>
                </a:solidFill>
                <a:latin typeface="Times New Roman" panose="02020603050405020304" pitchFamily="18" charset="0"/>
                <a:cs typeface="Times New Roman" panose="02020603050405020304" pitchFamily="18" charset="0"/>
              </a:rPr>
              <a:t>izracunati</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izvode</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trigometrijskih</a:t>
            </a:r>
            <a:r>
              <a:rPr lang="en-US" sz="2200" dirty="0">
                <a:latin typeface="Times New Roman" panose="02020603050405020304" pitchFamily="18" charset="0"/>
                <a:cs typeface="Times New Roman" panose="02020603050405020304" pitchFamily="18" charset="0"/>
              </a:rPr>
              <a:t> </a:t>
            </a:r>
            <a:r>
              <a:rPr lang="en-US" sz="2200" dirty="0" err="1">
                <a:latin typeface="Times New Roman" panose="02020603050405020304" pitchFamily="18" charset="0"/>
                <a:cs typeface="Times New Roman" panose="02020603050405020304" pitchFamily="18" charset="0"/>
              </a:rPr>
              <a:t>funkcija</a:t>
            </a:r>
            <a:r>
              <a:rPr lang="en-US" sz="2200" b="1" dirty="0">
                <a:latin typeface="Times New Roman" panose="02020603050405020304" pitchFamily="18" charset="0"/>
                <a:cs typeface="Times New Roman" panose="02020603050405020304" pitchFamily="18" charset="0"/>
              </a:rPr>
              <a:t>: </a:t>
            </a:r>
          </a:p>
        </p:txBody>
      </p:sp>
      <p:pic>
        <p:nvPicPr>
          <p:cNvPr id="7" name="Content Placeholder 6">
            <a:extLst>
              <a:ext uri="{FF2B5EF4-FFF2-40B4-BE49-F238E27FC236}">
                <a16:creationId xmlns:a16="http://schemas.microsoft.com/office/drawing/2014/main" id="{814C30EE-7FC5-4BC1-BE68-5B58DC76413F}"/>
              </a:ext>
            </a:extLst>
          </p:cNvPr>
          <p:cNvPicPr>
            <a:picLocks noGrp="1" noChangeAspect="1"/>
          </p:cNvPicPr>
          <p:nvPr>
            <p:ph idx="1"/>
          </p:nvPr>
        </p:nvPicPr>
        <p:blipFill>
          <a:blip r:embed="rId2"/>
          <a:stretch>
            <a:fillRect/>
          </a:stretch>
        </p:blipFill>
        <p:spPr>
          <a:xfrm>
            <a:off x="838200" y="2648126"/>
            <a:ext cx="10515600" cy="2706336"/>
          </a:xfrm>
          <a:prstGeom prst="rect">
            <a:avLst/>
          </a:prstGeom>
        </p:spPr>
      </p:pic>
    </p:spTree>
    <p:extLst>
      <p:ext uri="{BB962C8B-B14F-4D97-AF65-F5344CB8AC3E}">
        <p14:creationId xmlns:p14="http://schemas.microsoft.com/office/powerpoint/2010/main" val="187984385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DD9737-B990-4FA9-954D-B12E78DCE930}"/>
              </a:ext>
            </a:extLst>
          </p:cNvPr>
          <p:cNvSpPr>
            <a:spLocks noGrp="1"/>
          </p:cNvSpPr>
          <p:nvPr>
            <p:ph type="title"/>
          </p:nvPr>
        </p:nvSpPr>
        <p:spPr/>
        <p:txBody>
          <a:bodyPr/>
          <a:lstStyle/>
          <a:p>
            <a:r>
              <a:rPr lang="en-US" sz="2400" b="1" dirty="0">
                <a:solidFill>
                  <a:prstClr val="black"/>
                </a:solidFill>
                <a:latin typeface="Times New Roman" panose="02020603050405020304" pitchFamily="18" charset="0"/>
                <a:cs typeface="Times New Roman" panose="02020603050405020304" pitchFamily="18" charset="0"/>
              </a:rPr>
              <a:t>Assignment 3: vocabulary: the phrase: </a:t>
            </a:r>
            <a:r>
              <a:rPr lang="en-US" sz="2400" b="1" dirty="0" err="1">
                <a:solidFill>
                  <a:prstClr val="black"/>
                </a:solidFill>
                <a:latin typeface="Times New Roman" panose="02020603050405020304" pitchFamily="18" charset="0"/>
                <a:cs typeface="Times New Roman" panose="02020603050405020304" pitchFamily="18" charset="0"/>
              </a:rPr>
              <a:t>racunati</a:t>
            </a:r>
            <a:r>
              <a:rPr lang="en-US" sz="2400" b="1" dirty="0">
                <a:solidFill>
                  <a:prstClr val="black"/>
                </a:solidFill>
                <a:latin typeface="Times New Roman" panose="02020603050405020304" pitchFamily="18" charset="0"/>
                <a:cs typeface="Times New Roman" panose="02020603050405020304" pitchFamily="18" charset="0"/>
              </a:rPr>
              <a:t> –</a:t>
            </a:r>
            <a:r>
              <a:rPr lang="en-US" sz="2400" b="1" u="sng" dirty="0">
                <a:solidFill>
                  <a:prstClr val="black"/>
                </a:solidFill>
                <a:latin typeface="Times New Roman" panose="02020603050405020304" pitchFamily="18" charset="0"/>
                <a:cs typeface="Times New Roman" panose="02020603050405020304" pitchFamily="18" charset="0"/>
              </a:rPr>
              <a:t> calculate </a:t>
            </a:r>
            <a:r>
              <a:rPr lang="en-US" sz="2400" b="1" dirty="0">
                <a:solidFill>
                  <a:prstClr val="black"/>
                </a:solidFill>
                <a:latin typeface="Times New Roman" panose="02020603050405020304" pitchFamily="18" charset="0"/>
                <a:cs typeface="Times New Roman" panose="02020603050405020304" pitchFamily="18" charset="0"/>
              </a:rPr>
              <a:t>and </a:t>
            </a:r>
            <a:r>
              <a:rPr lang="en-US" sz="2400" b="1" u="sng" dirty="0">
                <a:solidFill>
                  <a:prstClr val="black"/>
                </a:solidFill>
                <a:latin typeface="Times New Roman" panose="02020603050405020304" pitchFamily="18" charset="0"/>
                <a:cs typeface="Times New Roman" panose="02020603050405020304" pitchFamily="18" charset="0"/>
              </a:rPr>
              <a:t>compute</a:t>
            </a:r>
            <a:endParaRPr lang="en-US" dirty="0"/>
          </a:p>
        </p:txBody>
      </p:sp>
      <p:sp>
        <p:nvSpPr>
          <p:cNvPr id="3" name="Content Placeholder 2">
            <a:extLst>
              <a:ext uri="{FF2B5EF4-FFF2-40B4-BE49-F238E27FC236}">
                <a16:creationId xmlns:a16="http://schemas.microsoft.com/office/drawing/2014/main" id="{150C6EB8-EE2C-40DD-B92B-D60F98250657}"/>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The translation of the previous example: We shall now calculate the derivatives of trigonometric functions.</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Why have we used the expression: </a:t>
            </a:r>
            <a:r>
              <a:rPr lang="en-US" sz="2000" u="sng" dirty="0">
                <a:latin typeface="Times New Roman" panose="02020603050405020304" pitchFamily="18" charset="0"/>
                <a:cs typeface="Times New Roman" panose="02020603050405020304" pitchFamily="18" charset="0"/>
              </a:rPr>
              <a:t>calculate</a:t>
            </a:r>
            <a:r>
              <a:rPr lang="en-US" sz="2000" dirty="0">
                <a:latin typeface="Times New Roman" panose="02020603050405020304" pitchFamily="18" charset="0"/>
                <a:cs typeface="Times New Roman" panose="02020603050405020304" pitchFamily="18" charset="0"/>
              </a:rPr>
              <a:t>, and </a:t>
            </a:r>
            <a:r>
              <a:rPr lang="en-US" sz="2000" u="sng" dirty="0">
                <a:latin typeface="Times New Roman" panose="02020603050405020304" pitchFamily="18" charset="0"/>
                <a:cs typeface="Times New Roman" panose="02020603050405020304" pitchFamily="18" charset="0"/>
              </a:rPr>
              <a:t>not compute</a:t>
            </a:r>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 </a:t>
            </a:r>
          </a:p>
          <a:p>
            <a:r>
              <a:rPr lang="en-US" sz="2000" dirty="0">
                <a:latin typeface="Times New Roman" panose="02020603050405020304" pitchFamily="18" charset="0"/>
                <a:cs typeface="Times New Roman" panose="02020603050405020304" pitchFamily="18" charset="0"/>
              </a:rPr>
              <a:t>The word: calculate is used to denote ‘</a:t>
            </a:r>
            <a:r>
              <a:rPr lang="en-US" sz="2000" dirty="0" err="1">
                <a:latin typeface="Times New Roman" panose="02020603050405020304" pitchFamily="18" charset="0"/>
                <a:cs typeface="Times New Roman" panose="02020603050405020304" pitchFamily="18" charset="0"/>
              </a:rPr>
              <a:t>simpler’cases</a:t>
            </a:r>
            <a:r>
              <a:rPr lang="en-US" sz="2000" dirty="0">
                <a:latin typeface="Times New Roman" panose="02020603050405020304" pitchFamily="18" charset="0"/>
                <a:cs typeface="Times New Roman" panose="02020603050405020304" pitchFamily="18" charset="0"/>
              </a:rPr>
              <a:t>, algorithms of lower complexity.</a:t>
            </a:r>
          </a:p>
          <a:p>
            <a:r>
              <a:rPr lang="en-US" sz="2000" dirty="0">
                <a:latin typeface="Times New Roman" panose="02020603050405020304" pitchFamily="18" charset="0"/>
                <a:cs typeface="Times New Roman" panose="02020603050405020304" pitchFamily="18" charset="0"/>
              </a:rPr>
              <a:t>Therefore, my advice is always  to take a look at the very procedure and </a:t>
            </a:r>
            <a:r>
              <a:rPr lang="en-US" sz="2000" dirty="0" err="1">
                <a:latin typeface="Times New Roman" panose="02020603050405020304" pitchFamily="18" charset="0"/>
                <a:cs typeface="Times New Roman" panose="02020603050405020304" pitchFamily="18" charset="0"/>
              </a:rPr>
              <a:t>algorit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hms</a:t>
            </a:r>
            <a:r>
              <a:rPr lang="en-US" sz="2000" dirty="0">
                <a:latin typeface="Times New Roman" panose="02020603050405020304" pitchFamily="18" charset="0"/>
                <a:cs typeface="Times New Roman" panose="02020603050405020304" pitchFamily="18" charset="0"/>
              </a:rPr>
              <a:t>: if turns out to a be a simpler algorithm, the basic, then use’ calculate’ and ‘ not compute’. If a greater complexity </a:t>
            </a:r>
          </a:p>
        </p:txBody>
      </p:sp>
    </p:spTree>
    <p:extLst>
      <p:ext uri="{BB962C8B-B14F-4D97-AF65-F5344CB8AC3E}">
        <p14:creationId xmlns:p14="http://schemas.microsoft.com/office/powerpoint/2010/main" val="17412248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78A3B-8B5F-4674-B2C4-BDBCEFBA2C51}"/>
              </a:ext>
            </a:extLst>
          </p:cNvPr>
          <p:cNvSpPr>
            <a:spLocks noGrp="1"/>
          </p:cNvSpPr>
          <p:nvPr>
            <p:ph type="title"/>
          </p:nvPr>
        </p:nvSpPr>
        <p:spPr/>
        <p:txBody>
          <a:bodyPr>
            <a:normAutofit fontScale="90000"/>
          </a:bodyPr>
          <a:lstStyle/>
          <a:p>
            <a:br>
              <a:rPr lang="en-US" dirty="0"/>
            </a:br>
            <a:br>
              <a:rPr lang="en-US" dirty="0"/>
            </a:br>
            <a:br>
              <a:rPr lang="en-US" dirty="0"/>
            </a:br>
            <a:br>
              <a:rPr lang="en-US" dirty="0"/>
            </a:br>
            <a:endParaRPr lang="en-US" dirty="0"/>
          </a:p>
        </p:txBody>
      </p:sp>
      <p:sp>
        <p:nvSpPr>
          <p:cNvPr id="6" name="Content Placeholder 5">
            <a:extLst>
              <a:ext uri="{FF2B5EF4-FFF2-40B4-BE49-F238E27FC236}">
                <a16:creationId xmlns:a16="http://schemas.microsoft.com/office/drawing/2014/main" id="{EC124A37-37E3-4013-99FD-D61880A7F786}"/>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For, we have F(x + h) = F (x) whence</a:t>
            </a:r>
          </a:p>
        </p:txBody>
      </p:sp>
    </p:spTree>
    <p:extLst>
      <p:ext uri="{BB962C8B-B14F-4D97-AF65-F5344CB8AC3E}">
        <p14:creationId xmlns:p14="http://schemas.microsoft.com/office/powerpoint/2010/main" val="314706372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228F0-2ABA-4734-BDC2-E6D722F3B071}"/>
              </a:ext>
            </a:extLst>
          </p:cNvPr>
          <p:cNvSpPr>
            <a:spLocks noGrp="1"/>
          </p:cNvSpPr>
          <p:nvPr>
            <p:ph type="title"/>
          </p:nvPr>
        </p:nvSpPr>
        <p:spPr/>
        <p:txBody>
          <a:bodyPr>
            <a:normAutofit fontScale="90000"/>
          </a:bodyPr>
          <a:lstStyle/>
          <a:p>
            <a:br>
              <a:rPr lang="en-US" dirty="0"/>
            </a:br>
            <a:br>
              <a:rPr lang="en-US" dirty="0"/>
            </a:br>
            <a:br>
              <a:rPr lang="en-US" dirty="0"/>
            </a:br>
            <a:br>
              <a:rPr lang="en-US" dirty="0"/>
            </a:br>
            <a:endParaRPr lang="en-US" dirty="0"/>
          </a:p>
        </p:txBody>
      </p:sp>
      <p:pic>
        <p:nvPicPr>
          <p:cNvPr id="4" name="Content Placeholder 3">
            <a:extLst>
              <a:ext uri="{FF2B5EF4-FFF2-40B4-BE49-F238E27FC236}">
                <a16:creationId xmlns:a16="http://schemas.microsoft.com/office/drawing/2014/main" id="{9D2AFBF5-0B5B-42E1-945D-3A5CAC584755}"/>
              </a:ext>
            </a:extLst>
          </p:cNvPr>
          <p:cNvPicPr>
            <a:picLocks noGrp="1" noChangeAspect="1"/>
          </p:cNvPicPr>
          <p:nvPr>
            <p:ph idx="1"/>
          </p:nvPr>
        </p:nvPicPr>
        <p:blipFill>
          <a:blip r:embed="rId2"/>
          <a:stretch>
            <a:fillRect/>
          </a:stretch>
        </p:blipFill>
        <p:spPr>
          <a:xfrm>
            <a:off x="838200" y="2705587"/>
            <a:ext cx="10515600" cy="2591413"/>
          </a:xfrm>
          <a:prstGeom prst="rect">
            <a:avLst/>
          </a:prstGeom>
        </p:spPr>
      </p:pic>
    </p:spTree>
    <p:extLst>
      <p:ext uri="{BB962C8B-B14F-4D97-AF65-F5344CB8AC3E}">
        <p14:creationId xmlns:p14="http://schemas.microsoft.com/office/powerpoint/2010/main" val="281237425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13C89-33CF-444A-B497-D9193C842D06}"/>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assignment 3: </a:t>
            </a:r>
            <a:r>
              <a:rPr lang="en-US" sz="2400" b="1" dirty="0">
                <a:latin typeface="Times New Roman" panose="02020603050405020304" pitchFamily="18" charset="0"/>
                <a:cs typeface="Times New Roman" panose="02020603050405020304" pitchFamily="18" charset="0"/>
              </a:rPr>
              <a:t>The relative pronouns </a:t>
            </a:r>
          </a:p>
        </p:txBody>
      </p:sp>
      <p:sp>
        <p:nvSpPr>
          <p:cNvPr id="3" name="Content Placeholder 2">
            <a:extLst>
              <a:ext uri="{FF2B5EF4-FFF2-40B4-BE49-F238E27FC236}">
                <a16:creationId xmlns:a16="http://schemas.microsoft.com/office/drawing/2014/main" id="{4E4B690C-C4BA-4592-B823-63EBC1C2C3B4}"/>
              </a:ext>
            </a:extLst>
          </p:cNvPr>
          <p:cNvSpPr>
            <a:spLocks noGrp="1"/>
          </p:cNvSpPr>
          <p:nvPr>
            <p:ph idx="1"/>
          </p:nvPr>
        </p:nvSpPr>
        <p:spPr/>
        <p:txBody>
          <a:bodyPr/>
          <a:lstStyle/>
          <a:p>
            <a:endParaRPr lang="en-US" dirty="0"/>
          </a:p>
          <a:p>
            <a:r>
              <a:rPr lang="en-US" sz="2000" dirty="0" err="1">
                <a:latin typeface="Times New Roman" panose="02020603050405020304" pitchFamily="18" charset="0"/>
                <a:cs typeface="Times New Roman" panose="02020603050405020304" pitchFamily="18" charset="0"/>
              </a:rPr>
              <a:t>Funkcija</a:t>
            </a:r>
            <a:r>
              <a:rPr lang="en-US" sz="2000"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ciji</a:t>
            </a:r>
            <a:r>
              <a:rPr lang="en-US" sz="2000" u="sng" dirty="0">
                <a:latin typeface="Times New Roman" panose="02020603050405020304" pitchFamily="18" charset="0"/>
                <a:cs typeface="Times New Roman" panose="02020603050405020304" pitchFamily="18" charset="0"/>
              </a:rPr>
              <a:t> se limes </a:t>
            </a:r>
            <a:r>
              <a:rPr lang="en-US" sz="2000" u="sng" dirty="0" err="1">
                <a:latin typeface="Times New Roman" panose="02020603050405020304" pitchFamily="18" charset="0"/>
                <a:cs typeface="Times New Roman" panose="02020603050405020304" pitchFamily="18" charset="0"/>
              </a:rPr>
              <a:t>smatra</a:t>
            </a:r>
            <a:r>
              <a:rPr lang="en-US" sz="2000" u="sng" dirty="0">
                <a:latin typeface="Times New Roman" panose="02020603050405020304" pitchFamily="18" charset="0"/>
                <a:cs typeface="Times New Roman" panose="02020603050405020304" pitchFamily="18" charset="0"/>
              </a:rPr>
              <a:t> da za h </a:t>
            </a:r>
            <a:r>
              <a:rPr lang="en-US" sz="2000" u="sng" dirty="0" err="1">
                <a:latin typeface="Times New Roman" panose="02020603050405020304" pitchFamily="18" charset="0"/>
                <a:cs typeface="Times New Roman" panose="02020603050405020304" pitchFamily="18" charset="0"/>
              </a:rPr>
              <a:t>tezi</a:t>
            </a:r>
            <a:r>
              <a:rPr lang="en-US" sz="2000" u="sng" dirty="0">
                <a:latin typeface="Times New Roman" panose="02020603050405020304" pitchFamily="18" charset="0"/>
                <a:cs typeface="Times New Roman" panose="02020603050405020304" pitchFamily="18" charset="0"/>
              </a:rPr>
              <a:t> </a:t>
            </a:r>
            <a:r>
              <a:rPr lang="en-US" sz="2000" u="sng" dirty="0" err="1">
                <a:latin typeface="Times New Roman" panose="02020603050405020304" pitchFamily="18" charset="0"/>
                <a:cs typeface="Times New Roman" panose="02020603050405020304" pitchFamily="18" charset="0"/>
              </a:rPr>
              <a:t>nuli</a:t>
            </a:r>
            <a:r>
              <a:rPr lang="en-US" sz="2000" u="sng" dirty="0">
                <a:latin typeface="Times New Roman" panose="02020603050405020304" pitchFamily="18" charset="0"/>
                <a:cs typeface="Times New Roman" panose="02020603050405020304" pitchFamily="18" charset="0"/>
              </a:rPr>
              <a:t> </a:t>
            </a:r>
          </a:p>
          <a:p>
            <a:endParaRPr lang="en-US" u="sng"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function </a:t>
            </a:r>
            <a:r>
              <a:rPr lang="en-US" sz="2000" u="sng" dirty="0">
                <a:latin typeface="Times New Roman" panose="02020603050405020304" pitchFamily="18" charset="0"/>
                <a:cs typeface="Times New Roman" panose="02020603050405020304" pitchFamily="18" charset="0"/>
              </a:rPr>
              <a:t>the limit of which </a:t>
            </a:r>
            <a:r>
              <a:rPr lang="en-US" sz="2000" dirty="0">
                <a:latin typeface="Times New Roman" panose="02020603050405020304" pitchFamily="18" charset="0"/>
                <a:cs typeface="Times New Roman" panose="02020603050405020304" pitchFamily="18" charset="0"/>
              </a:rPr>
              <a:t>is considered by h tending to 0</a:t>
            </a:r>
          </a:p>
          <a:p>
            <a:endParaRPr lang="en-US" sz="2000" u="sng"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An advice: whenever you meet an expression as this one, relative pronouns such as </a:t>
            </a:r>
            <a:r>
              <a:rPr lang="en-US" sz="2000" dirty="0" err="1">
                <a:latin typeface="Times New Roman" panose="02020603050405020304" pitchFamily="18" charset="0"/>
                <a:cs typeface="Times New Roman" panose="02020603050405020304" pitchFamily="18" charset="0"/>
              </a:rPr>
              <a:t>ciji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koji</a:t>
            </a:r>
            <a:r>
              <a:rPr lang="en-US" sz="2000" dirty="0">
                <a:latin typeface="Times New Roman" panose="02020603050405020304" pitchFamily="18" charset="0"/>
                <a:cs typeface="Times New Roman" panose="02020603050405020304" pitchFamily="18" charset="0"/>
              </a:rPr>
              <a:t>, make sure you replace ‘whose’ with ‘of which’ whenever speaking about relative pronouns</a:t>
            </a:r>
          </a:p>
        </p:txBody>
      </p:sp>
    </p:spTree>
    <p:extLst>
      <p:ext uri="{BB962C8B-B14F-4D97-AF65-F5344CB8AC3E}">
        <p14:creationId xmlns:p14="http://schemas.microsoft.com/office/powerpoint/2010/main" val="36974043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DC7A9-8BCF-4431-A54F-3134C3B76A31}"/>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assignment 3: vocabulary: the expression: </a:t>
            </a:r>
            <a:r>
              <a:rPr lang="en-US" sz="2400" b="1" dirty="0" err="1">
                <a:latin typeface="Times New Roman" panose="02020603050405020304" pitchFamily="18" charset="0"/>
                <a:cs typeface="Times New Roman" panose="02020603050405020304" pitchFamily="18" charset="0"/>
              </a:rPr>
              <a:t>bazirati</a:t>
            </a:r>
            <a:r>
              <a:rPr lang="en-US" sz="2400" b="1" dirty="0">
                <a:latin typeface="Times New Roman" panose="02020603050405020304" pitchFamily="18" charset="0"/>
                <a:cs typeface="Times New Roman" panose="02020603050405020304" pitchFamily="18" charset="0"/>
              </a:rPr>
              <a:t> – to base </a:t>
            </a:r>
          </a:p>
        </p:txBody>
      </p:sp>
      <p:sp>
        <p:nvSpPr>
          <p:cNvPr id="3" name="Content Placeholder 2">
            <a:extLst>
              <a:ext uri="{FF2B5EF4-FFF2-40B4-BE49-F238E27FC236}">
                <a16:creationId xmlns:a16="http://schemas.microsoft.com/office/drawing/2014/main" id="{5101DC34-47C7-4CE8-9398-869E85662C06}"/>
              </a:ext>
            </a:extLst>
          </p:cNvPr>
          <p:cNvSpPr>
            <a:spLocks noGrp="1"/>
          </p:cNvSpPr>
          <p:nvPr>
            <p:ph idx="1"/>
          </p:nvPr>
        </p:nvSpPr>
        <p:spPr/>
        <p:txBody>
          <a:bodyPr/>
          <a:lstStyle/>
          <a:p>
            <a:endParaRPr lang="en-US" dirty="0"/>
          </a:p>
          <a:p>
            <a:endParaRPr lang="en-US"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Nas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dokaz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baziracemo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zasnovacemo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formuli</a:t>
            </a:r>
            <a:r>
              <a:rPr lang="en-US" sz="2000" dirty="0">
                <a:latin typeface="Times New Roman" panose="02020603050405020304" pitchFamily="18" charset="0"/>
                <a:cs typeface="Times New Roman" panose="02020603050405020304" pitchFamily="18" charset="0"/>
              </a:rPr>
              <a:t> o </a:t>
            </a:r>
            <a:r>
              <a:rPr lang="en-US" sz="2000" dirty="0" err="1">
                <a:latin typeface="Times New Roman" panose="02020603050405020304" pitchFamily="18" charset="0"/>
                <a:cs typeface="Times New Roman" panose="02020603050405020304" pitchFamily="18" charset="0"/>
              </a:rPr>
              <a:t>razlici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sinusa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poznat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trigonometrije</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translation: We shall base  our proof on the formula on the </a:t>
            </a:r>
            <a:r>
              <a:rPr lang="en-US" sz="2000" dirty="0" err="1">
                <a:latin typeface="Times New Roman" panose="02020603050405020304" pitchFamily="18" charset="0"/>
                <a:cs typeface="Times New Roman" panose="02020603050405020304" pitchFamily="18" charset="0"/>
              </a:rPr>
              <a:t>differnce</a:t>
            </a:r>
            <a:r>
              <a:rPr lang="en-US" sz="2000" dirty="0">
                <a:latin typeface="Times New Roman" panose="02020603050405020304" pitchFamily="18" charset="0"/>
                <a:cs typeface="Times New Roman" panose="02020603050405020304" pitchFamily="18" charset="0"/>
              </a:rPr>
              <a:t> of sine known from trigonometry </a:t>
            </a:r>
          </a:p>
        </p:txBody>
      </p:sp>
    </p:spTree>
    <p:extLst>
      <p:ext uri="{BB962C8B-B14F-4D97-AF65-F5344CB8AC3E}">
        <p14:creationId xmlns:p14="http://schemas.microsoft.com/office/powerpoint/2010/main" val="168192097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8D86-7D95-4C03-9451-11B69690FAE2}"/>
              </a:ext>
            </a:extLst>
          </p:cNvPr>
          <p:cNvSpPr>
            <a:spLocks noGrp="1"/>
          </p:cNvSpPr>
          <p:nvPr>
            <p:ph type="title"/>
          </p:nvPr>
        </p:nvSpPr>
        <p:spPr/>
        <p:txBody>
          <a:bodyPr>
            <a:normAutofit fontScale="90000"/>
          </a:bodyPr>
          <a:lstStyle/>
          <a:p>
            <a:br>
              <a:rPr lang="en-US" dirty="0"/>
            </a:br>
            <a:br>
              <a:rPr lang="en-US" dirty="0"/>
            </a:br>
            <a:br>
              <a:rPr lang="en-US" dirty="0"/>
            </a:br>
            <a:br>
              <a:rPr lang="en-US" dirty="0"/>
            </a:br>
            <a:endParaRPr lang="en-US" dirty="0"/>
          </a:p>
        </p:txBody>
      </p:sp>
      <p:pic>
        <p:nvPicPr>
          <p:cNvPr id="4" name="Content Placeholder 3">
            <a:extLst>
              <a:ext uri="{FF2B5EF4-FFF2-40B4-BE49-F238E27FC236}">
                <a16:creationId xmlns:a16="http://schemas.microsoft.com/office/drawing/2014/main" id="{8164F0A9-1DA3-48BE-B6F7-BF7D82014882}"/>
              </a:ext>
            </a:extLst>
          </p:cNvPr>
          <p:cNvPicPr>
            <a:picLocks noGrp="1" noChangeAspect="1"/>
          </p:cNvPicPr>
          <p:nvPr>
            <p:ph idx="1"/>
          </p:nvPr>
        </p:nvPicPr>
        <p:blipFill>
          <a:blip r:embed="rId2"/>
          <a:stretch>
            <a:fillRect/>
          </a:stretch>
        </p:blipFill>
        <p:spPr>
          <a:xfrm>
            <a:off x="-183291" y="890135"/>
            <a:ext cx="10515600" cy="2696524"/>
          </a:xfrm>
          <a:prstGeom prst="rect">
            <a:avLst/>
          </a:prstGeom>
        </p:spPr>
      </p:pic>
    </p:spTree>
    <p:extLst>
      <p:ext uri="{BB962C8B-B14F-4D97-AF65-F5344CB8AC3E}">
        <p14:creationId xmlns:p14="http://schemas.microsoft.com/office/powerpoint/2010/main" val="71090941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24C472-A87B-4237-B7FD-5790BB92BFC2}"/>
              </a:ext>
            </a:extLst>
          </p:cNvPr>
          <p:cNvSpPr>
            <a:spLocks noGrp="1"/>
          </p:cNvSpPr>
          <p:nvPr>
            <p:ph type="title"/>
          </p:nvPr>
        </p:nvSpPr>
        <p:spPr/>
        <p:txBody>
          <a:bodyPr>
            <a:normAutofit/>
          </a:bodyPr>
          <a:lstStyle/>
          <a:p>
            <a:r>
              <a:rPr lang="en-US" sz="2400" b="1" u="sng" dirty="0">
                <a:latin typeface="Times New Roman" panose="02020603050405020304" pitchFamily="18" charset="0"/>
                <a:cs typeface="Times New Roman" panose="02020603050405020304" pitchFamily="18" charset="0"/>
              </a:rPr>
              <a:t>The assignment 3: </a:t>
            </a:r>
            <a:r>
              <a:rPr lang="en-US" sz="2400" b="1" dirty="0">
                <a:latin typeface="Times New Roman" panose="02020603050405020304" pitchFamily="18" charset="0"/>
                <a:cs typeface="Times New Roman" panose="02020603050405020304" pitchFamily="18" charset="0"/>
              </a:rPr>
              <a:t>vocabulary </a:t>
            </a:r>
          </a:p>
        </p:txBody>
      </p:sp>
      <p:sp>
        <p:nvSpPr>
          <p:cNvPr id="3" name="Content Placeholder 2">
            <a:extLst>
              <a:ext uri="{FF2B5EF4-FFF2-40B4-BE49-F238E27FC236}">
                <a16:creationId xmlns:a16="http://schemas.microsoft.com/office/drawing/2014/main" id="{F6002474-C802-4977-8A22-61BF22624CCB}"/>
              </a:ext>
            </a:extLst>
          </p:cNvPr>
          <p:cNvSpPr>
            <a:spLocks noGrp="1"/>
          </p:cNvSpPr>
          <p:nvPr>
            <p:ph idx="1"/>
          </p:nvPr>
        </p:nvSpPr>
        <p:spPr/>
        <p:txBody>
          <a:bodyPr/>
          <a:lstStyle/>
          <a:p>
            <a:endParaRPr lang="en-US" dirty="0"/>
          </a:p>
          <a:p>
            <a:endParaRPr lang="en-US" dirty="0"/>
          </a:p>
          <a:p>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jedne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strane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jednakosti</a:t>
            </a:r>
            <a:r>
              <a:rPr lang="en-US" sz="2000" dirty="0">
                <a:latin typeface="Times New Roman" panose="02020603050405020304" pitchFamily="18" charset="0"/>
                <a:cs typeface="Times New Roman" panose="02020603050405020304" pitchFamily="18" charset="0"/>
              </a:rPr>
              <a:t>) – one-sided derivative </a:t>
            </a:r>
          </a:p>
        </p:txBody>
      </p:sp>
    </p:spTree>
    <p:extLst>
      <p:ext uri="{BB962C8B-B14F-4D97-AF65-F5344CB8AC3E}">
        <p14:creationId xmlns:p14="http://schemas.microsoft.com/office/powerpoint/2010/main" val="4021177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56837-457C-4B9A-A34C-6090EE9A87DF}"/>
              </a:ext>
            </a:extLst>
          </p:cNvPr>
          <p:cNvSpPr>
            <a:spLocks noGrp="1"/>
          </p:cNvSpPr>
          <p:nvPr>
            <p:ph type="title"/>
          </p:nvPr>
        </p:nvSpPr>
        <p:spPr/>
        <p:txBody>
          <a:bodyPr>
            <a:normAutofit/>
          </a:bodyPr>
          <a:lstStyle/>
          <a:p>
            <a:r>
              <a:rPr lang="en-US" sz="2400" b="1" dirty="0">
                <a:solidFill>
                  <a:srgbClr val="7030A0"/>
                </a:solidFill>
                <a:latin typeface="Times New Roman" panose="02020603050405020304" pitchFamily="18" charset="0"/>
                <a:cs typeface="Times New Roman" panose="02020603050405020304" pitchFamily="18" charset="0"/>
              </a:rPr>
              <a:t>The first assignment: atomism </a:t>
            </a:r>
          </a:p>
        </p:txBody>
      </p:sp>
      <p:sp>
        <p:nvSpPr>
          <p:cNvPr id="3" name="Content Placeholder 2">
            <a:extLst>
              <a:ext uri="{FF2B5EF4-FFF2-40B4-BE49-F238E27FC236}">
                <a16:creationId xmlns:a16="http://schemas.microsoft.com/office/drawing/2014/main" id="{42049CDC-5AC8-4455-938D-BDFCB760A279}"/>
              </a:ext>
            </a:extLst>
          </p:cNvPr>
          <p:cNvSpPr>
            <a:spLocks noGrp="1"/>
          </p:cNvSpPr>
          <p:nvPr>
            <p:ph idx="1"/>
          </p:nvPr>
        </p:nvSpPr>
        <p:spPr/>
        <p:txBody>
          <a:bodyPr/>
          <a:lstStyle/>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We will disambiguate between </a:t>
            </a:r>
          </a:p>
          <a:p>
            <a:r>
              <a:rPr lang="en-US" sz="2000" dirty="0">
                <a:latin typeface="Times New Roman" panose="02020603050405020304" pitchFamily="18" charset="0"/>
                <a:cs typeface="Times New Roman" panose="02020603050405020304" pitchFamily="18" charset="0"/>
              </a:rPr>
              <a:t>1) mathematical </a:t>
            </a:r>
          </a:p>
          <a:p>
            <a:r>
              <a:rPr lang="en-US" sz="2000" dirty="0">
                <a:latin typeface="Times New Roman" panose="02020603050405020304" pitchFamily="18" charset="0"/>
                <a:cs typeface="Times New Roman" panose="02020603050405020304" pitchFamily="18" charset="0"/>
              </a:rPr>
              <a:t>2) philosophical – physical context </a:t>
            </a:r>
          </a:p>
          <a:p>
            <a:r>
              <a:rPr lang="en-US" sz="2000" dirty="0">
                <a:latin typeface="Times New Roman" panose="02020603050405020304" pitchFamily="18" charset="0"/>
                <a:cs typeface="Times New Roman" panose="02020603050405020304" pitchFamily="18" charset="0"/>
              </a:rPr>
              <a:t>3) sociological </a:t>
            </a:r>
          </a:p>
          <a:p>
            <a:endParaRPr lang="en-US" dirty="0"/>
          </a:p>
        </p:txBody>
      </p:sp>
    </p:spTree>
    <p:extLst>
      <p:ext uri="{BB962C8B-B14F-4D97-AF65-F5344CB8AC3E}">
        <p14:creationId xmlns:p14="http://schemas.microsoft.com/office/powerpoint/2010/main" val="190100358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BD959-140A-4A9B-B265-23F4A0481B17}"/>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assignment 3</a:t>
            </a:r>
            <a:r>
              <a:rPr lang="en-US" sz="2400" dirty="0">
                <a:latin typeface="Times New Roman" panose="02020603050405020304" pitchFamily="18" charset="0"/>
                <a:cs typeface="Times New Roman" panose="02020603050405020304" pitchFamily="18" charset="0"/>
              </a:rPr>
              <a:t>: vocabulary </a:t>
            </a:r>
          </a:p>
        </p:txBody>
      </p:sp>
      <p:sp>
        <p:nvSpPr>
          <p:cNvPr id="3" name="Content Placeholder 2">
            <a:extLst>
              <a:ext uri="{FF2B5EF4-FFF2-40B4-BE49-F238E27FC236}">
                <a16:creationId xmlns:a16="http://schemas.microsoft.com/office/drawing/2014/main" id="{C952954A-4B72-4C69-8626-F4138E01E78B}"/>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The phrase: </a:t>
            </a:r>
            <a:r>
              <a:rPr lang="en-US" sz="2000" u="sng" dirty="0" err="1">
                <a:latin typeface="Times New Roman" panose="02020603050405020304" pitchFamily="18" charset="0"/>
                <a:cs typeface="Times New Roman" panose="02020603050405020304" pitchFamily="18" charset="0"/>
              </a:rPr>
              <a:t>specifican</a:t>
            </a:r>
            <a:r>
              <a:rPr lang="en-US" sz="2000" u="sng"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expression is often found to be translatable as:  </a:t>
            </a:r>
            <a:r>
              <a:rPr lang="en-US" sz="2000" u="sng" dirty="0">
                <a:latin typeface="Times New Roman" panose="02020603050405020304" pitchFamily="18" charset="0"/>
                <a:cs typeface="Times New Roman" panose="02020603050405020304" pitchFamily="18" charset="0"/>
              </a:rPr>
              <a:t>singular </a:t>
            </a:r>
          </a:p>
          <a:p>
            <a:endParaRPr lang="en-US"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Postoje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specificnije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neprekidne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funkcije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funkcije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nemaju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izvod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ni</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jednoj</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tacki</a:t>
            </a: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There exist still more singular functions, namely, functions which do not possess a derivative at </a:t>
            </a:r>
            <a:r>
              <a:rPr lang="en-US" sz="2000" dirty="0" err="1">
                <a:latin typeface="Times New Roman" panose="02020603050405020304" pitchFamily="18" charset="0"/>
                <a:cs typeface="Times New Roman" panose="02020603050405020304" pitchFamily="18" charset="0"/>
              </a:rPr>
              <a:t>ny</a:t>
            </a:r>
            <a:r>
              <a:rPr lang="en-US" sz="2000" dirty="0">
                <a:latin typeface="Times New Roman" panose="02020603050405020304" pitchFamily="18" charset="0"/>
                <a:cs typeface="Times New Roman" panose="02020603050405020304" pitchFamily="18" charset="0"/>
              </a:rPr>
              <a:t> point  </a:t>
            </a:r>
          </a:p>
        </p:txBody>
      </p:sp>
    </p:spTree>
    <p:extLst>
      <p:ext uri="{BB962C8B-B14F-4D97-AF65-F5344CB8AC3E}">
        <p14:creationId xmlns:p14="http://schemas.microsoft.com/office/powerpoint/2010/main" val="356674061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2663F9-AF83-477E-9839-FA1E12346B90}"/>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The assignment 3: vocabulary: the phrase: </a:t>
            </a:r>
          </a:p>
        </p:txBody>
      </p:sp>
      <p:sp>
        <p:nvSpPr>
          <p:cNvPr id="3" name="Content Placeholder 2">
            <a:extLst>
              <a:ext uri="{FF2B5EF4-FFF2-40B4-BE49-F238E27FC236}">
                <a16:creationId xmlns:a16="http://schemas.microsoft.com/office/drawing/2014/main" id="{D542DE6E-AB96-4F45-89E3-FA691F8ABB8A}"/>
              </a:ext>
            </a:extLst>
          </p:cNvPr>
          <p:cNvSpPr>
            <a:spLocks noGrp="1"/>
          </p:cNvSpPr>
          <p:nvPr>
            <p:ph idx="1"/>
          </p:nvPr>
        </p:nvSpPr>
        <p:spPr/>
        <p:txBody>
          <a:bodyPr/>
          <a:lstStyle/>
          <a:p>
            <a:endParaRPr lang="en-US" sz="2000" dirty="0">
              <a:latin typeface="Times New Roman" panose="02020603050405020304" pitchFamily="18" charset="0"/>
              <a:cs typeface="Times New Roman" panose="02020603050405020304" pitchFamily="18" charset="0"/>
            </a:endParaRPr>
          </a:p>
          <a:p>
            <a:r>
              <a:rPr lang="en-US" sz="2000" dirty="0" err="1">
                <a:solidFill>
                  <a:srgbClr val="FF0000"/>
                </a:solidFill>
                <a:latin typeface="Times New Roman" panose="02020603050405020304" pitchFamily="18" charset="0"/>
                <a:cs typeface="Times New Roman" panose="02020603050405020304" pitchFamily="18" charset="0"/>
              </a:rPr>
              <a:t>Primenom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formule</a:t>
            </a:r>
            <a:r>
              <a:rPr lang="en-US" sz="2000" dirty="0">
                <a:latin typeface="Times New Roman" panose="02020603050405020304" pitchFamily="18" charset="0"/>
                <a:cs typeface="Times New Roman" panose="02020603050405020304" pitchFamily="18" charset="0"/>
              </a:rPr>
              <a:t> 5 I </a:t>
            </a:r>
            <a:r>
              <a:rPr lang="en-US" sz="2000" dirty="0" err="1">
                <a:latin typeface="Times New Roman" panose="02020603050405020304" pitchFamily="18" charset="0"/>
                <a:cs typeface="Times New Roman" panose="02020603050405020304" pitchFamily="18" charset="0"/>
              </a:rPr>
              <a:t>principa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indukcije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lako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dokazujemo</a:t>
            </a:r>
            <a:r>
              <a:rPr lang="en-US" sz="2000" dirty="0">
                <a:latin typeface="Times New Roman" panose="02020603050405020304" pitchFamily="18" charset="0"/>
                <a:cs typeface="Times New Roman" panose="02020603050405020304" pitchFamily="18" charset="0"/>
              </a:rPr>
              <a:t> da formula </a:t>
            </a:r>
            <a:r>
              <a:rPr lang="en-US" sz="2000" dirty="0" err="1">
                <a:latin typeface="Times New Roman" panose="02020603050405020304" pitchFamily="18" charset="0"/>
                <a:cs typeface="Times New Roman" panose="02020603050405020304" pitchFamily="18" charset="0"/>
              </a:rPr>
              <a:t>vazi</a:t>
            </a:r>
            <a:r>
              <a:rPr lang="en-US" sz="2000" dirty="0">
                <a:latin typeface="Times New Roman" panose="02020603050405020304" pitchFamily="18" charset="0"/>
                <a:cs typeface="Times New Roman" panose="02020603050405020304" pitchFamily="18" charset="0"/>
              </a:rPr>
              <a:t> za </a:t>
            </a:r>
            <a:r>
              <a:rPr lang="en-US" sz="2000" dirty="0" err="1">
                <a:latin typeface="Times New Roman" panose="02020603050405020304" pitchFamily="18" charset="0"/>
                <a:cs typeface="Times New Roman" panose="02020603050405020304" pitchFamily="18" charset="0"/>
              </a:rPr>
              <a:t>celobrojne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eksponentne</a:t>
            </a:r>
            <a:r>
              <a:rPr lang="en-US" sz="2000" dirty="0">
                <a:latin typeface="Times New Roman" panose="02020603050405020304" pitchFamily="18" charset="0"/>
                <a:cs typeface="Times New Roman" panose="02020603050405020304" pitchFamily="18" charset="0"/>
              </a:rPr>
              <a:t>   </a:t>
            </a:r>
            <a:r>
              <a:rPr lang="en-US" sz="2000" dirty="0">
                <a:solidFill>
                  <a:prstClr val="black"/>
                </a:solidFill>
                <a:latin typeface="Times New Roman" panose="02020603050405020304" pitchFamily="18" charset="0"/>
                <a:cs typeface="Times New Roman" panose="02020603050405020304" pitchFamily="18" charset="0"/>
              </a:rPr>
              <a:t>n &gt; 2</a:t>
            </a:r>
            <a:endParaRPr lang="en-US" sz="2000" dirty="0">
              <a:latin typeface="Times New Roman" panose="02020603050405020304" pitchFamily="18" charset="0"/>
              <a:cs typeface="Times New Roman" panose="02020603050405020304" pitchFamily="18" charset="0"/>
            </a:endParaRPr>
          </a:p>
          <a:p>
            <a:endParaRPr lang="en-US" sz="2000" dirty="0">
              <a:latin typeface="Times New Roman" panose="02020603050405020304" pitchFamily="18" charset="0"/>
              <a:cs typeface="Times New Roman" panose="02020603050405020304" pitchFamily="18" charset="0"/>
            </a:endParaRPr>
          </a:p>
          <a:p>
            <a:r>
              <a:rPr lang="en-US" sz="2000" dirty="0">
                <a:solidFill>
                  <a:srgbClr val="FF0000"/>
                </a:solidFill>
                <a:latin typeface="Times New Roman" panose="02020603050405020304" pitchFamily="18" charset="0"/>
                <a:cs typeface="Times New Roman" panose="02020603050405020304" pitchFamily="18" charset="0"/>
              </a:rPr>
              <a:t>Applying </a:t>
            </a:r>
            <a:r>
              <a:rPr lang="en-US" sz="2000" dirty="0">
                <a:latin typeface="Times New Roman" panose="02020603050405020304" pitchFamily="18" charset="0"/>
                <a:cs typeface="Times New Roman" panose="02020603050405020304" pitchFamily="18" charset="0"/>
              </a:rPr>
              <a:t>Formula 5 and the principle of induction we prove easily that for integer exponents n &gt; 2 the formula …. Holds</a:t>
            </a:r>
          </a:p>
          <a:p>
            <a:pPr marL="0" indent="0">
              <a:buNone/>
            </a:pPr>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Thus, do not translate literally, such as:. :  </a:t>
            </a:r>
            <a:r>
              <a:rPr lang="en-US" sz="2000" u="sng" dirty="0">
                <a:latin typeface="Times New Roman" panose="02020603050405020304" pitchFamily="18" charset="0"/>
                <a:cs typeface="Times New Roman" panose="02020603050405020304" pitchFamily="18" charset="0"/>
              </a:rPr>
              <a:t>By the application of formula 5 (!!!!)</a:t>
            </a:r>
            <a:endParaRPr lang="en-US" sz="2000" dirty="0">
              <a:latin typeface="Times New Roman" panose="02020603050405020304" pitchFamily="18" charset="0"/>
              <a:cs typeface="Times New Roman" panose="02020603050405020304" pitchFamily="18" charset="0"/>
            </a:endParaRPr>
          </a:p>
          <a:p>
            <a:r>
              <a:rPr lang="en-US" sz="2000" dirty="0">
                <a:solidFill>
                  <a:prstClr val="black"/>
                </a:solidFill>
                <a:latin typeface="Times New Roman" panose="02020603050405020304" pitchFamily="18" charset="0"/>
                <a:cs typeface="Times New Roman" panose="02020603050405020304" pitchFamily="18" charset="0"/>
              </a:rPr>
              <a:t>Sounds very crude in English</a:t>
            </a:r>
            <a:endParaRPr lang="en-US" dirty="0"/>
          </a:p>
        </p:txBody>
      </p:sp>
    </p:spTree>
    <p:extLst>
      <p:ext uri="{BB962C8B-B14F-4D97-AF65-F5344CB8AC3E}">
        <p14:creationId xmlns:p14="http://schemas.microsoft.com/office/powerpoint/2010/main" val="30968083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19598C-4288-463C-8235-C19CED85196F}"/>
              </a:ext>
            </a:extLst>
          </p:cNvPr>
          <p:cNvSpPr>
            <a:spLocks noGrp="1"/>
          </p:cNvSpPr>
          <p:nvPr>
            <p:ph type="title"/>
          </p:nvPr>
        </p:nvSpPr>
        <p:spPr/>
        <p:txBody>
          <a:bodyPr>
            <a:normAutofit/>
          </a:bodyPr>
          <a:lstStyle/>
          <a:p>
            <a:r>
              <a:rPr lang="en-US" sz="2400" b="1" dirty="0">
                <a:latin typeface="Times New Roman" panose="02020603050405020304" pitchFamily="18" charset="0"/>
                <a:cs typeface="Times New Roman" panose="02020603050405020304" pitchFamily="18" charset="0"/>
              </a:rPr>
              <a:t>Vocabulary: phrases ‘ u </a:t>
            </a:r>
            <a:r>
              <a:rPr lang="en-US" sz="2400" b="1" dirty="0" err="1">
                <a:latin typeface="Times New Roman" panose="02020603050405020304" pitchFamily="18" charset="0"/>
                <a:cs typeface="Times New Roman" panose="02020603050405020304" pitchFamily="18" charset="0"/>
              </a:rPr>
              <a:t>smislu</a:t>
            </a:r>
            <a:r>
              <a:rPr lang="en-US" sz="2400"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ACA121D8-DECF-4042-A04D-B54BD90DAE01}"/>
              </a:ext>
            </a:extLst>
          </p:cNvPr>
          <p:cNvSpPr>
            <a:spLocks noGrp="1"/>
          </p:cNvSpPr>
          <p:nvPr>
            <p:ph idx="1"/>
          </p:nvPr>
        </p:nvSpPr>
        <p:spPr/>
        <p:txBody>
          <a:bodyPr/>
          <a:lstStyle/>
          <a:p>
            <a:endParaRPr lang="en-US" dirty="0"/>
          </a:p>
          <a:p>
            <a:r>
              <a:rPr lang="en-US" sz="2000" dirty="0">
                <a:latin typeface="Times New Roman" panose="02020603050405020304" pitchFamily="18" charset="0"/>
                <a:cs typeface="Times New Roman" panose="02020603050405020304" pitchFamily="18" charset="0"/>
              </a:rPr>
              <a:t>U </a:t>
            </a:r>
            <a:r>
              <a:rPr lang="en-US" sz="2000" dirty="0" err="1">
                <a:latin typeface="Times New Roman" panose="02020603050405020304" pitchFamily="18" charset="0"/>
                <a:cs typeface="Times New Roman" panose="02020603050405020304" pitchFamily="18" charset="0"/>
              </a:rPr>
              <a:t>geometrijskom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smislu</a:t>
            </a:r>
            <a:r>
              <a:rPr lang="en-US" sz="2000" dirty="0">
                <a:latin typeface="Times New Roman" panose="02020603050405020304" pitchFamily="18" charset="0"/>
                <a:cs typeface="Times New Roman" panose="02020603050405020304" pitchFamily="18" charset="0"/>
              </a:rPr>
              <a:t> – Geometrically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U  </a:t>
            </a:r>
            <a:r>
              <a:rPr lang="en-US" sz="2000" dirty="0" err="1">
                <a:latin typeface="Times New Roman" panose="02020603050405020304" pitchFamily="18" charset="0"/>
                <a:cs typeface="Times New Roman" panose="02020603050405020304" pitchFamily="18" charset="0"/>
              </a:rPr>
              <a:t>istorijskom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smislu</a:t>
            </a:r>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contextu</a:t>
            </a:r>
            <a:r>
              <a:rPr lang="en-US" sz="2000" dirty="0">
                <a:latin typeface="Times New Roman" panose="02020603050405020304" pitchFamily="18" charset="0"/>
                <a:cs typeface="Times New Roman" panose="02020603050405020304" pitchFamily="18" charset="0"/>
              </a:rPr>
              <a:t> – Historically </a:t>
            </a:r>
          </a:p>
        </p:txBody>
      </p:sp>
    </p:spTree>
    <p:extLst>
      <p:ext uri="{BB962C8B-B14F-4D97-AF65-F5344CB8AC3E}">
        <p14:creationId xmlns:p14="http://schemas.microsoft.com/office/powerpoint/2010/main" val="216484632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2573E-F618-4CB7-B89B-F7FF9D846366}"/>
              </a:ext>
            </a:extLst>
          </p:cNvPr>
          <p:cNvSpPr>
            <a:spLocks noGrp="1"/>
          </p:cNvSpPr>
          <p:nvPr>
            <p:ph type="title"/>
          </p:nvPr>
        </p:nvSpPr>
        <p:spPr/>
        <p:txBody>
          <a:bodyPr/>
          <a:lstStyle/>
          <a:p>
            <a:r>
              <a:rPr lang="en-US" dirty="0"/>
              <a:t>The assignment 3: </a:t>
            </a:r>
          </a:p>
        </p:txBody>
      </p:sp>
      <p:pic>
        <p:nvPicPr>
          <p:cNvPr id="4" name="Content Placeholder 3">
            <a:extLst>
              <a:ext uri="{FF2B5EF4-FFF2-40B4-BE49-F238E27FC236}">
                <a16:creationId xmlns:a16="http://schemas.microsoft.com/office/drawing/2014/main" id="{230416BF-4884-45C8-8BAE-503931E0E52E}"/>
              </a:ext>
            </a:extLst>
          </p:cNvPr>
          <p:cNvPicPr>
            <a:picLocks noGrp="1" noChangeAspect="1"/>
          </p:cNvPicPr>
          <p:nvPr>
            <p:ph idx="1"/>
          </p:nvPr>
        </p:nvPicPr>
        <p:blipFill>
          <a:blip r:embed="rId2"/>
          <a:stretch>
            <a:fillRect/>
          </a:stretch>
        </p:blipFill>
        <p:spPr>
          <a:xfrm>
            <a:off x="3438599" y="3113494"/>
            <a:ext cx="5314801" cy="1775600"/>
          </a:xfrm>
          <a:prstGeom prst="rect">
            <a:avLst/>
          </a:prstGeom>
        </p:spPr>
      </p:pic>
    </p:spTree>
    <p:extLst>
      <p:ext uri="{BB962C8B-B14F-4D97-AF65-F5344CB8AC3E}">
        <p14:creationId xmlns:p14="http://schemas.microsoft.com/office/powerpoint/2010/main" val="287320824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EBC6B-C900-4868-8734-2744D7F2059F}"/>
              </a:ext>
            </a:extLst>
          </p:cNvPr>
          <p:cNvSpPr>
            <a:spLocks noGrp="1"/>
          </p:cNvSpPr>
          <p:nvPr>
            <p:ph type="title"/>
          </p:nvPr>
        </p:nvSpPr>
        <p:spPr/>
        <p:txBody>
          <a:bodyPr/>
          <a:lstStyle/>
          <a:p>
            <a:r>
              <a:rPr lang="en-US" sz="2400" b="1" dirty="0">
                <a:latin typeface="Times New Roman" panose="02020603050405020304" pitchFamily="18" charset="0"/>
                <a:cs typeface="Times New Roman" panose="02020603050405020304" pitchFamily="18" charset="0"/>
              </a:rPr>
              <a:t>The fourth assignment</a:t>
            </a:r>
            <a:r>
              <a:rPr lang="en-US"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B6B56C82-1B40-4E24-811E-B4A076C087F0}"/>
              </a:ext>
            </a:extLst>
          </p:cNvPr>
          <p:cNvSpPr>
            <a:spLocks noGrp="1"/>
          </p:cNvSpPr>
          <p:nvPr>
            <p:ph idx="1"/>
          </p:nvPr>
        </p:nvSpPr>
        <p:spPr/>
        <p:txBody>
          <a:bodyPr>
            <a:normAutofit fontScale="92500" lnSpcReduction="20000"/>
          </a:bodyPr>
          <a:lstStyle/>
          <a:p>
            <a:endParaRPr lang="en-US" dirty="0"/>
          </a:p>
          <a:p>
            <a:r>
              <a:rPr lang="en-US" sz="2000" dirty="0">
                <a:latin typeface="Times New Roman" panose="02020603050405020304" pitchFamily="18" charset="0"/>
                <a:cs typeface="Times New Roman" panose="02020603050405020304" pitchFamily="18" charset="0"/>
              </a:rPr>
              <a:t>We have worked on the TAXE STRUCTURE and INRODUCTION</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Your homework was to frame an introduction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The homework for the next week is to frame a TAXE structure </a:t>
            </a:r>
            <a:r>
              <a:rPr lang="en-US" sz="2000" u="sng" dirty="0" err="1">
                <a:latin typeface="Times New Roman" panose="02020603050405020304" pitchFamily="18" charset="0"/>
                <a:cs typeface="Times New Roman" panose="02020603050405020304" pitchFamily="18" charset="0"/>
              </a:rPr>
              <a:t>foone</a:t>
            </a:r>
            <a:r>
              <a:rPr lang="en-US" sz="2000" u="sng"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paragraph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Please identify the type of each sentence respectively ( Topic sentence, Assertion sentence</a:t>
            </a:r>
          </a:p>
          <a:p>
            <a:r>
              <a:rPr lang="en-US" sz="2000" dirty="0">
                <a:latin typeface="Times New Roman" panose="02020603050405020304" pitchFamily="18" charset="0"/>
                <a:cs typeface="Times New Roman" panose="02020603050405020304" pitchFamily="18" charset="0"/>
              </a:rPr>
              <a:t>Example sentence, Sentence of significance)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For the week after,  you will have to frame all paragraphs in that manner. (we go in a step by step manner)_</a:t>
            </a: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4463702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95468-10B6-4E82-81BF-FC4A8F13474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ED9B4CC-D724-4582-93AD-1E721F1FCDC7}"/>
              </a:ext>
            </a:extLst>
          </p:cNvPr>
          <p:cNvSpPr>
            <a:spLocks noGrp="1"/>
          </p:cNvSpPr>
          <p:nvPr>
            <p:ph idx="1"/>
          </p:nvPr>
        </p:nvSpPr>
        <p:spPr/>
        <p:txBody>
          <a:bodyPr>
            <a:normAutofit/>
          </a:bodyPr>
          <a:lstStyle/>
          <a:p>
            <a:endParaRPr lang="en-US" sz="2000" dirty="0">
              <a:latin typeface="Times New Roman" panose="02020603050405020304" pitchFamily="18" charset="0"/>
              <a:cs typeface="Times New Roman" panose="02020603050405020304" pitchFamily="18" charset="0"/>
            </a:endParaRPr>
          </a:p>
          <a:p>
            <a:r>
              <a:rPr lang="en-US" sz="2000" dirty="0" err="1">
                <a:latin typeface="Times New Roman" panose="02020603050405020304" pitchFamily="18" charset="0"/>
                <a:cs typeface="Times New Roman" panose="02020603050405020304" pitchFamily="18" charset="0"/>
              </a:rPr>
              <a:t>Ako</a:t>
            </a:r>
            <a:r>
              <a:rPr lang="en-US" sz="2000" dirty="0">
                <a:latin typeface="Times New Roman" panose="02020603050405020304" pitchFamily="18" charset="0"/>
                <a:cs typeface="Times New Roman" panose="02020603050405020304" pitchFamily="18" charset="0"/>
              </a:rPr>
              <a:t> je </a:t>
            </a:r>
            <a:r>
              <a:rPr lang="en-US" sz="2000" dirty="0" err="1">
                <a:latin typeface="Times New Roman" panose="02020603050405020304" pitchFamily="18" charset="0"/>
                <a:cs typeface="Times New Roman" panose="02020603050405020304" pitchFamily="18" charset="0"/>
              </a:rPr>
              <a:t>funkcija</a:t>
            </a:r>
            <a:r>
              <a:rPr lang="en-US" sz="2000" dirty="0">
                <a:latin typeface="Times New Roman" panose="02020603050405020304" pitchFamily="18" charset="0"/>
                <a:cs typeface="Times New Roman" panose="02020603050405020304" pitchFamily="18" charset="0"/>
              </a:rPr>
              <a:t> F  </a:t>
            </a:r>
            <a:r>
              <a:rPr lang="en-US" sz="2000" dirty="0" err="1">
                <a:latin typeface="Times New Roman" panose="02020603050405020304" pitchFamily="18" charset="0"/>
                <a:cs typeface="Times New Roman" panose="02020603050405020304" pitchFamily="18" charset="0"/>
              </a:rPr>
              <a:t>diferencijabilna</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nekoj</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tacko</a:t>
            </a:r>
            <a:r>
              <a:rPr lang="en-US" sz="2000" dirty="0">
                <a:latin typeface="Times New Roman" panose="02020603050405020304" pitchFamily="18" charset="0"/>
                <a:cs typeface="Times New Roman" panose="02020603050405020304" pitchFamily="18" charset="0"/>
              </a:rPr>
              <a:t> x, to </a:t>
            </a:r>
            <a:r>
              <a:rPr lang="en-US" sz="2000" dirty="0" err="1">
                <a:latin typeface="Times New Roman" panose="02020603050405020304" pitchFamily="18" charset="0"/>
                <a:cs typeface="Times New Roman" panose="02020603050405020304" pitchFamily="18" charset="0"/>
              </a:rPr>
              <a:t>znaci</a:t>
            </a:r>
            <a:r>
              <a:rPr lang="en-US" sz="2000" dirty="0">
                <a:latin typeface="Times New Roman" panose="02020603050405020304" pitchFamily="18" charset="0"/>
                <a:cs typeface="Times New Roman" panose="02020603050405020304" pitchFamily="18" charset="0"/>
              </a:rPr>
              <a:t> da je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neprekidna</a:t>
            </a:r>
            <a:r>
              <a:rPr lang="en-US" sz="2000" dirty="0">
                <a:latin typeface="Times New Roman" panose="02020603050405020304" pitchFamily="18" charset="0"/>
                <a:cs typeface="Times New Roman" panose="02020603050405020304" pitchFamily="18" charset="0"/>
              </a:rPr>
              <a:t> u </a:t>
            </a:r>
            <a:r>
              <a:rPr lang="en-US" sz="2000" dirty="0" err="1">
                <a:latin typeface="Times New Roman" panose="02020603050405020304" pitchFamily="18" charset="0"/>
                <a:cs typeface="Times New Roman" panose="02020603050405020304" pitchFamily="18" charset="0"/>
              </a:rPr>
              <a:t>toj</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tacki</a:t>
            </a:r>
            <a:r>
              <a:rPr lang="en-US" sz="2000" dirty="0">
                <a:latin typeface="Times New Roman" panose="02020603050405020304" pitchFamily="18" charset="0"/>
                <a:cs typeface="Times New Roman" panose="02020603050405020304" pitchFamily="18" charset="0"/>
              </a:rPr>
              <a:t>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If a function f is differentiable at a point x, that  means it is continuous at this point </a:t>
            </a:r>
          </a:p>
        </p:txBody>
      </p:sp>
    </p:spTree>
    <p:extLst>
      <p:ext uri="{BB962C8B-B14F-4D97-AF65-F5344CB8AC3E}">
        <p14:creationId xmlns:p14="http://schemas.microsoft.com/office/powerpoint/2010/main" val="146539019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445C0-E315-4902-9526-25AA661773E5}"/>
              </a:ext>
            </a:extLst>
          </p:cNvPr>
          <p:cNvSpPr>
            <a:spLocks noGrp="1"/>
          </p:cNvSpPr>
          <p:nvPr>
            <p:ph type="title"/>
          </p:nvPr>
        </p:nvSpPr>
        <p:spPr/>
        <p:txBody>
          <a:bodyPr/>
          <a:lstStyle/>
          <a:p>
            <a:r>
              <a:rPr lang="en-US" dirty="0"/>
              <a:t>The fourth </a:t>
            </a:r>
            <a:r>
              <a:rPr lang="en-US" dirty="0" err="1"/>
              <a:t>exercise:L</a:t>
            </a:r>
            <a:endParaRPr lang="en-US" dirty="0"/>
          </a:p>
        </p:txBody>
      </p:sp>
      <p:sp>
        <p:nvSpPr>
          <p:cNvPr id="3" name="Content Placeholder 2">
            <a:extLst>
              <a:ext uri="{FF2B5EF4-FFF2-40B4-BE49-F238E27FC236}">
                <a16:creationId xmlns:a16="http://schemas.microsoft.com/office/drawing/2014/main" id="{C6904A1A-BB82-4261-9222-6A986B7359FE}"/>
              </a:ext>
            </a:extLst>
          </p:cNvPr>
          <p:cNvSpPr>
            <a:spLocks noGrp="1"/>
          </p:cNvSpPr>
          <p:nvPr>
            <p:ph idx="1"/>
          </p:nvPr>
        </p:nvSpPr>
        <p:spPr/>
        <p:txBody>
          <a:bodyPr>
            <a:normAutofit fontScale="62500" lnSpcReduction="20000"/>
          </a:bodyPr>
          <a:lstStyle/>
          <a:p>
            <a:endParaRPr lang="en-US" sz="3600" dirty="0">
              <a:latin typeface="Times New Roman" panose="02020603050405020304" pitchFamily="18" charset="0"/>
              <a:cs typeface="Times New Roman" panose="02020603050405020304" pitchFamily="18" charset="0"/>
            </a:endParaRPr>
          </a:p>
          <a:p>
            <a:r>
              <a:rPr lang="en-US" sz="3600" dirty="0">
                <a:latin typeface="Times New Roman" panose="02020603050405020304" pitchFamily="18" charset="0"/>
                <a:cs typeface="Times New Roman" panose="02020603050405020304" pitchFamily="18" charset="0"/>
              </a:rPr>
              <a:t>RULES OF THUMB Many points about effective sentences can be stated as general maxims. The writing tips in this chapter are loosely organized and may repeat material from other chapters. But all are highly practical. One or two may be just the quick fix you need. </a:t>
            </a:r>
          </a:p>
          <a:p>
            <a:r>
              <a:rPr lang="en-US" sz="3600" dirty="0">
                <a:latin typeface="Times New Roman" panose="02020603050405020304" pitchFamily="18" charset="0"/>
                <a:cs typeface="Times New Roman" panose="02020603050405020304" pitchFamily="18" charset="0"/>
              </a:rPr>
              <a:t>1.	START MOST SENTENCES WITH THE SUBJECT The usual order of sentence elements is subject-verb-complement, and good writers structure most of their sentences this way. The subject is (or should be) what the sentence is about. Bringing it immediately to the reader’s attention makes for clear communication and helps your sentences sound natural and unaffected. An quick survey of professional writers’ work in good popular magazines and books suggests that they begin about two-thirds of their sentences with the subject. That’s a good percentage of subject-first sentences to keep in mind when you write. When professional writers put something other than the subject first, it’s generally an adverbial, usually a prepositional phrase, a sentence modifier, or an adverbial clause:</a:t>
            </a:r>
          </a:p>
          <a:p>
            <a:endParaRPr lang="en-US" dirty="0"/>
          </a:p>
          <a:p>
            <a:endParaRPr lang="en-US" dirty="0"/>
          </a:p>
          <a:p>
            <a:endParaRPr lang="en-US" dirty="0"/>
          </a:p>
        </p:txBody>
      </p:sp>
    </p:spTree>
    <p:extLst>
      <p:ext uri="{BB962C8B-B14F-4D97-AF65-F5344CB8AC3E}">
        <p14:creationId xmlns:p14="http://schemas.microsoft.com/office/powerpoint/2010/main" val="360056925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C0F9E-314A-42EC-9D75-293E6CC946E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53E641A-39E8-440E-BA6B-CC546165A5DC}"/>
              </a:ext>
            </a:extLst>
          </p:cNvPr>
          <p:cNvSpPr>
            <a:spLocks noGrp="1"/>
          </p:cNvSpPr>
          <p:nvPr>
            <p:ph idx="1"/>
          </p:nvPr>
        </p:nvSpPr>
        <p:spPr/>
        <p:txBody>
          <a:bodyPr/>
          <a:lstStyle/>
          <a:p>
            <a:r>
              <a:rPr lang="en-US" sz="2000" dirty="0">
                <a:latin typeface="Times New Roman" panose="02020603050405020304" pitchFamily="18" charset="0"/>
                <a:cs typeface="Times New Roman" panose="02020603050405020304" pitchFamily="18" charset="0"/>
              </a:rPr>
              <a:t>In July, Blevins announced another new theory, (prepositional phrase) </a:t>
            </a:r>
          </a:p>
          <a:p>
            <a:r>
              <a:rPr lang="en-US" sz="2000" dirty="0">
                <a:latin typeface="Times New Roman" panose="02020603050405020304" pitchFamily="18" charset="0"/>
                <a:cs typeface="Times New Roman" panose="02020603050405020304" pitchFamily="18" charset="0"/>
              </a:rPr>
              <a:t>Thanks to acid rain whole mountainsides are covered with ghost forests of dead trees, (sentence modifier) Although the proposal passed, the margin was slim, (adverbial clause) You should generally avoid sentences that open with long modifying phrases or clauses and sentences that invert the normal sentence order: </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Originating in the 1920’s and dominating public architecture during the ’50s and ’60s was the angular and severely functional international style. </a:t>
            </a:r>
          </a:p>
          <a:p>
            <a:endParaRPr lang="en-US" dirty="0"/>
          </a:p>
        </p:txBody>
      </p:sp>
    </p:spTree>
    <p:extLst>
      <p:ext uri="{BB962C8B-B14F-4D97-AF65-F5344CB8AC3E}">
        <p14:creationId xmlns:p14="http://schemas.microsoft.com/office/powerpoint/2010/main" val="116288768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DCA09-EAA6-47E3-8834-15EA1539B8B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D0A93E6-0334-42ED-9A4F-0A0EB2C5C140}"/>
              </a:ext>
            </a:extLst>
          </p:cNvPr>
          <p:cNvSpPr>
            <a:spLocks noGrp="1"/>
          </p:cNvSpPr>
          <p:nvPr>
            <p:ph idx="1"/>
          </p:nvPr>
        </p:nvSpPr>
        <p:spPr/>
        <p:txBody>
          <a:bodyPr>
            <a:normAutofit fontScale="92500"/>
          </a:bodyPr>
          <a:lstStyle/>
          <a:p>
            <a:r>
              <a:rPr lang="en-US" sz="2600" dirty="0">
                <a:latin typeface="Times New Roman" panose="02020603050405020304" pitchFamily="18" charset="0"/>
                <a:cs typeface="Times New Roman" panose="02020603050405020304" pitchFamily="18" charset="0"/>
              </a:rPr>
              <a:t>(This sentence puts the complements first, then the verb, then the subject, international style.) A nonmetallic element discovered in 1811 by Bernard Courtois and the least active halogen, iodine has important medicinal and industrial uses. (The subject, iodine, is preceded by a long appositive phrase.) While sentences like these may occasionally provide welcome variety, most can be improved by rewriting to put the subject first. Others can be broken into two or more sentences, each with a subject of its own: The angular and severely functional international style originated in the 1920’s and dominated public architecture during the ’50s and ’60s. The nonmetallic element iodine was discovered in 1811 by Bernard Courtois. Iodine, the least active halogen, has important medicinal and industrial uses</a:t>
            </a:r>
            <a:r>
              <a:rPr lang="en-US" sz="3600" dirty="0">
                <a:latin typeface="Times New Roman" panose="02020603050405020304" pitchFamily="18" charset="0"/>
                <a:cs typeface="Times New Roman" panose="02020603050405020304" pitchFamily="18" charset="0"/>
              </a:rPr>
              <a:t>. ---------------------------------- </a:t>
            </a:r>
          </a:p>
          <a:p>
            <a:r>
              <a:rPr lang="en-US" dirty="0">
                <a:latin typeface="Times New Roman" panose="02020603050405020304" pitchFamily="18" charset="0"/>
                <a:cs typeface="Times New Roman" panose="02020603050405020304" pitchFamily="18" charset="0"/>
              </a:rPr>
              <a:t> </a:t>
            </a:r>
            <a:endParaRPr lang="en-US" dirty="0"/>
          </a:p>
        </p:txBody>
      </p:sp>
    </p:spTree>
    <p:extLst>
      <p:ext uri="{BB962C8B-B14F-4D97-AF65-F5344CB8AC3E}">
        <p14:creationId xmlns:p14="http://schemas.microsoft.com/office/powerpoint/2010/main" val="270502044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E19501-3395-4DD3-A38C-680283A9DF59}"/>
              </a:ext>
            </a:extLst>
          </p:cNvPr>
          <p:cNvSpPr>
            <a:spLocks noGrp="1"/>
          </p:cNvSpPr>
          <p:nvPr>
            <p:ph type="title"/>
          </p:nvPr>
        </p:nvSpPr>
        <p:spPr/>
        <p:txBody>
          <a:bodyPr>
            <a:normAutofit/>
          </a:bodyPr>
          <a:lstStyle/>
          <a:p>
            <a:pPr marL="228600" lvl="0" indent="-228600">
              <a:spcBef>
                <a:spcPts val="1000"/>
              </a:spcBef>
            </a:pPr>
            <a:br>
              <a:rPr lang="en-US" sz="2400" b="1" dirty="0">
                <a:solidFill>
                  <a:prstClr val="black"/>
                </a:solidFill>
                <a:latin typeface="Calibri" panose="020F0502020204030204"/>
                <a:ea typeface="+mn-ea"/>
                <a:cs typeface="+mn-cs"/>
              </a:rPr>
            </a:br>
            <a:r>
              <a:rPr lang="en-US" sz="2400" b="1" dirty="0">
                <a:solidFill>
                  <a:prstClr val="black"/>
                </a:solidFill>
                <a:latin typeface="Times New Roman" panose="02020603050405020304" pitchFamily="18" charset="0"/>
                <a:ea typeface="+mn-ea"/>
                <a:cs typeface="Times New Roman" panose="02020603050405020304" pitchFamily="18" charset="0"/>
              </a:rPr>
              <a:t>Exercise 1 ----------------------------------- Rewrite the following sentences to put the subject at or near the beginning. </a:t>
            </a:r>
            <a:endParaRPr lang="en-US" sz="2400" b="1" dirty="0"/>
          </a:p>
        </p:txBody>
      </p:sp>
      <p:sp>
        <p:nvSpPr>
          <p:cNvPr id="3" name="Content Placeholder 2">
            <a:extLst>
              <a:ext uri="{FF2B5EF4-FFF2-40B4-BE49-F238E27FC236}">
                <a16:creationId xmlns:a16="http://schemas.microsoft.com/office/drawing/2014/main" id="{80BD9E23-B2B6-4F12-A23F-4A2A9FF784B1}"/>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Start at least one of your revisions with a short adverbial phrase or clause. In another, break the original sentence in two. What effect do your changes have on the writer’s voice? </a:t>
            </a:r>
          </a:p>
          <a:p>
            <a:r>
              <a:rPr lang="en-US" sz="2000" dirty="0">
                <a:latin typeface="Times New Roman" panose="02020603050405020304" pitchFamily="18" charset="0"/>
                <a:cs typeface="Times New Roman" panose="02020603050405020304" pitchFamily="18" charset="0"/>
              </a:rPr>
              <a:t>1 1. Years after founding phenomenology, a painstaking philosophical study of the laws governing conscious experience, Edmund Husserl concluded objects had no existence outside the mind. </a:t>
            </a:r>
          </a:p>
          <a:p>
            <a:r>
              <a:rPr lang="en-US" sz="2000" dirty="0">
                <a:latin typeface="Times New Roman" panose="02020603050405020304" pitchFamily="18" charset="0"/>
                <a:cs typeface="Times New Roman" panose="02020603050405020304" pitchFamily="18" charset="0"/>
              </a:rPr>
              <a:t>2. Outgrowths of follicles arranged in certain tracts and forming a protective, decorative, and functional layer outside the skin, birds’ feathers may have evolved from the scales of Mesozoic reptiles. </a:t>
            </a:r>
          </a:p>
          <a:p>
            <a:r>
              <a:rPr lang="en-US" sz="2000" dirty="0">
                <a:latin typeface="Times New Roman" panose="02020603050405020304" pitchFamily="18" charset="0"/>
                <a:cs typeface="Times New Roman" panose="02020603050405020304" pitchFamily="18" charset="0"/>
              </a:rPr>
              <a:t>3. Because the United States resolutely maintained neutrality during the conflicts between France and Britain brought about by the French Revolution and the Napoleonic Wars and because the angry British began to impress American sailors and confiscate American cargoes in retaliation, the War of 1812 began. </a:t>
            </a:r>
          </a:p>
          <a:p>
            <a:endParaRPr lang="en-US" dirty="0"/>
          </a:p>
        </p:txBody>
      </p:sp>
    </p:spTree>
    <p:extLst>
      <p:ext uri="{BB962C8B-B14F-4D97-AF65-F5344CB8AC3E}">
        <p14:creationId xmlns:p14="http://schemas.microsoft.com/office/powerpoint/2010/main" val="1419721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40F68C-4624-446A-8B52-3955EA9D118D}"/>
              </a:ext>
            </a:extLst>
          </p:cNvPr>
          <p:cNvSpPr>
            <a:spLocks noGrp="1"/>
          </p:cNvSpPr>
          <p:nvPr>
            <p:ph type="title"/>
          </p:nvPr>
        </p:nvSpPr>
        <p:spPr/>
        <p:txBody>
          <a:bodyPr/>
          <a:lstStyle/>
          <a:p>
            <a:r>
              <a:rPr lang="en-US" sz="2400" b="1" u="sng" dirty="0">
                <a:solidFill>
                  <a:srgbClr val="7030A0"/>
                </a:solidFill>
                <a:latin typeface="Times New Roman" panose="02020603050405020304" pitchFamily="18" charset="0"/>
                <a:cs typeface="Times New Roman" panose="02020603050405020304" pitchFamily="18" charset="0"/>
              </a:rPr>
              <a:t>The  first assignment: Atomism – sociological context</a:t>
            </a:r>
            <a:endParaRPr lang="en-US" u="sng" dirty="0"/>
          </a:p>
        </p:txBody>
      </p:sp>
      <p:sp>
        <p:nvSpPr>
          <p:cNvPr id="3" name="Content Placeholder 2">
            <a:extLst>
              <a:ext uri="{FF2B5EF4-FFF2-40B4-BE49-F238E27FC236}">
                <a16:creationId xmlns:a16="http://schemas.microsoft.com/office/drawing/2014/main" id="{AFA5A92A-8363-44A3-BCD6-1FB483CA59A7}"/>
              </a:ext>
            </a:extLst>
          </p:cNvPr>
          <p:cNvSpPr>
            <a:spLocks noGrp="1"/>
          </p:cNvSpPr>
          <p:nvPr>
            <p:ph idx="1"/>
          </p:nvPr>
        </p:nvSpPr>
        <p:spPr/>
        <p:txBody>
          <a:bodyPr>
            <a:normAutofit/>
          </a:bodyPr>
          <a:lstStyle/>
          <a:p>
            <a:r>
              <a:rPr lang="en-US" sz="2000" dirty="0">
                <a:latin typeface="Times New Roman" panose="02020603050405020304" pitchFamily="18" charset="0"/>
                <a:cs typeface="Times New Roman" panose="02020603050405020304" pitchFamily="18" charset="0"/>
              </a:rPr>
              <a:t>The doctrine of the formation of all things from individual particles</a:t>
            </a:r>
          </a:p>
          <a:p>
            <a:r>
              <a:rPr lang="en-US" sz="2000" dirty="0">
                <a:solidFill>
                  <a:srgbClr val="FF0000"/>
                </a:solidFill>
                <a:latin typeface="Times New Roman" panose="02020603050405020304" pitchFamily="18" charset="0"/>
                <a:cs typeface="Times New Roman" panose="02020603050405020304" pitchFamily="18" charset="0"/>
              </a:rPr>
              <a:t>The example: </a:t>
            </a:r>
            <a:r>
              <a:rPr lang="en-US" sz="2000" dirty="0">
                <a:latin typeface="Times New Roman" panose="02020603050405020304" pitchFamily="18" charset="0"/>
                <a:cs typeface="Times New Roman" panose="02020603050405020304" pitchFamily="18" charset="0"/>
              </a:rPr>
              <a:t>This spurious and counterfeit </a:t>
            </a:r>
            <a:r>
              <a:rPr lang="en-US" sz="2000" u="sng" dirty="0">
                <a:latin typeface="Times New Roman" panose="02020603050405020304" pitchFamily="18" charset="0"/>
                <a:cs typeface="Times New Roman" panose="02020603050405020304" pitchFamily="18" charset="0"/>
              </a:rPr>
              <a:t>atomism</a:t>
            </a:r>
            <a:r>
              <a:rPr lang="en-US" sz="2000" dirty="0">
                <a:latin typeface="Times New Roman" panose="02020603050405020304" pitchFamily="18" charset="0"/>
                <a:cs typeface="Times New Roman" panose="02020603050405020304" pitchFamily="18" charset="0"/>
              </a:rPr>
              <a:t> of the philosopher of Abdera </a:t>
            </a:r>
          </a:p>
        </p:txBody>
      </p:sp>
    </p:spTree>
    <p:extLst>
      <p:ext uri="{BB962C8B-B14F-4D97-AF65-F5344CB8AC3E}">
        <p14:creationId xmlns:p14="http://schemas.microsoft.com/office/powerpoint/2010/main" val="1431518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B1473-45E0-413E-BF45-A652E4C26A7B}"/>
              </a:ext>
            </a:extLst>
          </p:cNvPr>
          <p:cNvSpPr>
            <a:spLocks noGrp="1"/>
          </p:cNvSpPr>
          <p:nvPr>
            <p:ph type="title"/>
          </p:nvPr>
        </p:nvSpPr>
        <p:spPr/>
        <p:txBody>
          <a:bodyPr>
            <a:normAutofit/>
          </a:bodyPr>
          <a:lstStyle/>
          <a:p>
            <a:r>
              <a:rPr lang="en-US" sz="2400" b="1" dirty="0">
                <a:solidFill>
                  <a:srgbClr val="FF0000"/>
                </a:solidFill>
                <a:latin typeface="Calibri" panose="020F0502020204030204"/>
                <a:ea typeface="+mn-ea"/>
                <a:cs typeface="+mn-cs"/>
              </a:rPr>
              <a:t>The fourth assignment: </a:t>
            </a:r>
            <a:r>
              <a:rPr lang="en-US" sz="2400" b="1" dirty="0">
                <a:solidFill>
                  <a:srgbClr val="FF0000"/>
                </a:solidFill>
                <a:latin typeface="Times New Roman" panose="02020603050405020304" pitchFamily="18" charset="0"/>
                <a:ea typeface="+mn-ea"/>
                <a:cs typeface="Times New Roman" panose="02020603050405020304" pitchFamily="18" charset="0"/>
              </a:rPr>
              <a:t>.MAKE YOUR VERBS NAME DEFINITE ACTIONS</a:t>
            </a:r>
            <a:endParaRPr lang="en-US" sz="2400" b="1" dirty="0">
              <a:solidFill>
                <a:srgbClr val="FF0000"/>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D5449FC-567F-4ECF-80A0-3DE54CF2182C}"/>
              </a:ext>
            </a:extLst>
          </p:cNvPr>
          <p:cNvSpPr>
            <a:spLocks noGrp="1"/>
          </p:cNvSpPr>
          <p:nvPr>
            <p:ph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Strong verbs name definite actions—not always physical actions like hit or kick, but ones with clear meanings: deceive, rationalize, insist, tolerate. Avoid weak verbs like concern, establish, or have that are often used in vague ways, and be especially leery of the weakest of them all, to be. If weak verbs are undermining your writing, replace at least half of them with stronger choices: Not Poverty is an important factor in most social problems. But Most social problems feed on poverty. Not We acknowledge a need to establish why the mine explosion occurred. But We need to know why the mine exploded. Revise the following sentences to provide more definite and expressive actors and actions. If the original wording is so vague you can’t tell what it means, make up your own specific meanings. How do your revisions  change the writer’s voice? (Actors and actions to be replaced appear in italics.) </a:t>
            </a:r>
          </a:p>
          <a:p>
            <a:r>
              <a:rPr lang="en-US" dirty="0">
                <a:latin typeface="Times New Roman" panose="02020603050405020304" pitchFamily="18" charset="0"/>
                <a:cs typeface="Times New Roman" panose="02020603050405020304" pitchFamily="18" charset="0"/>
              </a:rPr>
              <a:t>1. Certain parties have indicated that there may be problems with the way airbags deploy in various models in our product line. </a:t>
            </a:r>
          </a:p>
          <a:p>
            <a:r>
              <a:rPr lang="en-US" dirty="0">
                <a:latin typeface="Times New Roman" panose="02020603050405020304" pitchFamily="18" charset="0"/>
                <a:cs typeface="Times New Roman" panose="02020603050405020304" pitchFamily="18" charset="0"/>
              </a:rPr>
              <a:t>2. A major recording artist has developed a promising marketing concept related to her latest album. 3</a:t>
            </a:r>
          </a:p>
          <a:p>
            <a:r>
              <a:rPr lang="en-US" dirty="0">
                <a:latin typeface="Times New Roman" panose="02020603050405020304" pitchFamily="18" charset="0"/>
                <a:cs typeface="Times New Roman" panose="02020603050405020304" pitchFamily="18" charset="0"/>
              </a:rPr>
              <a:t>3.  Native peoples were introduced to European disorders and, lacking antibodies to control these, succumbed in disproportionate numbers.</a:t>
            </a:r>
          </a:p>
          <a:p>
            <a:endParaRPr lang="en-US" dirty="0"/>
          </a:p>
        </p:txBody>
      </p:sp>
    </p:spTree>
    <p:extLst>
      <p:ext uri="{BB962C8B-B14F-4D97-AF65-F5344CB8AC3E}">
        <p14:creationId xmlns:p14="http://schemas.microsoft.com/office/powerpoint/2010/main" val="415954938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1F6D9-F2AD-43F9-85A8-D1F5D309E50F}"/>
              </a:ext>
            </a:extLst>
          </p:cNvPr>
          <p:cNvSpPr>
            <a:spLocks noGrp="1"/>
          </p:cNvSpPr>
          <p:nvPr>
            <p:ph type="title"/>
          </p:nvPr>
        </p:nvSpPr>
        <p:spPr/>
        <p:txBody>
          <a:bodyPr/>
          <a:lstStyle/>
          <a:p>
            <a:r>
              <a:rPr lang="en-US" sz="2400" dirty="0">
                <a:solidFill>
                  <a:prstClr val="black"/>
                </a:solidFill>
                <a:latin typeface="Times New Roman" panose="02020603050405020304" pitchFamily="18" charset="0"/>
                <a:ea typeface="+mn-ea"/>
                <a:cs typeface="Times New Roman" panose="02020603050405020304" pitchFamily="18" charset="0"/>
              </a:rPr>
              <a:t> </a:t>
            </a:r>
            <a:r>
              <a:rPr lang="en-US" sz="2400" dirty="0">
                <a:solidFill>
                  <a:srgbClr val="FF0000"/>
                </a:solidFill>
                <a:latin typeface="Times New Roman" panose="02020603050405020304" pitchFamily="18" charset="0"/>
                <a:ea typeface="+mn-ea"/>
                <a:cs typeface="Times New Roman" panose="02020603050405020304" pitchFamily="18" charset="0"/>
              </a:rPr>
              <a:t>The fourth assignment. WRITE MOSTLY IN INDEPENDENT CLAUSES </a:t>
            </a:r>
            <a:endParaRPr lang="en-US" dirty="0">
              <a:solidFill>
                <a:srgbClr val="FF0000"/>
              </a:solidFill>
            </a:endParaRPr>
          </a:p>
        </p:txBody>
      </p:sp>
      <p:sp>
        <p:nvSpPr>
          <p:cNvPr id="3" name="Content Placeholder 2">
            <a:extLst>
              <a:ext uri="{FF2B5EF4-FFF2-40B4-BE49-F238E27FC236}">
                <a16:creationId xmlns:a16="http://schemas.microsoft.com/office/drawing/2014/main" id="{35648E3C-D04C-4B2F-BD4D-6755F278314F}"/>
              </a:ext>
            </a:extLst>
          </p:cNvPr>
          <p:cNvSpPr>
            <a:spLocks noGrp="1"/>
          </p:cNvSpPr>
          <p:nvPr>
            <p:ph idx="1"/>
          </p:nvPr>
        </p:nvSpPr>
        <p:spPr/>
        <p:txBody>
          <a:bodyPr>
            <a:normAutofit fontScale="92500"/>
          </a:bodyPr>
          <a:lstStyle/>
          <a:p>
            <a:endParaRPr lang="en-US"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More than half of your sentences should be composed of one or more independent clauses able to stand by themselves as separate sentences. And as a general rule, none of your sentences should have more than three dependent clauses, or clauses that need to be attached to an independent clause in order to be complete. Dependent clauses have a grammatical function within another clause. They may function as nouns (“Ivan wouldn’t say what was wrong”), adjectives (“The one that I like best is blue”), or adverbs (“They checked their inventory while we waited”). They don’t make sense on their own. In his book A Writer's Companion Richard Marius analyzes samples of good popular writing to show the number of dependent clauses in each. Examining 95 sentences from current magazines and books, Marius found only 56 dependent clauses. More important, 65 of the sentences—roughly 70 percent—contained no dependent clauses. No sentence contained more than three dependent clauses. My own ty. </a:t>
            </a:r>
          </a:p>
          <a:p>
            <a:endParaRPr lang="en-US" dirty="0"/>
          </a:p>
        </p:txBody>
      </p:sp>
    </p:spTree>
    <p:extLst>
      <p:ext uri="{BB962C8B-B14F-4D97-AF65-F5344CB8AC3E}">
        <p14:creationId xmlns:p14="http://schemas.microsoft.com/office/powerpoint/2010/main" val="2300840369"/>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284F8-0523-46AC-95F7-575879307E13}"/>
              </a:ext>
            </a:extLst>
          </p:cNvPr>
          <p:cNvSpPr>
            <a:spLocks noGrp="1"/>
          </p:cNvSpPr>
          <p:nvPr>
            <p:ph type="title"/>
          </p:nvPr>
        </p:nvSpPr>
        <p:spPr/>
        <p:txBody>
          <a:bodyPr/>
          <a:lstStyle/>
          <a:p>
            <a:r>
              <a:rPr lang="en-US" sz="2400" dirty="0">
                <a:solidFill>
                  <a:srgbClr val="FF0000"/>
                </a:solidFill>
                <a:latin typeface="Times New Roman" panose="02020603050405020304" pitchFamily="18" charset="0"/>
                <a:cs typeface="Times New Roman" panose="02020603050405020304" pitchFamily="18" charset="0"/>
              </a:rPr>
              <a:t>The fourth assignment. WRITE MOSTLY IN INDEPENDENT CLAUSES</a:t>
            </a:r>
            <a:endParaRPr lang="en-US" dirty="0"/>
          </a:p>
        </p:txBody>
      </p:sp>
      <p:sp>
        <p:nvSpPr>
          <p:cNvPr id="3" name="Content Placeholder 2">
            <a:extLst>
              <a:ext uri="{FF2B5EF4-FFF2-40B4-BE49-F238E27FC236}">
                <a16:creationId xmlns:a16="http://schemas.microsoft.com/office/drawing/2014/main" id="{B8FBA7A1-1043-4D6B-9AD4-516982C65CC4}"/>
              </a:ext>
            </a:extLst>
          </p:cNvPr>
          <p:cNvSpPr>
            <a:spLocks noGrp="1"/>
          </p:cNvSpPr>
          <p:nvPr>
            <p:ph idx="1"/>
          </p:nvPr>
        </p:nvSpPr>
        <p:spPr/>
        <p:txBody>
          <a:bodyPr>
            <a:normAutofit/>
          </a:bodyPr>
          <a:lstStyle/>
          <a:p>
            <a:r>
              <a:rPr lang="en-US" sz="2000" dirty="0" err="1">
                <a:latin typeface="Times New Roman" panose="02020603050405020304" pitchFamily="18" charset="0"/>
                <a:cs typeface="Times New Roman" panose="02020603050405020304" pitchFamily="18" charset="0"/>
              </a:rPr>
              <a:t>Ttwo</a:t>
            </a:r>
            <a:r>
              <a:rPr lang="en-US" sz="2000" dirty="0">
                <a:latin typeface="Times New Roman" panose="02020603050405020304" pitchFamily="18" charset="0"/>
                <a:cs typeface="Times New Roman" panose="02020603050405020304" pitchFamily="18" charset="0"/>
              </a:rPr>
              <a:t>-hour survey confirmed Marius’ results, but I did find a sentence with five dependent clauses in a guide to the Iliad. It’s pretty bad. The author mentions that </a:t>
            </a:r>
            <a:r>
              <a:rPr lang="en-US" sz="2000" dirty="0" err="1">
                <a:latin typeface="Times New Roman" panose="02020603050405020304" pitchFamily="18" charset="0"/>
                <a:cs typeface="Times New Roman" panose="02020603050405020304" pitchFamily="18" charset="0"/>
              </a:rPr>
              <a:t>Aithra</a:t>
            </a:r>
            <a:r>
              <a:rPr lang="en-US" sz="2000" dirty="0">
                <a:latin typeface="Times New Roman" panose="02020603050405020304" pitchFamily="18" charset="0"/>
                <a:cs typeface="Times New Roman" panose="02020603050405020304" pitchFamily="18" charset="0"/>
              </a:rPr>
              <a:t>, the mother of Theseus, appears in Troy as a handmaid to Helen and her presence requires an explanation. Then he goes on (dependent clauses in brackets): This was forthcoming in the story, known as early as the epic cycle, [that [when Helen was carried off by Theseus and </a:t>
            </a:r>
            <a:r>
              <a:rPr lang="en-US" sz="2000" dirty="0" err="1">
                <a:latin typeface="Times New Roman" panose="02020603050405020304" pitchFamily="18" charset="0"/>
                <a:cs typeface="Times New Roman" panose="02020603050405020304" pitchFamily="18" charset="0"/>
              </a:rPr>
              <a:t>Perithos</a:t>
            </a:r>
            <a:r>
              <a:rPr lang="en-US" sz="2000" dirty="0">
                <a:latin typeface="Times New Roman" panose="02020603050405020304" pitchFamily="18" charset="0"/>
                <a:cs typeface="Times New Roman" panose="02020603050405020304" pitchFamily="18" charset="0"/>
              </a:rPr>
              <a:t>, some time [before she married </a:t>
            </a:r>
            <a:r>
              <a:rPr lang="en-US" sz="2000" dirty="0" err="1">
                <a:latin typeface="Times New Roman" panose="02020603050405020304" pitchFamily="18" charset="0"/>
                <a:cs typeface="Times New Roman" panose="02020603050405020304" pitchFamily="18" charset="0"/>
              </a:rPr>
              <a:t>Menelaos</a:t>
            </a:r>
            <a:r>
              <a:rPr lang="en-US" sz="2000" dirty="0">
                <a:latin typeface="Times New Roman" panose="02020603050405020304" pitchFamily="18" charset="0"/>
                <a:cs typeface="Times New Roman" panose="02020603050405020304" pitchFamily="18" charset="0"/>
              </a:rPr>
              <a:t>,] her brothers </a:t>
            </a:r>
            <a:r>
              <a:rPr lang="en-US" sz="2000" dirty="0" err="1">
                <a:latin typeface="Times New Roman" panose="02020603050405020304" pitchFamily="18" charset="0"/>
                <a:cs typeface="Times New Roman" panose="02020603050405020304" pitchFamily="18" charset="0"/>
              </a:rPr>
              <a:t>Kastor</a:t>
            </a:r>
            <a:r>
              <a:rPr lang="en-US" sz="2000" dirty="0">
                <a:latin typeface="Times New Roman" panose="02020603050405020304" pitchFamily="18" charset="0"/>
                <a:cs typeface="Times New Roman" panose="02020603050405020304" pitchFamily="18" charset="0"/>
              </a:rPr>
              <a:t> and </a:t>
            </a:r>
            <a:r>
              <a:rPr lang="en-US" sz="2000" dirty="0" err="1">
                <a:latin typeface="Times New Roman" panose="02020603050405020304" pitchFamily="18" charset="0"/>
                <a:cs typeface="Times New Roman" panose="02020603050405020304" pitchFamily="18" charset="0"/>
              </a:rPr>
              <a:t>Polydeukes</a:t>
            </a:r>
            <a:r>
              <a:rPr lang="en-US" sz="2000" dirty="0">
                <a:latin typeface="Times New Roman" panose="02020603050405020304" pitchFamily="18" charset="0"/>
                <a:cs typeface="Times New Roman" panose="02020603050405020304" pitchFamily="18" charset="0"/>
              </a:rPr>
              <a:t> rescued her]] and, [while doing so, they carried off in reprisal Theseus’ mother </a:t>
            </a:r>
            <a:r>
              <a:rPr lang="en-US" sz="2000" dirty="0" err="1">
                <a:latin typeface="Times New Roman" panose="02020603050405020304" pitchFamily="18" charset="0"/>
                <a:cs typeface="Times New Roman" panose="02020603050405020304" pitchFamily="18" charset="0"/>
              </a:rPr>
              <a:t>Aithra</a:t>
            </a:r>
            <a:r>
              <a:rPr lang="en-US" sz="2000" dirty="0">
                <a:latin typeface="Times New Roman" panose="02020603050405020304" pitchFamily="18" charset="0"/>
                <a:cs typeface="Times New Roman" panose="02020603050405020304" pitchFamily="18" charset="0"/>
              </a:rPr>
              <a:t>,] [who thus became a slave of Helen.] Malcolm M. </a:t>
            </a:r>
            <a:r>
              <a:rPr lang="en-US" sz="2000" dirty="0" err="1">
                <a:latin typeface="Times New Roman" panose="02020603050405020304" pitchFamily="18" charset="0"/>
                <a:cs typeface="Times New Roman" panose="02020603050405020304" pitchFamily="18" charset="0"/>
              </a:rPr>
              <a:t>Willcock</a:t>
            </a:r>
            <a:r>
              <a:rPr lang="en-US" sz="2000" dirty="0">
                <a:latin typeface="Times New Roman" panose="02020603050405020304" pitchFamily="18" charset="0"/>
                <a:cs typeface="Times New Roman" panose="02020603050405020304" pitchFamily="18" charset="0"/>
              </a:rPr>
              <a:t>, A C o m p a n </a:t>
            </a:r>
            <a:r>
              <a:rPr lang="en-US" sz="2000" dirty="0" err="1">
                <a:latin typeface="Times New Roman" panose="02020603050405020304" pitchFamily="18" charset="0"/>
                <a:cs typeface="Times New Roman" panose="02020603050405020304" pitchFamily="18" charset="0"/>
              </a:rPr>
              <a:t>i</a:t>
            </a:r>
            <a:r>
              <a:rPr lang="en-US" sz="2000" dirty="0">
                <a:latin typeface="Times New Roman" panose="02020603050405020304" pitchFamily="18" charset="0"/>
                <a:cs typeface="Times New Roman" panose="02020603050405020304" pitchFamily="18" charset="0"/>
              </a:rPr>
              <a:t> o n t o t h e Iliad </a:t>
            </a:r>
            <a:r>
              <a:rPr lang="en-US" sz="2000" dirty="0" err="1">
                <a:latin typeface="Times New Roman" panose="02020603050405020304" pitchFamily="18" charset="0"/>
                <a:cs typeface="Times New Roman" panose="02020603050405020304" pitchFamily="18" charset="0"/>
              </a:rPr>
              <a:t>Willcock</a:t>
            </a:r>
            <a:r>
              <a:rPr lang="en-US" sz="2000" dirty="0">
                <a:latin typeface="Times New Roman" panose="02020603050405020304" pitchFamily="18" charset="0"/>
                <a:cs typeface="Times New Roman" panose="02020603050405020304" pitchFamily="18" charset="0"/>
              </a:rPr>
              <a:t> is a good writer, and this sentence is not typical of his work, but it could certainly stand simplifying. </a:t>
            </a:r>
            <a:r>
              <a:rPr lang="en-US" sz="2000" u="sng" dirty="0">
                <a:latin typeface="Times New Roman" panose="02020603050405020304" pitchFamily="18" charset="0"/>
                <a:cs typeface="Times New Roman" panose="02020603050405020304" pitchFamily="18" charset="0"/>
              </a:rPr>
              <a:t>To improve a logjam like this, divide it into several sentences, removing some of the dependent clauses in the process (dependent clauses in brackets): This was forthcoming in a story known as early as the epic cycl</a:t>
            </a:r>
            <a:r>
              <a:rPr lang="en-US" sz="2000" dirty="0">
                <a:latin typeface="Times New Roman" panose="02020603050405020304" pitchFamily="18" charset="0"/>
                <a:cs typeface="Times New Roman" panose="02020603050405020304" pitchFamily="18" charset="0"/>
              </a:rPr>
              <a:t>e. Some time before her marriage to </a:t>
            </a:r>
            <a:r>
              <a:rPr lang="en-US" sz="2000" dirty="0" err="1">
                <a:latin typeface="Times New Roman" panose="02020603050405020304" pitchFamily="18" charset="0"/>
                <a:cs typeface="Times New Roman" panose="02020603050405020304" pitchFamily="18" charset="0"/>
              </a:rPr>
              <a:t>Menelaos</a:t>
            </a:r>
            <a:r>
              <a:rPr lang="en-US" sz="2000" dirty="0">
                <a:latin typeface="Times New Roman" panose="02020603050405020304" pitchFamily="18" charset="0"/>
                <a:cs typeface="Times New Roman" panose="02020603050405020304" pitchFamily="18" charset="0"/>
              </a:rPr>
              <a:t>, Helen had been carried off by Theseus and </a:t>
            </a:r>
            <a:r>
              <a:rPr lang="en-US" sz="2000" dirty="0" err="1">
                <a:latin typeface="Times New Roman" panose="02020603050405020304" pitchFamily="18" charset="0"/>
                <a:cs typeface="Times New Roman" panose="02020603050405020304" pitchFamily="18" charset="0"/>
              </a:rPr>
              <a:t>Perithoos</a:t>
            </a:r>
            <a:r>
              <a:rPr lang="en-US" sz="2000" dirty="0">
                <a:latin typeface="Times New Roman" panose="02020603050405020304" pitchFamily="18" charset="0"/>
                <a:cs typeface="Times New Roman" panose="02020603050405020304" pitchFamily="18" charset="0"/>
              </a:rPr>
              <a:t>. [When her brothers, </a:t>
            </a:r>
            <a:r>
              <a:rPr lang="en-US" sz="2000" dirty="0" err="1">
                <a:latin typeface="Times New Roman" panose="02020603050405020304" pitchFamily="18" charset="0"/>
                <a:cs typeface="Times New Roman" panose="02020603050405020304" pitchFamily="18" charset="0"/>
              </a:rPr>
              <a:t>Kastor</a:t>
            </a:r>
            <a:r>
              <a:rPr lang="en-US" sz="2000" dirty="0">
                <a:latin typeface="Times New Roman" panose="02020603050405020304" pitchFamily="18" charset="0"/>
                <a:cs typeface="Times New Roman" panose="02020603050405020304" pitchFamily="18" charset="0"/>
              </a:rPr>
              <a:t> and </a:t>
            </a:r>
            <a:r>
              <a:rPr lang="en-US" sz="2000" dirty="0" err="1">
                <a:latin typeface="Times New Roman" panose="02020603050405020304" pitchFamily="18" charset="0"/>
                <a:cs typeface="Times New Roman" panose="02020603050405020304" pitchFamily="18" charset="0"/>
              </a:rPr>
              <a:t>Polydeukes</a:t>
            </a:r>
            <a:r>
              <a:rPr lang="en-US" sz="2000" dirty="0">
                <a:latin typeface="Times New Roman" panose="02020603050405020304" pitchFamily="18" charset="0"/>
                <a:cs typeface="Times New Roman" panose="02020603050405020304" pitchFamily="18" charset="0"/>
              </a:rPr>
              <a:t>, rescued her,] they also carried off in reprisal Theseus’ mother, </a:t>
            </a:r>
            <a:r>
              <a:rPr lang="en-US" sz="2000" dirty="0" err="1">
                <a:latin typeface="Times New Roman" panose="02020603050405020304" pitchFamily="18" charset="0"/>
                <a:cs typeface="Times New Roman" panose="02020603050405020304" pitchFamily="18" charset="0"/>
              </a:rPr>
              <a:t>Aithra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Aithra</a:t>
            </a:r>
            <a:r>
              <a:rPr lang="en-US" sz="2000" dirty="0">
                <a:latin typeface="Times New Roman" panose="02020603050405020304" pitchFamily="18" charset="0"/>
                <a:cs typeface="Times New Roman" panose="02020603050405020304" pitchFamily="18" charset="0"/>
              </a:rPr>
              <a:t> thus became a slave of Helen. Instead of one sentence with five dependent clauses, the revision offers four sentences with one dependent clause. T</a:t>
            </a:r>
          </a:p>
        </p:txBody>
      </p:sp>
    </p:spTree>
    <p:extLst>
      <p:ext uri="{BB962C8B-B14F-4D97-AF65-F5344CB8AC3E}">
        <p14:creationId xmlns:p14="http://schemas.microsoft.com/office/powerpoint/2010/main" val="846865984"/>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4644C2-6968-45A0-BFC2-2F5FC1EFD431}"/>
              </a:ext>
            </a:extLst>
          </p:cNvPr>
          <p:cNvSpPr>
            <a:spLocks noGrp="1"/>
          </p:cNvSpPr>
          <p:nvPr>
            <p:ph type="title"/>
          </p:nvPr>
        </p:nvSpPr>
        <p:spPr/>
        <p:txBody>
          <a:bodyPr/>
          <a:lstStyle/>
          <a:p>
            <a:pPr marL="228600" lvl="0" indent="-228600">
              <a:spcBef>
                <a:spcPts val="1000"/>
              </a:spcBef>
            </a:pPr>
            <a:r>
              <a:rPr lang="en-US" sz="2000" dirty="0">
                <a:solidFill>
                  <a:prstClr val="black"/>
                </a:solidFill>
                <a:latin typeface="Calibri" panose="020F0502020204030204"/>
                <a:ea typeface="+mn-ea"/>
                <a:cs typeface="+mn-cs"/>
              </a:rPr>
              <a:t>CRAFTING CLEAR, PLEASING, AND COHERENT SENTENCES </a:t>
            </a:r>
            <a:br>
              <a:rPr lang="en-US" sz="2000" dirty="0">
                <a:solidFill>
                  <a:prstClr val="black"/>
                </a:solidFill>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ED5B63CD-431C-43D1-AB8C-F1E00729F7FF}"/>
              </a:ext>
            </a:extLst>
          </p:cNvPr>
          <p:cNvSpPr>
            <a:spLocks noGrp="1"/>
          </p:cNvSpPr>
          <p:nvPr>
            <p:ph idx="1"/>
          </p:nvPr>
        </p:nvSpPr>
        <p:spPr/>
        <p:txBody>
          <a:bodyPr>
            <a:normAutofit/>
          </a:bodyPr>
          <a:lstStyle/>
          <a:p>
            <a:r>
              <a:rPr lang="en-US" sz="2900" dirty="0">
                <a:latin typeface="Times New Roman" panose="02020603050405020304" pitchFamily="18" charset="0"/>
                <a:cs typeface="Times New Roman" panose="02020603050405020304" pitchFamily="18" charset="0"/>
              </a:rPr>
              <a:t>2. </a:t>
            </a:r>
            <a:r>
              <a:rPr lang="en-US" sz="2200" dirty="0">
                <a:latin typeface="Times New Roman" panose="02020603050405020304" pitchFamily="18" charset="0"/>
                <a:cs typeface="Times New Roman" panose="02020603050405020304" pitchFamily="18" charset="0"/>
              </a:rPr>
              <a:t>MAKE YOUR SUBJECTS DEFINITELY NAMED ACTORS There are two points to remember here: you should name the subject of each sentence clearly, and your subjects should be well chosen—the true doers of the actions you’re discussing, not just a related idea. Whenever possible these subject-actors should be people. Suppose you were writing a sentence about Martinique in the West Indies and wanted to explain that French settlers exterminated the native Indians, replacing them with African slaves. Unless you had a special purpose—like recounting European crimes against native Americans—your best subject would probably be the obvious one, French settlers. Don’t say European interests exterminated the native Carib Indians and replaced them with African slaves. </a:t>
            </a:r>
          </a:p>
        </p:txBody>
      </p:sp>
    </p:spTree>
    <p:extLst>
      <p:ext uri="{BB962C8B-B14F-4D97-AF65-F5344CB8AC3E}">
        <p14:creationId xmlns:p14="http://schemas.microsoft.com/office/powerpoint/2010/main" val="357899809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A37EF-D7FF-41EA-B96F-EAB98278EEA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171057A-436E-485E-A211-5A7A82ABCED3}"/>
              </a:ext>
            </a:extLst>
          </p:cNvPr>
          <p:cNvSpPr>
            <a:spLocks noGrp="1"/>
          </p:cNvSpPr>
          <p:nvPr>
            <p:ph idx="1"/>
          </p:nvPr>
        </p:nvSpPr>
        <p:spPr/>
        <p:txBody>
          <a:bodyPr>
            <a:normAutofit fontScale="92500" lnSpcReduction="10000"/>
          </a:bodyPr>
          <a:lstStyle/>
          <a:p>
            <a:r>
              <a:rPr lang="en-US" dirty="0"/>
              <a:t>French settlers is much more precise than European interests. Choosing nominalizations (nouns made from verbs) for your subjects or using passive constructions (in which instead of doing something the subject has something done to it) makes the sentence even less effective: Extermination of the native Carib Indians and their replacement with African slaves was the work of French settlers, (nominalized subjects in italics) The native Carib Indians were exterminated and African slaves were brought in by French settlers, (passive verbs in italics) best way around all these faulty choices is to pick a subject that clearly identifies the real actor you have in mind along with active verbs that plainly say what the subject did: French settlers exterminated the native Carib Indians and replaced them with African slaves</a:t>
            </a:r>
          </a:p>
          <a:p>
            <a:endParaRPr lang="en-US" dirty="0"/>
          </a:p>
        </p:txBody>
      </p:sp>
    </p:spTree>
    <p:extLst>
      <p:ext uri="{BB962C8B-B14F-4D97-AF65-F5344CB8AC3E}">
        <p14:creationId xmlns:p14="http://schemas.microsoft.com/office/powerpoint/2010/main" val="6496340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2290</TotalTime>
  <Words>5440</Words>
  <Application>Microsoft Office PowerPoint</Application>
  <PresentationFormat>Widescreen</PresentationFormat>
  <Paragraphs>480</Paragraphs>
  <Slides>94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94</vt:i4>
      </vt:variant>
    </vt:vector>
  </HeadingPairs>
  <TitlesOfParts>
    <vt:vector size="102" baseType="lpstr">
      <vt:lpstr>Arial</vt:lpstr>
      <vt:lpstr>Calibri</vt:lpstr>
      <vt:lpstr>Calibri Light</vt:lpstr>
      <vt:lpstr>CMMI12</vt:lpstr>
      <vt:lpstr>CMR12</vt:lpstr>
      <vt:lpstr>CMTI12</vt:lpstr>
      <vt:lpstr>Times New Roman</vt:lpstr>
      <vt:lpstr>Office Theme</vt:lpstr>
      <vt:lpstr>Week 9 English language 2 </vt:lpstr>
      <vt:lpstr>The plan of the today’s lesson </vt:lpstr>
      <vt:lpstr>Read the following three paragraphs : </vt:lpstr>
      <vt:lpstr>Read aloud the second paragraph: </vt:lpstr>
      <vt:lpstr>Read the third  paragraph: Extreme value theorem.</vt:lpstr>
      <vt:lpstr>The list of words to be learned from this lesson  (take a look at the page 64) </vt:lpstr>
      <vt:lpstr>The first assignment: The list of words to be learned from this lesson (take a look at the page </vt:lpstr>
      <vt:lpstr>The first assignment: atomism </vt:lpstr>
      <vt:lpstr>The  first assignment: Atomism – sociological context</vt:lpstr>
      <vt:lpstr>The  first assignment: Atomism – sociological context: </vt:lpstr>
      <vt:lpstr>The  first assignment: Atom</vt:lpstr>
      <vt:lpstr>The  first assignment: Atom: a chemical  context </vt:lpstr>
      <vt:lpstr>The  first assignment: Atom: a physical context </vt:lpstr>
      <vt:lpstr>The first assignment: completeness – logical context </vt:lpstr>
      <vt:lpstr>The first assignment: differential – physical context </vt:lpstr>
      <vt:lpstr>The first assignment: the verb: differentiate  </vt:lpstr>
      <vt:lpstr>The first assignment: differentiate – biological context </vt:lpstr>
      <vt:lpstr>The first assignment: existence, existence theorem </vt:lpstr>
      <vt:lpstr>The first assignment: existence (mathematical context) </vt:lpstr>
      <vt:lpstr>The first assignment: Extreme, extreme value, extremum </vt:lpstr>
      <vt:lpstr>The first assignment:  ‘Extreme’ – mathematical contexts </vt:lpstr>
      <vt:lpstr>The first assignment:  ‘Extreme’ – astronomical  context </vt:lpstr>
      <vt:lpstr>The first assignment: the word – integrable </vt:lpstr>
      <vt:lpstr>The first assignment:  interval </vt:lpstr>
      <vt:lpstr>The first assignment: interval – musical context </vt:lpstr>
      <vt:lpstr>The first assignment: integrable – mathematical context </vt:lpstr>
      <vt:lpstr>The first assignment: integrable – philosophical context </vt:lpstr>
      <vt:lpstr>Limit </vt:lpstr>
      <vt:lpstr>Limit – astronomical context </vt:lpstr>
      <vt:lpstr>Limit superior</vt:lpstr>
      <vt:lpstr>The first assignment:  intermediate </vt:lpstr>
      <vt:lpstr>The first assignment:  logarithms </vt:lpstr>
      <vt:lpstr>The first assignments: Logarithm </vt:lpstr>
      <vt:lpstr>The first assignment: logarithm: mathematical context </vt:lpstr>
      <vt:lpstr>Logarithm – physical  (kinematic context) context </vt:lpstr>
      <vt:lpstr>Logarithm – astronomical context </vt:lpstr>
      <vt:lpstr>The first assignment: metrics, metric, metrical  – disambiguation </vt:lpstr>
      <vt:lpstr>Metric, metrical  – mathematical context </vt:lpstr>
      <vt:lpstr>The first assignment: Metric, metrical – the context of versification </vt:lpstr>
      <vt:lpstr>The first assignment: signum </vt:lpstr>
      <vt:lpstr>The first assignment: signum –archaeological context  </vt:lpstr>
      <vt:lpstr>The first assignment: signum –legal  context </vt:lpstr>
      <vt:lpstr>The first assignment: Trigonometry</vt:lpstr>
      <vt:lpstr>The first assignment: The disambiguation: physical and mathematical context </vt:lpstr>
      <vt:lpstr>The first assignment: uniformity – translation  </vt:lpstr>
      <vt:lpstr>Uniformity – a physical context </vt:lpstr>
      <vt:lpstr>Uniformity – mathematical context </vt:lpstr>
      <vt:lpstr>PowerPoint Presentation</vt:lpstr>
      <vt:lpstr>The first assignment: Uniformity – mathematical context </vt:lpstr>
      <vt:lpstr>The first assignment: vacuous, vacuously </vt:lpstr>
      <vt:lpstr>The first assignment: physical context </vt:lpstr>
      <vt:lpstr>Assignment: mathematical context: uniformity </vt:lpstr>
      <vt:lpstr>Uniform – physical context </vt:lpstr>
      <vt:lpstr>Disambiguation of continuity: mathematical and physical context (fluid mechanics) </vt:lpstr>
      <vt:lpstr>Continuity in mathematics </vt:lpstr>
      <vt:lpstr>Continuity – disambiguation: physics and mathematics </vt:lpstr>
      <vt:lpstr>The plan of the today’s lesson </vt:lpstr>
      <vt:lpstr>The assignment 3: The Serbian English translation: the use of the articles  </vt:lpstr>
      <vt:lpstr>The assignment 3: the use of the article </vt:lpstr>
      <vt:lpstr>The assignment 3:  the use of the (definite) article </vt:lpstr>
      <vt:lpstr>The assignment 3:  the use of the (definite) article  </vt:lpstr>
      <vt:lpstr>The assignment 3: The use of the indefinite article: </vt:lpstr>
      <vt:lpstr>The assignment 3: take care about the use of the article- form: ‘a’ and ‘an’</vt:lpstr>
      <vt:lpstr>The assignment 3: take care about the use of the definite  article </vt:lpstr>
      <vt:lpstr>Assignment 3: the use of the preposition </vt:lpstr>
      <vt:lpstr>The assignment 3: prepositions: a tricky example </vt:lpstr>
      <vt:lpstr>The assignment 3: prepositions: when do we use the preposition ‘inside’? </vt:lpstr>
      <vt:lpstr>The assignment 3: preposition:  how to translate the preposition: osim?  </vt:lpstr>
      <vt:lpstr>The phrase: the phrase: pri cemu, gde  je </vt:lpstr>
      <vt:lpstr>     The assignment 3:  relative pronoun: odakle, iz cega,          Imamo da je F (x + h)= c = f (x) , odakle  izlazi da je:  </vt:lpstr>
      <vt:lpstr>The omission of the possessive pronoun </vt:lpstr>
      <vt:lpstr>  Assignment 3: vocabulary: the phrase: racunati – calculate and compute  Consider the following example: Sada cemo izracunati izvode trigometrijskih funkcija: </vt:lpstr>
      <vt:lpstr>Assignment 3: vocabulary: the phrase: racunati – calculate and compute</vt:lpstr>
      <vt:lpstr>    </vt:lpstr>
      <vt:lpstr>    </vt:lpstr>
      <vt:lpstr>The assignment 3: The relative pronouns </vt:lpstr>
      <vt:lpstr>The assignment 3: vocabulary: the expression: bazirati – to base </vt:lpstr>
      <vt:lpstr>    </vt:lpstr>
      <vt:lpstr>The assignment 3: vocabulary </vt:lpstr>
      <vt:lpstr>The assignment 3: vocabulary </vt:lpstr>
      <vt:lpstr>The assignment 3: vocabulary: the phrase: </vt:lpstr>
      <vt:lpstr>Vocabulary: phrases ‘ u smislu’ </vt:lpstr>
      <vt:lpstr>The assignment 3: </vt:lpstr>
      <vt:lpstr>The fourth assignment: </vt:lpstr>
      <vt:lpstr>PowerPoint Presentation</vt:lpstr>
      <vt:lpstr>The fourth exercise:L</vt:lpstr>
      <vt:lpstr>PowerPoint Presentation</vt:lpstr>
      <vt:lpstr>PowerPoint Presentation</vt:lpstr>
      <vt:lpstr> Exercise 1 ----------------------------------- Rewrite the following sentences to put the subject at or near the beginning. </vt:lpstr>
      <vt:lpstr>The fourth assignment: .MAKE YOUR VERBS NAME DEFINITE ACTIONS</vt:lpstr>
      <vt:lpstr> The fourth assignment. WRITE MOSTLY IN INDEPENDENT CLAUSES </vt:lpstr>
      <vt:lpstr>The fourth assignment. WRITE MOSTLY IN INDEPENDENT CLAUSES</vt:lpstr>
      <vt:lpstr>CRAFTING CLEAR, PLEASING, AND COHERENT SENTENCES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Week 9 English language 2</dc:title>
  <dc:creator>User</dc:creator>
  <cp:lastModifiedBy>User</cp:lastModifiedBy>
  <cp:revision>63</cp:revision>
  <dcterms:created xsi:type="dcterms:W3CDTF">2022-04-14T03:54:27Z</dcterms:created>
  <dcterms:modified xsi:type="dcterms:W3CDTF">2022-05-19T10:01:55Z</dcterms:modified>
</cp:coreProperties>
</file>