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78" r:id="rId16"/>
    <p:sldId id="260" r:id="rId17"/>
    <p:sldId id="261" r:id="rId18"/>
    <p:sldId id="263" r:id="rId19"/>
    <p:sldId id="264" r:id="rId20"/>
    <p:sldId id="267" r:id="rId21"/>
    <p:sldId id="269" r:id="rId22"/>
    <p:sldId id="268" r:id="rId23"/>
    <p:sldId id="270" r:id="rId24"/>
    <p:sldId id="271" r:id="rId25"/>
    <p:sldId id="262" r:id="rId26"/>
    <p:sldId id="265" r:id="rId27"/>
    <p:sldId id="266" r:id="rId28"/>
    <p:sldId id="259" r:id="rId29"/>
    <p:sldId id="273" r:id="rId30"/>
    <p:sldId id="27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3" d="100"/>
          <a:sy n="93" d="100"/>
        </p:scale>
        <p:origin x="77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95F38-6BAA-43B4-AABA-EA83BC244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65EA7C-584E-488F-A149-D53344B7A4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7D456-142A-44C9-AC16-4C13C4D35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ECB8F-4884-470C-B146-32901585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95FDC-9221-427C-8718-48BD7492D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9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1B9EE-C5BF-4F15-B821-0B6E7D32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6CB17-F675-44A8-A972-A9A4C62D3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8CB24-7D50-4108-A914-97BB1A20D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35EB8-96F1-4E2C-8AD9-148503292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686B2-7C72-48E6-A959-08EA123C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51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5A35A5-F074-4233-A340-D01FFCEFD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0F0AAB-4635-45D0-9E55-974AFC7306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6B22D-A6FF-4838-B1D7-43EFA68C2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2115-8A5C-4C4C-BB6E-270D6A7CB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4C2F8-EB3C-459E-BD02-91F9D6D1C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9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1D6E4-4CA2-474D-B9D7-726DC005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F39CD-8001-44B7-89AE-90D08B787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5F679-0272-4D4C-8A8E-53BAE1A5E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C13E5-9287-4210-A97B-DD0C587FF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9B787-3219-4623-A8A1-20DE417CA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79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7F999-A5BB-447F-BEF1-D1576C3CD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5B2906-FE81-4291-BB0F-3E3FF68E8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902F1-6E11-4063-B3C8-6A089996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8ED303-6AB6-4594-897B-C3A236A5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401B08-4003-40CA-8C75-B15AE9DF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4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6B2DC-D307-4A08-A84A-CC0A026FC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DEEED-DB82-4AA5-B25F-FEE4159032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80D83-CFE7-4114-A5F7-ADD45A806E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DA373-C395-43AC-B533-39BA48018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355F5-190A-49E6-9F97-A03723FA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8EC41E-76AF-4BE0-912E-F0B6B0A9F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7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856EB-56CA-40EE-9C82-4DB0BCC4D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21197-8AFD-4B77-B359-778C9A472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9B93C-540A-4A87-A364-6E3ED2931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1D496F-78C2-44BD-B800-088E9559D4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2D676F-6DD7-4D54-8108-866C07F1E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7A19D-5256-4647-924B-D4842147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425B8-499C-46E6-AFE6-451F7B2B5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A5CCDC-E4FB-4D14-B8C9-98B33CCC2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5C0C2-95A2-4C5C-8252-7E7818390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82DFB-A439-4241-B911-B79B40C53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B01B7-BC3B-482A-884E-BB16382B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CA56EC-0EEF-4884-AB65-3FD1AFC4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7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BA56F1-4E21-4703-BEAB-DD069748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4AD071-5089-45D3-8B7D-97134F31A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F8CC4-39C3-482B-84E8-76C688F2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9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21AB1-F826-41BB-8A00-A9323069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F0345-C4C5-4BA7-89D4-62DB5AF89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98BF7-24F0-4111-B413-BD2675870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73069-CDE1-4B3B-88E4-F36185CDA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CE286-308E-4300-9A2F-E78FD9DE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2CF9B-D111-44DE-9158-97552D5D7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13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4C2CC-1B7D-438F-98BA-E3A837A67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DC441F-4008-4687-9B6A-99B1892AC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0C8FB3-17B4-4FE3-ADA9-30736CC24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B678E-A1F9-4A9E-98CF-B442AFA3B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693A2D-A8AA-4A17-AAA7-2652CBD8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558E8-576C-46F9-A7FF-BD8725658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4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4A4E98-E6E5-49ED-A1F7-A428DF341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079B0F-7275-4F66-8A43-C39BB6F30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A6E58-E797-4223-AF6B-23DBABD1E6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6604B-3CE9-4E7F-8512-ACF1F354E100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F339B-A66A-47F7-8B0E-6D3C72C582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1D61FF-27E5-4E3F-BB6F-9792E1435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0A548-8977-4355-ABEB-EFB413704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0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238A-93CC-442A-AABE-BD3727F50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A396DB-27C0-4B23-B3BC-3E591EA9A3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language 2: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Date: 19.5.2022. </a:t>
            </a:r>
          </a:p>
        </p:txBody>
      </p:sp>
    </p:spTree>
    <p:extLst>
      <p:ext uri="{BB962C8B-B14F-4D97-AF65-F5344CB8AC3E}">
        <p14:creationId xmlns:p14="http://schemas.microsoft.com/office/powerpoint/2010/main" val="1104370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B2D11-8C53-41F2-B314-98AD00EAF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an example of requirements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55451-20BB-4AB7-8E06-024CAA26B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assignment may come in a couple of different forms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may ask you either to provide me with  different 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athematical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non-mathematical (but scientific!) contexts of the word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time, I will specify those contexts very 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clearly and explicitly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I may say  1) explain and 2) exemplify different contexts of the word: analysis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mathematical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physical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chemical </a:t>
            </a:r>
          </a:p>
        </p:txBody>
      </p:sp>
    </p:spTree>
    <p:extLst>
      <p:ext uri="{BB962C8B-B14F-4D97-AF65-F5344CB8AC3E}">
        <p14:creationId xmlns:p14="http://schemas.microsoft.com/office/powerpoint/2010/main" val="1001569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1A51-B038-4FF9-9C1C-DD1AD5D1B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65" y="154110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how my answer should look like?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71F77-56E3-45DD-9667-972E520FE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Analysis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physical (optical context)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•Dissolution of light into its prismatic constituents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example 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delicate prismatic analysis of white light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example 2: The polarization of incident light, and the analysis of the transmitted light.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(chemical context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resolution of compound into its proximate components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example 1: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quality of charcoal which they yield by analysis.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example 2: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obtain sugar and starch by analysis</a:t>
            </a:r>
          </a:p>
        </p:txBody>
      </p:sp>
    </p:spTree>
    <p:extLst>
      <p:ext uri="{BB962C8B-B14F-4D97-AF65-F5344CB8AC3E}">
        <p14:creationId xmlns:p14="http://schemas.microsoft.com/office/powerpoint/2010/main" val="1101295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4F8DB-2D5C-4FFC-8E8D-E35261E5A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how my examples should look like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99081-970C-409D-ADDC-482833A10E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 have previously suggested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not necessary that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use my examples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may use your own as well 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sure,. However, that your examples are NOT  ARBITRARY</a:t>
            </a: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example of the arbitrary example is: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 groups for the second  midterm.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underspecific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explains nothing about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distinctive feature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term in question. </a:t>
            </a:r>
          </a:p>
        </p:txBody>
      </p:sp>
    </p:spTree>
    <p:extLst>
      <p:ext uri="{BB962C8B-B14F-4D97-AF65-F5344CB8AC3E}">
        <p14:creationId xmlns:p14="http://schemas.microsoft.com/office/powerpoint/2010/main" val="708109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BF177-56D9-4D3B-ADD9-2C81BA703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how many and what type of  examples suffice?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CC120-BFB3-450A-8EA0-E891EF63E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example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 each context will suffice.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example should be sufficiently illustrative and explanatory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 I do not like or I like Analysis, is not a good example.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our analysis course, we learn about integration, differential equations and derivatives.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25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EAEFB-582B-4AC1-A0EC-CFB7A00CB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What type of  examples will suffice?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D9CE2-4403-4D46-8519-6FBFD203C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example is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illustrative and contextual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explains something of the nature of analysis-courses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If you wish to create an example of your own, please consider individual constituents of definition and try including them into your example.</a:t>
            </a:r>
          </a:p>
        </p:txBody>
      </p:sp>
    </p:spTree>
    <p:extLst>
      <p:ext uri="{BB962C8B-B14F-4D97-AF65-F5344CB8AC3E}">
        <p14:creationId xmlns:p14="http://schemas.microsoft.com/office/powerpoint/2010/main" val="1093098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52BF9-D14C-4ADA-B8C1-24B0E3BB7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assignment: grading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CA4F0-0233-4E92-8344-F0426CD0C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number of points is 4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in all other assignments)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the requirement will be divided into four sub-requirements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requirement bears 1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80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FCDD7-5BBE-4558-A9F8-0632600D3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do the assignment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3C330-88C5-4CEC-B8DA-A94FB4100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principal material is: Tim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Skern’s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book ‘Writing scientific English’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NOT necessary to read to the whole text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care: this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workbook, and not only a textbook: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have a plenty of interesting  and concrete examples to consult with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them were already  </a:t>
            </a:r>
          </a:p>
        </p:txBody>
      </p:sp>
    </p:spTree>
    <p:extLst>
      <p:ext uri="{BB962C8B-B14F-4D97-AF65-F5344CB8AC3E}">
        <p14:creationId xmlns:p14="http://schemas.microsoft.com/office/powerpoint/2010/main" val="1672567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4FE43-6706-46B2-9DE2-D81C548C9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do the assignment number 4:specification of material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A1D04F-7D03-46DB-B807-50BF73E38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key passages are those from 127 to 161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chapter’s name: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Practising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writing and improving scientific manuscripts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 pages contain a number of examples of ill-written texts as well as corrections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sample corresponds to a scientific text  you will be offered to analyze 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0093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ABBB-61CF-491E-924F-34BEE17E6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The assignment 4: how many mistakes are to be identified?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12A34-063D-4357-AFED-E68619274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answer is: around 20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is not strictly defined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Yet, you will know that if you checked 10 or 11 only,  you still have to identify and check a significant numbe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of other mistakes </a:t>
            </a:r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571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448-359E-42BE-BDCC-F8DB716A5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how my answer should look like?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88153-AE31-4799-8106-C287C5D43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Exactly as those given in the key of each exercise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Below is the difference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only one small difference: you have to classify those mistakes (around 20) into the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categories: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 of style, accuracy of style and cohesion (Linkage, cross-reference).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03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58CA3-1B97-4614-90CE-439262085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content:The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Midterm II 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F87E5-EEC6-4274-B920-95481333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first part of the class: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discuss about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first assignment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 part of the class: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discuss about the structure of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fourth assignment </a:t>
            </a:r>
          </a:p>
        </p:txBody>
      </p:sp>
    </p:spTree>
    <p:extLst>
      <p:ext uri="{BB962C8B-B14F-4D97-AF65-F5344CB8AC3E}">
        <p14:creationId xmlns:p14="http://schemas.microsoft.com/office/powerpoint/2010/main" val="3638587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9D473-939E-4F22-8034-82FF16AF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why is it important to prepare well for the assignment 4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789-64CB-4116-9EA8-B346F3FCA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preparing well the assignment 4, you will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almost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automatically prepare for the assignment 5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learning how to improve other manuscripts, you  will learn how to improve your own.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say: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almost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because there are couple of differences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assignment 5.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also required  to insert an introduction and maintain a TAXES structure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assignment 4, 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not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supposed to identify mistakes regarding  those elements  of writing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Focus, thus, on STYLE </a:t>
            </a:r>
          </a:p>
        </p:txBody>
      </p:sp>
    </p:spTree>
    <p:extLst>
      <p:ext uri="{BB962C8B-B14F-4D97-AF65-F5344CB8AC3E}">
        <p14:creationId xmlns:p14="http://schemas.microsoft.com/office/powerpoint/2010/main" val="634011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AA2B-36ED-4323-AA97-93AFF2E48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a reminder.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88035-0584-4E9A-ACAD-2830EE602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very important NOT TO MISS to insert the classification of the mistakes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to demonstrate consciousness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to the categorization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mistakes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(what constitutes: clarity, what constitutes: cohesion, what constitutes: accuracy of style)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still not certain as to this, consult the file: rules of thumb,  which is   to be found in the folder MIDTERM 2  ASSIGNMENT 4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27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58988-0BD9-4E83-A513-B5C7229A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grading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7442F6-F8CF-4E14-904E-7B09ADBE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total number of points is: 4 (as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all other assignments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identification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correction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58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32C82-9017-48D3-8797-ED89AD8C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grading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2463-FD14-4DD7-991D-5F164F4B1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mere classification of mistakes bears 1 pt. Thus, take care about this aspect!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rest bears 3 pt.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identification is graded by considering a ratio between 3pt and  the overall number of mistakes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if the total number of mistakes is 20, each identification will bear 0.15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which is 3/20.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12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07A72-FC9B-430E-A1F5-13A45ED73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material reminder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FF42B-437C-45BA-9C7F-9CE4CDFE01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take seriously those texts found in the workbook!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chances are that I might have assign you with doing something similar ( admittedly, in a somewhat altered or adapted form)  </a:t>
            </a:r>
          </a:p>
        </p:txBody>
      </p:sp>
    </p:spTree>
    <p:extLst>
      <p:ext uri="{BB962C8B-B14F-4D97-AF65-F5344CB8AC3E}">
        <p14:creationId xmlns:p14="http://schemas.microsoft.com/office/powerpoint/2010/main" val="21786065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89AB4-ED0F-415B-AEA6-D3CE2F72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fourth assignment: what are you supposed to do?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CCF3C-6C06-46B7-8CAB-A2A3A4716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 about all the type of mistakes referred to in the key of each exercises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are expected to be as exhaustive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possible in finding mistakes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care:  In this particular case, what mistake is and what is not is not a matter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personal taste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disjunctive judgements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something is mistake or either is not !!!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Mistakes are identifiable by way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mathematically precise criterion</a:t>
            </a:r>
            <a:r>
              <a:rPr lang="en-US" sz="2000" u="sng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8449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C6493-00CC-4454-897A-3394CC275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 how might the list of mistakes look like?  (a tentative example)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F253E-606D-4BEC-ADC4-8D0C0E5A1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Omit needless words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(clarity)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word is incorrect. (accuracy)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Split this complex sentence into two (clarity)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Find a better word. Use a strong verb instead of the weak one ( accuracy)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These forms are incorrect (clarity)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“involved” for method 1. Find an alternative for method 2.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Find a better linking word.(Linkage)(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expression needs correcting. (accuracy)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Make the numbers add up correctly (accuracy)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82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1DD6E-0F75-49A7-BCF9-D7C6664D7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 how might the list of mistakes look like?  (a tentative example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62E8C-EBC0-4937-8AE3-B8323256E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not clear to whom you are referring (clarity)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this out fully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(clarity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expression “in percentage” is incorrect.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decimal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point is incorrect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 not forget to change the figure itself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(accuracy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information at the end of the sentence should come earlier.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definitely named verb (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accuracy)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This phrase occurs too often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(clarity) .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 the passive into the active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linking word is needed (linkage,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cohe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(clarity).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verb is too abstract. Use a definite, a more specific  verb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(accuracy) </a:t>
            </a:r>
          </a:p>
        </p:txBody>
      </p:sp>
    </p:spTree>
    <p:extLst>
      <p:ext uri="{BB962C8B-B14F-4D97-AF65-F5344CB8AC3E}">
        <p14:creationId xmlns:p14="http://schemas.microsoft.com/office/powerpoint/2010/main" val="42243215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089C2-710D-471A-A418-BABB86A93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a comment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A1FC7-5CB7-420D-B53D-3FF87CD28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you may solve the problem of classification by inserting into brackets a definition/categorization  of each mistake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suggest this method to be used as the most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surveyable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one </a:t>
            </a:r>
          </a:p>
        </p:txBody>
      </p:sp>
    </p:spTree>
    <p:extLst>
      <p:ext uri="{BB962C8B-B14F-4D97-AF65-F5344CB8AC3E}">
        <p14:creationId xmlns:p14="http://schemas.microsoft.com/office/powerpoint/2010/main" val="14092959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A20DD-608E-4C1C-816F-13EDDF7A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70A38-4888-48D7-A282-F6E30AB15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8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B745-90A8-4781-BD91-6AB86ACFA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do the assignment 1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88BAA-7E70-4379-94C0-4B9EED808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preliminary remarks 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3628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A91DB-6D8A-418E-B41C-262E1259E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4: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5DC3A-130D-41DF-9323-06924A8B9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3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4792C-486D-4576-B397-6EECB8852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material  for the assignment 1: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C5534-02F6-4870-8D5F-BCF67F81A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consider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from the file I have posted inside the folder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MIDTERM 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ASSIGNMENT  1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file’s name is 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VOCABULARY 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you can see, I provided a number of definitions</a:t>
            </a:r>
          </a:p>
        </p:txBody>
      </p:sp>
    </p:spTree>
    <p:extLst>
      <p:ext uri="{BB962C8B-B14F-4D97-AF65-F5344CB8AC3E}">
        <p14:creationId xmlns:p14="http://schemas.microsoft.com/office/powerpoint/2010/main" val="55975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97D45-9EBE-4C4E-AF11-62653AF9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material – advantages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C8E05-6A80-47BE-BC07-08E9EB9F3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advantages of such arrangements is such that you will not be forced to search for the scattered material in a variety of different presentations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me repeat: thus, focus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file only: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covering it in detail, you will be sure whether you have prepared the first assignment. </a:t>
            </a:r>
          </a:p>
        </p:txBody>
      </p:sp>
    </p:spTree>
    <p:extLst>
      <p:ext uri="{BB962C8B-B14F-4D97-AF65-F5344CB8AC3E}">
        <p14:creationId xmlns:p14="http://schemas.microsoft.com/office/powerpoint/2010/main" val="365908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7EACA-5AC3-4323-8682-D957F1AF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the structure of requirement and material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718B5-347E-46BF-9C1D-08469B13A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you may see from even superficial browsing of the first assignment  material, the principal focused is placed on different contexts of the same word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care: I strongly mean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CONTEXTS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only, and not informal or everyday meanings of  term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I will give zero points to those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answ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offer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everyday meanings of the word (in the first midterm, a number of students give examples for the everyday meaning of the word: ring, and field) </a:t>
            </a: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DO THAT AT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MIDTERM 2. 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34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DE4BA-629F-4D4F-8B0D-139546214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1: The structure of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1B149-FB3C-4F77-98A2-CD57B70B4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you can see from the file I have posted, I insist on 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cientific contexts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when you are asked to provide a mathematical and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non-mathematical contexts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are supposed to exemplify a non-mathematical scientific context (physical, biological,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did my best to offer astrophysical, physical and astronomical contexts as non-mathematical ( due to the content of our group)_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groups are required to consider both contexts and exemplify them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08475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E6D80-A90E-431B-80E0-EF1932D99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</a:t>
            </a:r>
            <a:r>
              <a:rPr lang="en-US" sz="2400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notes on definitions and examples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BFCCA-0B44-4679-87A4-68D08E247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consider definitions only insofar as they help you make difference between mathematical and non-mathematical (scientific contexts)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to make your examples sensible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best way is to learn the one I have suggested in the file Vocabulary </a:t>
            </a:r>
          </a:p>
        </p:txBody>
      </p:sp>
    </p:spTree>
    <p:extLst>
      <p:ext uri="{BB962C8B-B14F-4D97-AF65-F5344CB8AC3E}">
        <p14:creationId xmlns:p14="http://schemas.microsoft.com/office/powerpoint/2010/main" val="1515695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1D4B9-92A0-4D00-AF5C-6E745C21B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assignment 1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notes on translations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35B24-C538-44EE-89F6-64293EC30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will not be required, this time, to offer a Serbian translation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Focus your energy instead on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differentiating between two contexts  by providing sensible examples 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8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1779</Words>
  <Application>Microsoft Office PowerPoint</Application>
  <PresentationFormat>Widescreen</PresentationFormat>
  <Paragraphs>233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Office Theme</vt:lpstr>
      <vt:lpstr>Week 13</vt:lpstr>
      <vt:lpstr>The content:The Midterm II  preparation</vt:lpstr>
      <vt:lpstr>How to do the assignment 1: </vt:lpstr>
      <vt:lpstr>The material  for the assignment 1: </vt:lpstr>
      <vt:lpstr>The assignment 1: material – advantages </vt:lpstr>
      <vt:lpstr>The assignment 1: the structure of requirement and material </vt:lpstr>
      <vt:lpstr>The assignment 1: The structure of material</vt:lpstr>
      <vt:lpstr>The assignment 1: notes on definitions and examples  </vt:lpstr>
      <vt:lpstr>The assignment 1: notes on translations</vt:lpstr>
      <vt:lpstr>The assignment 1: an example of requirements </vt:lpstr>
      <vt:lpstr>The assignment 1: how my answer should look like? </vt:lpstr>
      <vt:lpstr>The assignment 1: how my examples should look like</vt:lpstr>
      <vt:lpstr>The assignment 1: how many and what type of  examples suffice? </vt:lpstr>
      <vt:lpstr>The first assignment: What type of  examples will suffice? </vt:lpstr>
      <vt:lpstr>The first assignment: grading </vt:lpstr>
      <vt:lpstr>How to do the assignment 2</vt:lpstr>
      <vt:lpstr>How to do the assignment number 4:specification of material  </vt:lpstr>
      <vt:lpstr>The assignment 4: how many mistakes are to be identified? </vt:lpstr>
      <vt:lpstr>The assignment 4: how my answer should look like? </vt:lpstr>
      <vt:lpstr>The assignment 4: why is it important to prepare well for the assignment 4: </vt:lpstr>
      <vt:lpstr>The assignment 4: a reminder. </vt:lpstr>
      <vt:lpstr>The assignment 4: grading </vt:lpstr>
      <vt:lpstr>The assignment 4: grading </vt:lpstr>
      <vt:lpstr>The assignment 4: material reminder </vt:lpstr>
      <vt:lpstr>The fourth assignment: what are you supposed to do? </vt:lpstr>
      <vt:lpstr>The assignment 4:  how might the list of mistakes look like?  (a tentative example) </vt:lpstr>
      <vt:lpstr>The assignment 4:  how might the list of mistakes look like?  (a tentative example) </vt:lpstr>
      <vt:lpstr>The assignment 4: a comment </vt:lpstr>
      <vt:lpstr>PowerPoint Presentation</vt:lpstr>
      <vt:lpstr>The assignment 4: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26</cp:revision>
  <dcterms:created xsi:type="dcterms:W3CDTF">2022-05-19T05:05:23Z</dcterms:created>
  <dcterms:modified xsi:type="dcterms:W3CDTF">2022-05-19T10:08:03Z</dcterms:modified>
</cp:coreProperties>
</file>