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78" r:id="rId4"/>
    <p:sldId id="279" r:id="rId5"/>
    <p:sldId id="277" r:id="rId6"/>
    <p:sldId id="276" r:id="rId7"/>
    <p:sldId id="263" r:id="rId8"/>
    <p:sldId id="264" r:id="rId9"/>
    <p:sldId id="275" r:id="rId10"/>
    <p:sldId id="274" r:id="rId11"/>
    <p:sldId id="267" r:id="rId12"/>
    <p:sldId id="268" r:id="rId13"/>
    <p:sldId id="273" r:id="rId14"/>
    <p:sldId id="257" r:id="rId15"/>
    <p:sldId id="258" r:id="rId16"/>
    <p:sldId id="261" r:id="rId17"/>
    <p:sldId id="262" r:id="rId18"/>
    <p:sldId id="260" r:id="rId19"/>
    <p:sldId id="272" r:id="rId20"/>
    <p:sldId id="270" r:id="rId21"/>
    <p:sldId id="265" r:id="rId22"/>
    <p:sldId id="266" r:id="rId23"/>
    <p:sldId id="269" r:id="rId24"/>
    <p:sldId id="297" r:id="rId25"/>
    <p:sldId id="298" r:id="rId26"/>
    <p:sldId id="259" r:id="rId27"/>
    <p:sldId id="281" r:id="rId28"/>
    <p:sldId id="284" r:id="rId29"/>
    <p:sldId id="285" r:id="rId30"/>
    <p:sldId id="286" r:id="rId31"/>
    <p:sldId id="287" r:id="rId32"/>
    <p:sldId id="288" r:id="rId33"/>
    <p:sldId id="289" r:id="rId34"/>
    <p:sldId id="283" r:id="rId35"/>
    <p:sldId id="290" r:id="rId36"/>
    <p:sldId id="291" r:id="rId37"/>
    <p:sldId id="282" r:id="rId38"/>
    <p:sldId id="292" r:id="rId39"/>
    <p:sldId id="293" r:id="rId40"/>
    <p:sldId id="294" r:id="rId41"/>
    <p:sldId id="295" r:id="rId42"/>
    <p:sldId id="29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6C83C-13ED-47D5-AC38-6C9CDAEB7D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A6ABFF-D752-4F7B-824D-E21BD55B7F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A2642B-4F6A-4E8C-B0FC-95E805D38E81}"/>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59174179-6B76-40CC-BA6A-BCB7018B97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0D02-0D89-4C6E-9244-E251427E7DC2}"/>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74139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502C5-17FD-4B0A-9A84-6711244619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FA61D8-6178-4F23-9940-4DB6B379D4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488221-0117-47D0-AF77-43A121507C06}"/>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C0F4579C-B497-41D7-B3FC-AA47C5EC89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EB154-FAF0-41AE-AC26-3327BB2429A3}"/>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768906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307982-CA97-491E-858C-CE264FF3A7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876EFF-B8F4-4A1E-A5AA-D0F9915770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D9820-B75A-43A3-91D5-53A3A1202CAE}"/>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A13BAF27-0A3B-402F-B9A4-AF104E6D0A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E9D5D3-718D-48B7-9329-AF4F3FC13FEB}"/>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1078871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48B2A-05F3-4131-9C73-7C3219757B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65A103-DDCD-4D8F-BBAE-9A936BAB6F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E413BE-9F1E-46E7-A827-7AB3ABA89D2B}"/>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3D4E400D-7DE4-4927-A6F2-A07BBC340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8ED64D-0C90-40AF-AA21-83BD42261FB0}"/>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23857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B7C14-F8AB-4A88-8FA4-660FCB3EC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EEAA32-6FFA-4196-8597-A9C29F180E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21EF9F-1502-4826-89D3-BBDBB7CC38B4}"/>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D7DF060F-36F8-4139-BBBF-07E48B2F6B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0616A1-75FB-43D6-9D72-FC247153EED3}"/>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558585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9789B-8A30-42F3-B504-B8205629F3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6E52D6-8D72-41A3-A02D-39AEC6726F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8E3EA2-C93D-40E8-BAAB-A968E44C10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216976-7017-4A0B-B4A6-7B7B8BB8945C}"/>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6" name="Footer Placeholder 5">
            <a:extLst>
              <a:ext uri="{FF2B5EF4-FFF2-40B4-BE49-F238E27FC236}">
                <a16:creationId xmlns:a16="http://schemas.microsoft.com/office/drawing/2014/main" id="{0FC777AC-4AB3-479E-9B78-273420CA1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DBF67D-F3E2-4BC4-8534-56EB750B0C5B}"/>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2593000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5302A-58AD-4EE5-967D-5422517FD6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71CA55-137B-4D4B-A219-06346B7152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FA579E-0C01-4FAE-A50E-45489DF1AF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787673-C029-41F2-B7DE-A2E65291CF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3A705E-A0BD-4460-935E-CC032ED662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2D26F8-4558-4497-BD02-309B493D40B6}"/>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8" name="Footer Placeholder 7">
            <a:extLst>
              <a:ext uri="{FF2B5EF4-FFF2-40B4-BE49-F238E27FC236}">
                <a16:creationId xmlns:a16="http://schemas.microsoft.com/office/drawing/2014/main" id="{ACCCA950-8D09-488C-9EB1-A8CA945DFF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54E73D-29AD-49B5-9259-B8C0408096E6}"/>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2104670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74CD9-D1C5-49C6-AFA3-9FFE65EF7F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D913BD-1782-4129-BC2F-9EA1EE2647DB}"/>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4" name="Footer Placeholder 3">
            <a:extLst>
              <a:ext uri="{FF2B5EF4-FFF2-40B4-BE49-F238E27FC236}">
                <a16:creationId xmlns:a16="http://schemas.microsoft.com/office/drawing/2014/main" id="{BA6E268E-4C68-4926-9649-CD33B66F01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5548767-B271-4AB4-8A1E-B40D3B4B990B}"/>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340628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D512E6-BE73-4D50-84AD-164D9C25CA0E}"/>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3" name="Footer Placeholder 2">
            <a:extLst>
              <a:ext uri="{FF2B5EF4-FFF2-40B4-BE49-F238E27FC236}">
                <a16:creationId xmlns:a16="http://schemas.microsoft.com/office/drawing/2014/main" id="{EA41EB91-98D1-43D8-B96F-EAECF4499D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B923A6-B860-4786-9982-2218B24E4021}"/>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3413459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A2137-FD1C-4C38-9B41-0BF16B876E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66C272-2669-484F-9BA5-A6471745FE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2265C4-8938-4F61-83EE-E7A081F6A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66A6C5-76EC-4D8C-96D4-24FDBDF07E0B}"/>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6" name="Footer Placeholder 5">
            <a:extLst>
              <a:ext uri="{FF2B5EF4-FFF2-40B4-BE49-F238E27FC236}">
                <a16:creationId xmlns:a16="http://schemas.microsoft.com/office/drawing/2014/main" id="{77B4A629-65CA-4138-86C7-D1F6A4522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C04878-7C00-4FAE-BD14-5F1877FB4F9D}"/>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3541864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FDA5-3AB1-4D1E-AB2D-713E122D0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927B6C-E406-4DFB-B0C7-B391487256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F4A808-C99F-4DE5-8746-F8950BE840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48EA33-2F31-45C3-BF12-BBB57A37A719}"/>
              </a:ext>
            </a:extLst>
          </p:cNvPr>
          <p:cNvSpPr>
            <a:spLocks noGrp="1"/>
          </p:cNvSpPr>
          <p:nvPr>
            <p:ph type="dt" sz="half" idx="10"/>
          </p:nvPr>
        </p:nvSpPr>
        <p:spPr/>
        <p:txBody>
          <a:bodyPr/>
          <a:lstStyle/>
          <a:p>
            <a:fld id="{CADCFD9F-D356-45F4-B0E5-03533F604951}" type="datetimeFigureOut">
              <a:rPr lang="en-US" smtClean="0"/>
              <a:t>5/19/2022</a:t>
            </a:fld>
            <a:endParaRPr lang="en-US"/>
          </a:p>
        </p:txBody>
      </p:sp>
      <p:sp>
        <p:nvSpPr>
          <p:cNvPr id="6" name="Footer Placeholder 5">
            <a:extLst>
              <a:ext uri="{FF2B5EF4-FFF2-40B4-BE49-F238E27FC236}">
                <a16:creationId xmlns:a16="http://schemas.microsoft.com/office/drawing/2014/main" id="{BAB4C9CD-A722-4AE0-841D-569C8D135F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5035E1-E4F0-438D-8A45-887B52BE4BF6}"/>
              </a:ext>
            </a:extLst>
          </p:cNvPr>
          <p:cNvSpPr>
            <a:spLocks noGrp="1"/>
          </p:cNvSpPr>
          <p:nvPr>
            <p:ph type="sldNum" sz="quarter" idx="12"/>
          </p:nvPr>
        </p:nvSpPr>
        <p:spPr/>
        <p:txBody>
          <a:bodyPr/>
          <a:lstStyle/>
          <a:p>
            <a:fld id="{FCF859CC-9FD1-4353-95F9-871DEE24FF29}" type="slidenum">
              <a:rPr lang="en-US" smtClean="0"/>
              <a:t>‹#›</a:t>
            </a:fld>
            <a:endParaRPr lang="en-US"/>
          </a:p>
        </p:txBody>
      </p:sp>
    </p:spTree>
    <p:extLst>
      <p:ext uri="{BB962C8B-B14F-4D97-AF65-F5344CB8AC3E}">
        <p14:creationId xmlns:p14="http://schemas.microsoft.com/office/powerpoint/2010/main" val="3926456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A2F452-8778-4D54-B7A1-0E5408338B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C66050-21CA-466E-B136-EA93F9B88D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7F538A-3C14-4AFD-8440-4C66A03F7E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DCFD9F-D356-45F4-B0E5-03533F604951}" type="datetimeFigureOut">
              <a:rPr lang="en-US" smtClean="0"/>
              <a:t>5/19/2022</a:t>
            </a:fld>
            <a:endParaRPr lang="en-US"/>
          </a:p>
        </p:txBody>
      </p:sp>
      <p:sp>
        <p:nvSpPr>
          <p:cNvPr id="5" name="Footer Placeholder 4">
            <a:extLst>
              <a:ext uri="{FF2B5EF4-FFF2-40B4-BE49-F238E27FC236}">
                <a16:creationId xmlns:a16="http://schemas.microsoft.com/office/drawing/2014/main" id="{CD425A01-F952-40E3-86EF-414241630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7C0A1D-F372-4815-89E8-A2F50532C6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F859CC-9FD1-4353-95F9-871DEE24FF29}" type="slidenum">
              <a:rPr lang="en-US" smtClean="0"/>
              <a:t>‹#›</a:t>
            </a:fld>
            <a:endParaRPr lang="en-US"/>
          </a:p>
        </p:txBody>
      </p:sp>
    </p:spTree>
    <p:extLst>
      <p:ext uri="{BB962C8B-B14F-4D97-AF65-F5344CB8AC3E}">
        <p14:creationId xmlns:p14="http://schemas.microsoft.com/office/powerpoint/2010/main" val="2425098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2FD74-B26E-438F-AD3F-DCEEADF5D000}"/>
              </a:ext>
            </a:extLst>
          </p:cNvPr>
          <p:cNvSpPr>
            <a:spLocks noGrp="1"/>
          </p:cNvSpPr>
          <p:nvPr>
            <p:ph type="ctrTitle"/>
          </p:nvPr>
        </p:nvSpPr>
        <p:spPr/>
        <p:txBody>
          <a:bodyPr>
            <a:normAutofit/>
          </a:bodyPr>
          <a:lstStyle/>
          <a:p>
            <a:r>
              <a:rPr lang="en-US" sz="2400" b="1" dirty="0">
                <a:latin typeface="Times New Roman" panose="02020603050405020304" pitchFamily="18" charset="0"/>
                <a:cs typeface="Times New Roman" panose="02020603050405020304" pitchFamily="18" charset="0"/>
              </a:rPr>
              <a:t>English language 2 </a:t>
            </a:r>
          </a:p>
        </p:txBody>
      </p:sp>
      <p:sp>
        <p:nvSpPr>
          <p:cNvPr id="3" name="Subtitle 2">
            <a:extLst>
              <a:ext uri="{FF2B5EF4-FFF2-40B4-BE49-F238E27FC236}">
                <a16:creationId xmlns:a16="http://schemas.microsoft.com/office/drawing/2014/main" id="{46E056D8-90E2-42B4-86CC-502FBECB625A}"/>
              </a:ext>
            </a:extLst>
          </p:cNvPr>
          <p:cNvSpPr>
            <a:spLocks noGrp="1"/>
          </p:cNvSpPr>
          <p:nvPr>
            <p:ph type="subTitle" idx="1"/>
          </p:nvPr>
        </p:nvSpPr>
        <p:spPr/>
        <p:txBody>
          <a:bodyPr/>
          <a:lstStyle/>
          <a:p>
            <a:r>
              <a:rPr lang="en-US">
                <a:latin typeface="Times New Roman" panose="02020603050405020304" pitchFamily="18" charset="0"/>
                <a:cs typeface="Times New Roman" panose="02020603050405020304" pitchFamily="18" charset="0"/>
              </a:rPr>
              <a:t>Week 10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404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1A511-A236-448C-B070-03A50DD5D9F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ea typeface="+mn-ea"/>
                <a:cs typeface="Times New Roman" panose="02020603050405020304" pitchFamily="18" charset="0"/>
              </a:rPr>
              <a:t>Calculus: mathematical context </a:t>
            </a:r>
            <a:endParaRPr lang="en-US" sz="2400" u="sn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6A68722-37FE-4B27-A5F4-4F05D1474E0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branch of mathematics dealing </a:t>
            </a:r>
            <a:r>
              <a:rPr lang="en-US" sz="2000" u="sng" dirty="0">
                <a:latin typeface="Times New Roman" panose="02020603050405020304" pitchFamily="18" charset="0"/>
                <a:cs typeface="Times New Roman" panose="02020603050405020304" pitchFamily="18" charset="0"/>
              </a:rPr>
              <a:t>with differentiation</a:t>
            </a:r>
            <a:r>
              <a:rPr lang="en-US" sz="2000" dirty="0">
                <a:latin typeface="Times New Roman" panose="02020603050405020304" pitchFamily="18" charset="0"/>
                <a:cs typeface="Times New Roman" panose="02020603050405020304" pitchFamily="18" charset="0"/>
              </a:rPr>
              <a:t> and </a:t>
            </a:r>
            <a:r>
              <a:rPr lang="en-US" sz="2000" i="1" dirty="0">
                <a:latin typeface="Times New Roman" panose="02020603050405020304" pitchFamily="18" charset="0"/>
                <a:cs typeface="Times New Roman" panose="02020603050405020304" pitchFamily="18" charset="0"/>
              </a:rPr>
              <a:t>i</a:t>
            </a:r>
            <a:r>
              <a:rPr lang="en-US" sz="2000" u="sng" dirty="0">
                <a:latin typeface="Times New Roman" panose="02020603050405020304" pitchFamily="18" charset="0"/>
                <a:cs typeface="Times New Roman" panose="02020603050405020304" pitchFamily="18" charset="0"/>
              </a:rPr>
              <a:t>ntegration</a:t>
            </a:r>
            <a:r>
              <a:rPr lang="en-US" sz="2000" dirty="0">
                <a:latin typeface="Times New Roman" panose="02020603050405020304" pitchFamily="18" charset="0"/>
                <a:cs typeface="Times New Roman" panose="02020603050405020304" pitchFamily="18" charset="0"/>
              </a:rPr>
              <a:t> and related topics.</a:t>
            </a:r>
          </a:p>
        </p:txBody>
      </p:sp>
    </p:spTree>
    <p:extLst>
      <p:ext uri="{BB962C8B-B14F-4D97-AF65-F5344CB8AC3E}">
        <p14:creationId xmlns:p14="http://schemas.microsoft.com/office/powerpoint/2010/main" val="4212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B636E-78F9-4091-A3C3-359FF539ACE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Calculus: biological context </a:t>
            </a:r>
          </a:p>
        </p:txBody>
      </p:sp>
      <p:sp>
        <p:nvSpPr>
          <p:cNvPr id="3" name="Content Placeholder 2">
            <a:extLst>
              <a:ext uri="{FF2B5EF4-FFF2-40B4-BE49-F238E27FC236}">
                <a16:creationId xmlns:a16="http://schemas.microsoft.com/office/drawing/2014/main" id="{8BC47AA7-CE63-4A18-86CB-F509AFC81B0E}"/>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A generic term  for </a:t>
            </a:r>
            <a:r>
              <a:rPr lang="en-US" sz="2000" dirty="0">
                <a:latin typeface="Times New Roman" panose="02020603050405020304" pitchFamily="18" charset="0"/>
                <a:cs typeface="Times New Roman" panose="02020603050405020304" pitchFamily="18" charset="0"/>
              </a:rPr>
              <a:t>concretions occurring accidentally in animals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 Renal </a:t>
            </a:r>
            <a:r>
              <a:rPr lang="en-US" sz="2000" dirty="0">
                <a:latin typeface="Times New Roman" panose="02020603050405020304" pitchFamily="18" charset="0"/>
                <a:cs typeface="Times New Roman" panose="02020603050405020304" pitchFamily="18" charset="0"/>
              </a:rPr>
              <a:t>(kidney) </a:t>
            </a:r>
            <a:r>
              <a:rPr lang="en-US" sz="2000" u="sng" dirty="0">
                <a:latin typeface="Times New Roman" panose="02020603050405020304" pitchFamily="18" charset="0"/>
                <a:cs typeface="Times New Roman" panose="02020603050405020304" pitchFamily="18" charset="0"/>
              </a:rPr>
              <a:t>calculi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Prostatic (in the prostate</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calculi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 Intestinal </a:t>
            </a:r>
            <a:r>
              <a:rPr lang="en-US" sz="2000" u="sng" dirty="0">
                <a:latin typeface="Times New Roman" panose="02020603050405020304" pitchFamily="18" charset="0"/>
                <a:cs typeface="Times New Roman" panose="02020603050405020304" pitchFamily="18" charset="0"/>
              </a:rPr>
              <a:t>calculi </a:t>
            </a:r>
          </a:p>
          <a:p>
            <a:endParaRPr lang="en-US" sz="2000" dirty="0"/>
          </a:p>
          <a:p>
            <a:endParaRPr lang="en-US" sz="2000" dirty="0"/>
          </a:p>
        </p:txBody>
      </p:sp>
    </p:spTree>
    <p:extLst>
      <p:ext uri="{BB962C8B-B14F-4D97-AF65-F5344CB8AC3E}">
        <p14:creationId xmlns:p14="http://schemas.microsoft.com/office/powerpoint/2010/main" val="1997584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B5DAF-33C4-4130-BCC9-0430EADF455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Calculus – biological context </a:t>
            </a:r>
          </a:p>
        </p:txBody>
      </p:sp>
      <p:sp>
        <p:nvSpPr>
          <p:cNvPr id="3" name="Content Placeholder 2">
            <a:extLst>
              <a:ext uri="{FF2B5EF4-FFF2-40B4-BE49-F238E27FC236}">
                <a16:creationId xmlns:a16="http://schemas.microsoft.com/office/drawing/2014/main" id="{17616F24-A331-4AB9-8E95-F1CB12BF495B}"/>
              </a:ext>
            </a:extLst>
          </p:cNvPr>
          <p:cNvSpPr>
            <a:spLocks noGrp="1"/>
          </p:cNvSpPr>
          <p:nvPr>
            <p:ph idx="1"/>
          </p:nvPr>
        </p:nvSpPr>
        <p:spPr>
          <a:xfrm>
            <a:off x="1426596" y="2000553"/>
            <a:ext cx="10515600" cy="4351338"/>
          </a:xfrm>
        </p:spPr>
        <p:txBody>
          <a:bodyPr>
            <a:normAutofit/>
          </a:bodyPr>
          <a:lstStyle/>
          <a:p>
            <a:r>
              <a:rPr lang="en-US" sz="2000" b="1" dirty="0">
                <a:latin typeface="Times New Roman" panose="02020603050405020304" pitchFamily="18" charset="0"/>
                <a:cs typeface="Times New Roman" panose="02020603050405020304" pitchFamily="18" charset="0"/>
              </a:rPr>
              <a:t>The example 1:</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residous</a:t>
            </a:r>
            <a:r>
              <a:rPr lang="en-US" sz="2000" dirty="0">
                <a:latin typeface="Times New Roman" panose="02020603050405020304" pitchFamily="18" charset="0"/>
                <a:cs typeface="Times New Roman" panose="02020603050405020304" pitchFamily="18" charset="0"/>
              </a:rPr>
              <a:t> intestinal calculus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a:t>
            </a:r>
            <a:r>
              <a:rPr lang="en-US" sz="2000" dirty="0">
                <a:latin typeface="Times New Roman" panose="02020603050405020304" pitchFamily="18" charset="0"/>
                <a:cs typeface="Times New Roman" panose="02020603050405020304" pitchFamily="18" charset="0"/>
              </a:rPr>
              <a:t>2: Biliary </a:t>
            </a:r>
            <a:r>
              <a:rPr lang="en-US" sz="2000" dirty="0" err="1">
                <a:latin typeface="Times New Roman" panose="02020603050405020304" pitchFamily="18" charset="0"/>
                <a:cs typeface="Times New Roman" panose="02020603050405020304" pitchFamily="18" charset="0"/>
              </a:rPr>
              <a:t>calcululi</a:t>
            </a:r>
            <a:r>
              <a:rPr lang="en-US" sz="2000" dirty="0">
                <a:latin typeface="Times New Roman" panose="02020603050405020304" pitchFamily="18" charset="0"/>
                <a:cs typeface="Times New Roman" panose="02020603050405020304" pitchFamily="18" charset="0"/>
              </a:rPr>
              <a:t> are not infrequently due to this influence </a:t>
            </a:r>
          </a:p>
        </p:txBody>
      </p:sp>
    </p:spTree>
    <p:extLst>
      <p:ext uri="{BB962C8B-B14F-4D97-AF65-F5344CB8AC3E}">
        <p14:creationId xmlns:p14="http://schemas.microsoft.com/office/powerpoint/2010/main" val="1917646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39F5-1DAA-46EE-811F-52C28AE0FA9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equation – mathematical context </a:t>
            </a:r>
          </a:p>
        </p:txBody>
      </p:sp>
      <p:sp>
        <p:nvSpPr>
          <p:cNvPr id="3" name="Content Placeholder 2">
            <a:extLst>
              <a:ext uri="{FF2B5EF4-FFF2-40B4-BE49-F238E27FC236}">
                <a16:creationId xmlns:a16="http://schemas.microsoft.com/office/drawing/2014/main" id="{8A324E72-BB2F-48AF-AB62-FD2F82196C06}"/>
              </a:ext>
            </a:extLst>
          </p:cNvPr>
          <p:cNvSpPr>
            <a:spLocks noGrp="1"/>
          </p:cNvSpPr>
          <p:nvPr>
            <p:ph idx="1"/>
          </p:nvPr>
        </p:nvSpPr>
        <p:spPr>
          <a:xfrm>
            <a:off x="1084691" y="2740025"/>
            <a:ext cx="10515600" cy="4351338"/>
          </a:xfrm>
        </p:spPr>
        <p:txBody>
          <a:bodyPr>
            <a:normAutofit/>
          </a:bodyPr>
          <a:lstStyle/>
          <a:p>
            <a:r>
              <a:rPr lang="en-US" sz="2000" dirty="0">
                <a:latin typeface="Times New Roman" panose="02020603050405020304" pitchFamily="18" charset="0"/>
                <a:cs typeface="Times New Roman" panose="02020603050405020304" pitchFamily="18" charset="0"/>
              </a:rPr>
              <a:t>linear equation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linear equation in the variables x1, . . . ,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and y is any equation of the form a1x1 + a2x2 +</a:t>
            </a:r>
            <a:r>
              <a:rPr lang="en-US" sz="2000" dirty="0" err="1">
                <a:latin typeface="Times New Roman" panose="02020603050405020304" pitchFamily="18" charset="0"/>
                <a:cs typeface="Times New Roman" panose="02020603050405020304" pitchFamily="18" charset="0"/>
              </a:rPr>
              <a:t>anxn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5785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56575-08E7-4F7E-BED2-1DF47EFED07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 medical context </a:t>
            </a:r>
          </a:p>
        </p:txBody>
      </p:sp>
      <p:sp>
        <p:nvSpPr>
          <p:cNvPr id="3" name="Content Placeholder 2">
            <a:extLst>
              <a:ext uri="{FF2B5EF4-FFF2-40B4-BE49-F238E27FC236}">
                <a16:creationId xmlns:a16="http://schemas.microsoft.com/office/drawing/2014/main" id="{C77BFC52-B615-4CFC-A558-AFFA9EBD1E7E}"/>
              </a:ext>
            </a:extLst>
          </p:cNvPr>
          <p:cNvSpPr>
            <a:spLocks noGrp="1"/>
          </p:cNvSpPr>
          <p:nvPr>
            <p:ph idx="1"/>
          </p:nvPr>
        </p:nvSpPr>
        <p:spPr/>
        <p:txBody>
          <a:bodyPr/>
          <a:lstStyle/>
          <a:p>
            <a:endParaRPr lang="en-US" dirty="0"/>
          </a:p>
          <a:p>
            <a:r>
              <a:rPr lang="en-US" sz="2000" u="sng" dirty="0">
                <a:latin typeface="Times New Roman" panose="02020603050405020304" pitchFamily="18" charset="0"/>
                <a:cs typeface="Times New Roman" panose="02020603050405020304" pitchFamily="18" charset="0"/>
              </a:rPr>
              <a:t>Linear</a:t>
            </a:r>
            <a:r>
              <a:rPr lang="en-US" sz="2000" dirty="0">
                <a:latin typeface="Times New Roman" panose="02020603050405020304" pitchFamily="18" charset="0"/>
                <a:cs typeface="Times New Roman" panose="02020603050405020304" pitchFamily="18" charset="0"/>
              </a:rPr>
              <a:t> extractions of cataract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Linear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rectomy</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84300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168E4-984A-4520-9C25-8676E6630B1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 botanical context </a:t>
            </a:r>
          </a:p>
        </p:txBody>
      </p:sp>
      <p:sp>
        <p:nvSpPr>
          <p:cNvPr id="3" name="Content Placeholder 2">
            <a:extLst>
              <a:ext uri="{FF2B5EF4-FFF2-40B4-BE49-F238E27FC236}">
                <a16:creationId xmlns:a16="http://schemas.microsoft.com/office/drawing/2014/main" id="{ECC6B646-0B51-4702-A53E-00C862AF4DEC}"/>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Two narrowly </a:t>
            </a:r>
            <a:r>
              <a:rPr lang="en-US" sz="2000" u="sng" dirty="0">
                <a:latin typeface="Times New Roman" panose="02020603050405020304" pitchFamily="18" charset="0"/>
                <a:cs typeface="Times New Roman" panose="02020603050405020304" pitchFamily="18" charset="0"/>
              </a:rPr>
              <a:t>linear feathers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Linear leaf </a:t>
            </a:r>
            <a:r>
              <a:rPr lang="en-US" sz="2000" dirty="0">
                <a:latin typeface="Times New Roman" panose="02020603050405020304" pitchFamily="18" charset="0"/>
                <a:cs typeface="Times New Roman" panose="02020603050405020304" pitchFamily="18" charset="0"/>
              </a:rPr>
              <a:t>– one of the two sides of which run parallel against each other </a:t>
            </a:r>
          </a:p>
        </p:txBody>
      </p:sp>
    </p:spTree>
    <p:extLst>
      <p:ext uri="{BB962C8B-B14F-4D97-AF65-F5344CB8AC3E}">
        <p14:creationId xmlns:p14="http://schemas.microsoft.com/office/powerpoint/2010/main" val="1106458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2DF43-C7F7-4C9A-AD22-43ABA09AA18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 physical context </a:t>
            </a:r>
          </a:p>
        </p:txBody>
      </p:sp>
      <p:sp>
        <p:nvSpPr>
          <p:cNvPr id="3" name="Content Placeholder 2">
            <a:extLst>
              <a:ext uri="{FF2B5EF4-FFF2-40B4-BE49-F238E27FC236}">
                <a16:creationId xmlns:a16="http://schemas.microsoft.com/office/drawing/2014/main" id="{2DABEB0D-C4E8-4678-A976-58B2730AA9AA}"/>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We shall differentiate between optical and kinematics contexts</a:t>
            </a:r>
          </a:p>
        </p:txBody>
      </p:sp>
    </p:spTree>
    <p:extLst>
      <p:ext uri="{BB962C8B-B14F-4D97-AF65-F5344CB8AC3E}">
        <p14:creationId xmlns:p14="http://schemas.microsoft.com/office/powerpoint/2010/main" val="1459950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9DCD7-5E3E-4D3A-997D-7550D4F8CD5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 physical: optical context</a:t>
            </a:r>
          </a:p>
        </p:txBody>
      </p:sp>
      <p:sp>
        <p:nvSpPr>
          <p:cNvPr id="3" name="Content Placeholder 2">
            <a:extLst>
              <a:ext uri="{FF2B5EF4-FFF2-40B4-BE49-F238E27FC236}">
                <a16:creationId xmlns:a16="http://schemas.microsoft.com/office/drawing/2014/main" id="{A72E87CC-FF01-40D2-B427-47B27CF49611}"/>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This line is called a diameter, or </a:t>
            </a:r>
            <a:r>
              <a:rPr lang="en-US" sz="2000" u="sng" dirty="0">
                <a:latin typeface="Times New Roman" panose="02020603050405020304" pitchFamily="18" charset="0"/>
                <a:cs typeface="Times New Roman" panose="02020603050405020304" pitchFamily="18" charset="0"/>
              </a:rPr>
              <a:t>linear aperture </a:t>
            </a:r>
            <a:r>
              <a:rPr lang="en-US" sz="2000" dirty="0">
                <a:latin typeface="Times New Roman" panose="02020603050405020304" pitchFamily="18" charset="0"/>
                <a:cs typeface="Times New Roman" panose="02020603050405020304" pitchFamily="18" charset="0"/>
              </a:rPr>
              <a:t>of </a:t>
            </a:r>
            <a:r>
              <a:rPr lang="en-US" sz="2000" b="1" dirty="0">
                <a:latin typeface="Times New Roman" panose="02020603050405020304" pitchFamily="18" charset="0"/>
                <a:cs typeface="Times New Roman" panose="02020603050405020304" pitchFamily="18" charset="0"/>
              </a:rPr>
              <a:t>lenses</a:t>
            </a:r>
          </a:p>
          <a:p>
            <a:r>
              <a:rPr lang="en-US" sz="2000" dirty="0">
                <a:latin typeface="Times New Roman" panose="02020603050405020304" pitchFamily="18" charset="0"/>
                <a:cs typeface="Times New Roman" panose="02020603050405020304" pitchFamily="18" charset="0"/>
              </a:rPr>
              <a:t>The </a:t>
            </a:r>
            <a:r>
              <a:rPr lang="en-US" sz="2000" u="sng" dirty="0">
                <a:latin typeface="Times New Roman" panose="02020603050405020304" pitchFamily="18" charset="0"/>
                <a:cs typeface="Times New Roman" panose="02020603050405020304" pitchFamily="18" charset="0"/>
              </a:rPr>
              <a:t>linear magnifying power </a:t>
            </a:r>
            <a:r>
              <a:rPr lang="en-US" sz="2000" dirty="0">
                <a:latin typeface="Times New Roman" panose="02020603050405020304" pitchFamily="18" charset="0"/>
                <a:cs typeface="Times New Roman" panose="02020603050405020304" pitchFamily="18" charset="0"/>
              </a:rPr>
              <a:t>is the sum of times an object is magnified in  length  </a:t>
            </a:r>
          </a:p>
        </p:txBody>
      </p:sp>
    </p:spTree>
    <p:extLst>
      <p:ext uri="{BB962C8B-B14F-4D97-AF65-F5344CB8AC3E}">
        <p14:creationId xmlns:p14="http://schemas.microsoft.com/office/powerpoint/2010/main" val="3044071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08E42-EEE9-4A89-8339-E9585AFAAE7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Linear – physical context </a:t>
            </a:r>
          </a:p>
        </p:txBody>
      </p:sp>
      <p:sp>
        <p:nvSpPr>
          <p:cNvPr id="3" name="Content Placeholder 2">
            <a:extLst>
              <a:ext uri="{FF2B5EF4-FFF2-40B4-BE49-F238E27FC236}">
                <a16:creationId xmlns:a16="http://schemas.microsoft.com/office/drawing/2014/main" id="{026135F2-C2CB-4ECB-AD55-3ADD4C6AD95C}"/>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Linear velocity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point p moves in a circle with a constant </a:t>
            </a:r>
            <a:r>
              <a:rPr lang="en-US" sz="2000" u="sng" dirty="0">
                <a:latin typeface="Times New Roman" panose="02020603050405020304" pitchFamily="18" charset="0"/>
                <a:cs typeface="Times New Roman" panose="02020603050405020304" pitchFamily="18" charset="0"/>
              </a:rPr>
              <a:t>linear velocity </a:t>
            </a:r>
          </a:p>
        </p:txBody>
      </p:sp>
    </p:spTree>
    <p:extLst>
      <p:ext uri="{BB962C8B-B14F-4D97-AF65-F5344CB8AC3E}">
        <p14:creationId xmlns:p14="http://schemas.microsoft.com/office/powerpoint/2010/main" val="2442546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576CD-F6CF-4517-91C4-1F59976E4EC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Variable – mathematical context </a:t>
            </a:r>
          </a:p>
        </p:txBody>
      </p:sp>
      <p:sp>
        <p:nvSpPr>
          <p:cNvPr id="3" name="Content Placeholder 2">
            <a:extLst>
              <a:ext uri="{FF2B5EF4-FFF2-40B4-BE49-F238E27FC236}">
                <a16:creationId xmlns:a16="http://schemas.microsoft.com/office/drawing/2014/main" id="{52948E6E-1E0E-4C39-AB93-B8183BF1611D}"/>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variable</a:t>
            </a:r>
            <a:r>
              <a:rPr lang="en-US" sz="2000" dirty="0">
                <a:latin typeface="Times New Roman" panose="02020603050405020304" pitchFamily="18" charset="0"/>
                <a:cs typeface="Times New Roman" panose="02020603050405020304" pitchFamily="18" charset="0"/>
              </a:rPr>
              <a:t> A symbol which is used to represent some </a:t>
            </a:r>
            <a:r>
              <a:rPr lang="en-US" sz="2000" b="1" dirty="0">
                <a:latin typeface="Times New Roman" panose="02020603050405020304" pitchFamily="18" charset="0"/>
                <a:cs typeface="Times New Roman" panose="02020603050405020304" pitchFamily="18" charset="0"/>
              </a:rPr>
              <a:t>undetermined</a:t>
            </a:r>
            <a:r>
              <a:rPr lang="en-US" sz="2000" dirty="0">
                <a:latin typeface="Times New Roman" panose="02020603050405020304" pitchFamily="18" charset="0"/>
                <a:cs typeface="Times New Roman" panose="02020603050405020304" pitchFamily="18" charset="0"/>
              </a:rPr>
              <a:t> element from a given set, usually the domain of a function</a:t>
            </a:r>
          </a:p>
        </p:txBody>
      </p:sp>
    </p:spTree>
    <p:extLst>
      <p:ext uri="{BB962C8B-B14F-4D97-AF65-F5344CB8AC3E}">
        <p14:creationId xmlns:p14="http://schemas.microsoft.com/office/powerpoint/2010/main" val="1865643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8A99E-1D5A-403B-B5AB-530EFEB34305}"/>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plan for the today’s class </a:t>
            </a:r>
          </a:p>
        </p:txBody>
      </p:sp>
      <p:sp>
        <p:nvSpPr>
          <p:cNvPr id="3" name="Content Placeholder 2">
            <a:extLst>
              <a:ext uri="{FF2B5EF4-FFF2-40B4-BE49-F238E27FC236}">
                <a16:creationId xmlns:a16="http://schemas.microsoft.com/office/drawing/2014/main" id="{734E5AD4-6595-464C-8D8D-6B06A87FF67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Reading passages from the Unit 10  (</a:t>
            </a:r>
            <a:r>
              <a:rPr lang="en-US" sz="2000" dirty="0" err="1">
                <a:latin typeface="Times New Roman" panose="02020603050405020304" pitchFamily="18" charset="0"/>
                <a:cs typeface="Times New Roman" panose="02020603050405020304" pitchFamily="18" charset="0"/>
              </a:rPr>
              <a:t>Rumyantseva’s</a:t>
            </a:r>
            <a:r>
              <a:rPr lang="en-US" sz="2000" dirty="0">
                <a:latin typeface="Times New Roman" panose="02020603050405020304" pitchFamily="18" charset="0"/>
                <a:cs typeface="Times New Roman" panose="02020603050405020304" pitchFamily="18" charset="0"/>
              </a:rPr>
              <a:t> book: page 74- 77) -  take care </a:t>
            </a:r>
            <a:r>
              <a:rPr lang="en-US" sz="2000" u="sng" dirty="0">
                <a:latin typeface="Times New Roman" panose="02020603050405020304" pitchFamily="18" charset="0"/>
                <a:cs typeface="Times New Roman" panose="02020603050405020304" pitchFamily="18" charset="0"/>
              </a:rPr>
              <a:t>about the pronunciation of important mathematical concepts</a:t>
            </a:r>
            <a:r>
              <a:rPr lang="en-US" sz="2000" dirty="0">
                <a:latin typeface="Times New Roman" panose="02020603050405020304" pitchFamily="18" charset="0"/>
                <a:cs typeface="Times New Roman" panose="02020603050405020304" pitchFamily="18" charset="0"/>
              </a:rPr>
              <a:t>: the first assignment and the second assignment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An essay writing – the  fourth and the fifth assignment </a:t>
            </a:r>
          </a:p>
        </p:txBody>
      </p:sp>
    </p:spTree>
    <p:extLst>
      <p:ext uri="{BB962C8B-B14F-4D97-AF65-F5344CB8AC3E}">
        <p14:creationId xmlns:p14="http://schemas.microsoft.com/office/powerpoint/2010/main" val="1343034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62673-48AE-4D93-A9A9-33E297176676}"/>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Variable – mathematical-physical context </a:t>
            </a:r>
          </a:p>
        </p:txBody>
      </p:sp>
      <p:sp>
        <p:nvSpPr>
          <p:cNvPr id="3" name="Content Placeholder 2">
            <a:extLst>
              <a:ext uri="{FF2B5EF4-FFF2-40B4-BE49-F238E27FC236}">
                <a16:creationId xmlns:a16="http://schemas.microsoft.com/office/drawing/2014/main" id="{6CBBB528-49BA-4415-A196-787D8514BA2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 quantity or force, which, throughout mathematical calculation, is assumed to </a:t>
            </a:r>
            <a:r>
              <a:rPr lang="en-US" sz="2000" b="1" dirty="0">
                <a:latin typeface="Times New Roman" panose="02020603050405020304" pitchFamily="18" charset="0"/>
                <a:cs typeface="Times New Roman" panose="02020603050405020304" pitchFamily="18" charset="0"/>
              </a:rPr>
              <a:t>vary</a:t>
            </a:r>
            <a:r>
              <a:rPr lang="en-US" sz="2000" dirty="0">
                <a:latin typeface="Times New Roman" panose="02020603050405020304" pitchFamily="18" charset="0"/>
                <a:cs typeface="Times New Roman" panose="02020603050405020304" pitchFamily="18" charset="0"/>
              </a:rPr>
              <a:t> </a:t>
            </a:r>
          </a:p>
          <a:p>
            <a:endParaRPr lang="en-US" sz="2000" dirty="0"/>
          </a:p>
          <a:p>
            <a:endParaRPr lang="en-US" sz="2000" dirty="0"/>
          </a:p>
          <a:p>
            <a:endParaRPr lang="en-US" sz="2000" dirty="0"/>
          </a:p>
        </p:txBody>
      </p:sp>
    </p:spTree>
    <p:extLst>
      <p:ext uri="{BB962C8B-B14F-4D97-AF65-F5344CB8AC3E}">
        <p14:creationId xmlns:p14="http://schemas.microsoft.com/office/powerpoint/2010/main" val="569904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EB247-D3BF-49E1-80E3-F60227337847}"/>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 </a:t>
            </a:r>
            <a:r>
              <a:rPr lang="en-US" sz="2400" b="1" u="sng" dirty="0">
                <a:solidFill>
                  <a:srgbClr val="7030A0"/>
                </a:solidFill>
                <a:latin typeface="Times New Roman" panose="02020603050405020304" pitchFamily="18" charset="0"/>
                <a:cs typeface="Times New Roman" panose="02020603050405020304" pitchFamily="18" charset="0"/>
              </a:rPr>
              <a:t>Variable</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FFFF091B-18E1-4B6B-BAF9-726E7395E811}"/>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We shall differentiate between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Mathematical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Physical context </a:t>
            </a:r>
          </a:p>
          <a:p>
            <a:pPr marL="0" indent="0">
              <a:buNone/>
            </a:pPr>
            <a:endParaRPr lang="en-US" dirty="0"/>
          </a:p>
        </p:txBody>
      </p:sp>
    </p:spTree>
    <p:extLst>
      <p:ext uri="{BB962C8B-B14F-4D97-AF65-F5344CB8AC3E}">
        <p14:creationId xmlns:p14="http://schemas.microsoft.com/office/powerpoint/2010/main" val="1327633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6747F-00BB-4F9F-8552-A4D5E8D5FD62}"/>
              </a:ext>
            </a:extLst>
          </p:cNvPr>
          <p:cNvSpPr>
            <a:spLocks noGrp="1"/>
          </p:cNvSpPr>
          <p:nvPr>
            <p:ph type="title"/>
          </p:nvPr>
        </p:nvSpPr>
        <p:spPr>
          <a:xfrm>
            <a:off x="838200" y="412833"/>
            <a:ext cx="10515600" cy="1325563"/>
          </a:xfrm>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variable star</a:t>
            </a:r>
          </a:p>
        </p:txBody>
      </p:sp>
      <p:sp>
        <p:nvSpPr>
          <p:cNvPr id="3" name="Content Placeholder 2">
            <a:extLst>
              <a:ext uri="{FF2B5EF4-FFF2-40B4-BE49-F238E27FC236}">
                <a16:creationId xmlns:a16="http://schemas.microsoft.com/office/drawing/2014/main" id="{3F6F21AE-986D-4A4D-B1C2-D691B097CA03}"/>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Star that varies with respect to its brightness and </a:t>
            </a:r>
            <a:r>
              <a:rPr lang="en-US" sz="2000" b="1" u="sng" dirty="0">
                <a:latin typeface="Times New Roman" panose="02020603050405020304" pitchFamily="18" charset="0"/>
                <a:cs typeface="Times New Roman" panose="02020603050405020304" pitchFamily="18" charset="0"/>
              </a:rPr>
              <a:t>magnitude</a:t>
            </a:r>
          </a:p>
          <a:p>
            <a:endParaRPr lang="en-US" sz="2000" dirty="0">
              <a:latin typeface="Times New Roman" panose="02020603050405020304" pitchFamily="18" charset="0"/>
              <a:cs typeface="Times New Roman" panose="02020603050405020304" pitchFamily="18" charset="0"/>
            </a:endParaRPr>
          </a:p>
          <a:p>
            <a:r>
              <a:rPr lang="en-US" sz="2000" dirty="0">
                <a:solidFill>
                  <a:srgbClr val="7030A0"/>
                </a:solidFill>
                <a:latin typeface="Times New Roman" panose="02020603050405020304" pitchFamily="18" charset="0"/>
                <a:cs typeface="Times New Roman" panose="02020603050405020304" pitchFamily="18" charset="0"/>
              </a:rPr>
              <a:t>The example 1: </a:t>
            </a:r>
            <a:r>
              <a:rPr lang="en-US" sz="2000" dirty="0">
                <a:latin typeface="Times New Roman" panose="02020603050405020304" pitchFamily="18" charset="0"/>
                <a:cs typeface="Times New Roman" panose="02020603050405020304" pitchFamily="18" charset="0"/>
              </a:rPr>
              <a:t>There are</a:t>
            </a:r>
            <a:r>
              <a:rPr lang="en-US" sz="2000" u="sng" dirty="0">
                <a:latin typeface="Times New Roman" panose="02020603050405020304" pitchFamily="18" charset="0"/>
                <a:cs typeface="Times New Roman" panose="02020603050405020304" pitchFamily="18" charset="0"/>
              </a:rPr>
              <a:t> variable stars</a:t>
            </a:r>
            <a:r>
              <a:rPr lang="en-US" sz="2000" dirty="0">
                <a:latin typeface="Times New Roman" panose="02020603050405020304" pitchFamily="18" charset="0"/>
                <a:cs typeface="Times New Roman" panose="02020603050405020304" pitchFamily="18" charset="0"/>
              </a:rPr>
              <a:t>, the light of which is constantly changing, now becoming more and now less  bright</a:t>
            </a:r>
          </a:p>
          <a:p>
            <a:r>
              <a:rPr lang="en-US" sz="2000" dirty="0">
                <a:solidFill>
                  <a:srgbClr val="7030A0"/>
                </a:solidFill>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This star appears </a:t>
            </a:r>
            <a:r>
              <a:rPr lang="en-US" sz="2000" u="sng" dirty="0">
                <a:latin typeface="Times New Roman" panose="02020603050405020304" pitchFamily="18" charset="0"/>
                <a:cs typeface="Times New Roman" panose="02020603050405020304" pitchFamily="18" charset="0"/>
              </a:rPr>
              <a:t>as a variable star</a:t>
            </a:r>
            <a:r>
              <a:rPr lang="en-US" sz="2000" dirty="0">
                <a:latin typeface="Times New Roman" panose="02020603050405020304" pitchFamily="18" charset="0"/>
                <a:cs typeface="Times New Roman" panose="02020603050405020304" pitchFamily="18" charset="0"/>
              </a:rPr>
              <a:t>, which shows in a painful succession of light its spots </a:t>
            </a:r>
          </a:p>
        </p:txBody>
      </p:sp>
    </p:spTree>
    <p:extLst>
      <p:ext uri="{BB962C8B-B14F-4D97-AF65-F5344CB8AC3E}">
        <p14:creationId xmlns:p14="http://schemas.microsoft.com/office/powerpoint/2010/main" val="2379409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1395C-033A-4661-966A-1E6E6FE034C2}"/>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Variables (noun) – variable star </a:t>
            </a:r>
          </a:p>
        </p:txBody>
      </p:sp>
      <p:sp>
        <p:nvSpPr>
          <p:cNvPr id="3" name="Content Placeholder 2">
            <a:extLst>
              <a:ext uri="{FF2B5EF4-FFF2-40B4-BE49-F238E27FC236}">
                <a16:creationId xmlns:a16="http://schemas.microsoft.com/office/drawing/2014/main" id="{E1540318-1D58-43AD-9A5F-63DEA70D540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Variable can denote a variable star: see above. </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1</a:t>
            </a:r>
            <a:r>
              <a:rPr lang="en-US" sz="2000" dirty="0">
                <a:latin typeface="Times New Roman" panose="02020603050405020304" pitchFamily="18" charset="0"/>
                <a:cs typeface="Times New Roman" panose="02020603050405020304" pitchFamily="18" charset="0"/>
              </a:rPr>
              <a:t>: Among the acknowledged </a:t>
            </a:r>
            <a:r>
              <a:rPr lang="en-US" sz="2000" u="sng" dirty="0">
                <a:latin typeface="Times New Roman" panose="02020603050405020304" pitchFamily="18" charset="0"/>
                <a:cs typeface="Times New Roman" panose="02020603050405020304" pitchFamily="18" charset="0"/>
              </a:rPr>
              <a:t>variables</a:t>
            </a:r>
            <a:r>
              <a:rPr lang="en-US" sz="2000" dirty="0">
                <a:latin typeface="Times New Roman" panose="02020603050405020304" pitchFamily="18" charset="0"/>
                <a:cs typeface="Times New Roman" panose="02020603050405020304" pitchFamily="18" charset="0"/>
              </a:rPr>
              <a:t>, Perseus is perhaps the most interesting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b="1" dirty="0">
                <a:solidFill>
                  <a:prstClr val="black"/>
                </a:solidFill>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The period of this interesting </a:t>
            </a:r>
            <a:r>
              <a:rPr lang="en-US" sz="2000" u="sng" dirty="0">
                <a:latin typeface="Times New Roman" panose="02020603050405020304" pitchFamily="18" charset="0"/>
                <a:cs typeface="Times New Roman" panose="02020603050405020304" pitchFamily="18" charset="0"/>
              </a:rPr>
              <a:t>variable</a:t>
            </a:r>
            <a:r>
              <a:rPr lang="en-US" sz="2000" dirty="0">
                <a:latin typeface="Times New Roman" panose="02020603050405020304" pitchFamily="18" charset="0"/>
                <a:cs typeface="Times New Roman" panose="02020603050405020304" pitchFamily="18" charset="0"/>
              </a:rPr>
              <a:t> is little less than five days </a:t>
            </a:r>
          </a:p>
        </p:txBody>
      </p:sp>
    </p:spTree>
    <p:extLst>
      <p:ext uri="{BB962C8B-B14F-4D97-AF65-F5344CB8AC3E}">
        <p14:creationId xmlns:p14="http://schemas.microsoft.com/office/powerpoint/2010/main" val="3106559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C0D85-C700-475B-873F-3599174D6481}"/>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second part of the lesson </a:t>
            </a:r>
          </a:p>
        </p:txBody>
      </p:sp>
      <p:sp>
        <p:nvSpPr>
          <p:cNvPr id="3" name="Content Placeholder 2">
            <a:extLst>
              <a:ext uri="{FF2B5EF4-FFF2-40B4-BE49-F238E27FC236}">
                <a16:creationId xmlns:a16="http://schemas.microsoft.com/office/drawing/2014/main" id="{4139DC9F-1AAD-439F-BA97-6A02DA640B28}"/>
              </a:ext>
            </a:extLst>
          </p:cNvPr>
          <p:cNvSpPr>
            <a:spLocks noGrp="1"/>
          </p:cNvSpPr>
          <p:nvPr>
            <p:ph idx="1"/>
          </p:nvPr>
        </p:nvSpPr>
        <p:spPr/>
        <p:txBody>
          <a:bodyPr>
            <a:normAutofit/>
          </a:bodyPr>
          <a:lstStyle/>
          <a:p>
            <a:r>
              <a:rPr lang="en-US" sz="2200" dirty="0">
                <a:latin typeface="Times New Roman" panose="02020603050405020304" pitchFamily="18" charset="0"/>
                <a:cs typeface="Times New Roman" panose="02020603050405020304" pitchFamily="18" charset="0"/>
              </a:rPr>
              <a:t>If you got more than 3 points in your first midterm, make sure that you first establish the TAXE structure: (topic, assertion, explanatory, supporting, concluding sentence).</a:t>
            </a:r>
          </a:p>
          <a:p>
            <a:r>
              <a:rPr lang="en-US" sz="2200" dirty="0">
                <a:latin typeface="Times New Roman" panose="02020603050405020304" pitchFamily="18" charset="0"/>
                <a:cs typeface="Times New Roman" panose="02020603050405020304" pitchFamily="18" charset="0"/>
              </a:rPr>
              <a:t>Thus, the first step is to establish the TAXE structure</a:t>
            </a:r>
          </a:p>
          <a:p>
            <a:r>
              <a:rPr lang="en-US" sz="2200" dirty="0">
                <a:latin typeface="Times New Roman" panose="02020603050405020304" pitchFamily="18" charset="0"/>
                <a:cs typeface="Times New Roman" panose="02020603050405020304" pitchFamily="18" charset="0"/>
              </a:rPr>
              <a:t>If you got less than 3 points or 3 points, you certainly have SOME problems with the burdens of proof: make sure you  manage them well (and headlines too) before proceeding to work on your style </a:t>
            </a:r>
          </a:p>
          <a:p>
            <a:r>
              <a:rPr lang="en-US" sz="2200" u="sng" dirty="0">
                <a:latin typeface="Times New Roman" panose="02020603050405020304" pitchFamily="18" charset="0"/>
                <a:cs typeface="Times New Roman" panose="02020603050405020304" pitchFamily="18" charset="0"/>
              </a:rPr>
              <a:t>The second step:  Make your style as clear possible: email me and allow yourselves </a:t>
            </a:r>
            <a:r>
              <a:rPr lang="en-US" sz="2200" u="sng" dirty="0" err="1">
                <a:latin typeface="Times New Roman" panose="02020603050405020304" pitchFamily="18" charset="0"/>
                <a:cs typeface="Times New Roman" panose="02020603050405020304" pitchFamily="18" charset="0"/>
              </a:rPr>
              <a:t>gto</a:t>
            </a:r>
            <a:r>
              <a:rPr lang="en-US" sz="2200" u="sng" dirty="0">
                <a:latin typeface="Times New Roman" panose="02020603050405020304" pitchFamily="18" charset="0"/>
                <a:cs typeface="Times New Roman" panose="02020603050405020304" pitchFamily="18" charset="0"/>
              </a:rPr>
              <a:t> get a good feedback</a:t>
            </a:r>
          </a:p>
          <a:p>
            <a:r>
              <a:rPr lang="en-US" sz="2200" dirty="0">
                <a:latin typeface="Times New Roman" panose="02020603050405020304" pitchFamily="18" charset="0"/>
                <a:cs typeface="Times New Roman" panose="02020603050405020304" pitchFamily="18" charset="0"/>
              </a:rPr>
              <a:t>The third step:  Establish a decent linkage ( transition, elegant variation): email me if you need an explanation). </a:t>
            </a:r>
          </a:p>
          <a:p>
            <a:r>
              <a:rPr lang="en-US" sz="2200" dirty="0">
                <a:latin typeface="Times New Roman" panose="02020603050405020304" pitchFamily="18" charset="0"/>
                <a:cs typeface="Times New Roman" panose="02020603050405020304" pitchFamily="18" charset="0"/>
              </a:rPr>
              <a:t>The  fourth step:  Establish the accuracy of style </a:t>
            </a:r>
          </a:p>
          <a:p>
            <a:endParaRPr lang="en-US" dirty="0"/>
          </a:p>
        </p:txBody>
      </p:sp>
    </p:spTree>
    <p:extLst>
      <p:ext uri="{BB962C8B-B14F-4D97-AF65-F5344CB8AC3E}">
        <p14:creationId xmlns:p14="http://schemas.microsoft.com/office/powerpoint/2010/main" val="968770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F1B01-A024-460F-AA4C-D5975475E9B4}"/>
              </a:ext>
            </a:extLst>
          </p:cNvPr>
          <p:cNvSpPr>
            <a:spLocks noGrp="1"/>
          </p:cNvSpPr>
          <p:nvPr>
            <p:ph type="title"/>
          </p:nvPr>
        </p:nvSpPr>
        <p:spPr/>
        <p:txBody>
          <a:bodyPr/>
          <a:lstStyle/>
          <a:p>
            <a:pPr marL="228600" lvl="0" indent="-228600">
              <a:spcBef>
                <a:spcPts val="1000"/>
              </a:spcBef>
            </a:pPr>
            <a:r>
              <a:rPr lang="en-US" sz="2000" b="1" dirty="0">
                <a:solidFill>
                  <a:prstClr val="black"/>
                </a:solidFill>
                <a:latin typeface="Times New Roman" panose="02020603050405020304" pitchFamily="18" charset="0"/>
                <a:ea typeface="+mn-ea"/>
                <a:cs typeface="Times New Roman" panose="02020603050405020304" pitchFamily="18" charset="0"/>
              </a:rPr>
              <a:t>CLARITY: table of contents:  general advice </a:t>
            </a:r>
            <a:br>
              <a:rPr lang="en-US" sz="2000" b="1" dirty="0">
                <a:solidFill>
                  <a:prstClr val="black"/>
                </a:solidFill>
                <a:latin typeface="Times New Roman" panose="02020603050405020304" pitchFamily="18" charset="0"/>
                <a:ea typeface="+mn-ea"/>
                <a:cs typeface="Times New Roman" panose="02020603050405020304" pitchFamily="18" charset="0"/>
              </a:rPr>
            </a:br>
            <a:endParaRPr lang="en-US" b="1" dirty="0"/>
          </a:p>
        </p:txBody>
      </p:sp>
      <p:sp>
        <p:nvSpPr>
          <p:cNvPr id="3" name="Content Placeholder 2">
            <a:extLst>
              <a:ext uri="{FF2B5EF4-FFF2-40B4-BE49-F238E27FC236}">
                <a16:creationId xmlns:a16="http://schemas.microsoft.com/office/drawing/2014/main" id="{107C10AF-D2F6-4DA5-ADCA-AE571D181106}"/>
              </a:ext>
            </a:extLst>
          </p:cNvPr>
          <p:cNvSpPr>
            <a:spLocks noGrp="1"/>
          </p:cNvSpPr>
          <p:nvPr>
            <p:ph idx="1"/>
          </p:nvPr>
        </p:nvSpPr>
        <p:spPr/>
        <p:txBody>
          <a:bodyPr>
            <a:normAutofit/>
          </a:bodyPr>
          <a:lstStyle/>
          <a:p>
            <a:endParaRPr lang="en-US" dirty="0"/>
          </a:p>
          <a:p>
            <a:r>
              <a:rPr lang="en-US" sz="2000" u="sng" dirty="0">
                <a:latin typeface="Times New Roman" panose="02020603050405020304" pitchFamily="18" charset="0"/>
                <a:cs typeface="Times New Roman" panose="02020603050405020304" pitchFamily="18" charset="0"/>
              </a:rPr>
              <a:t>Avoid using the passive voice</a:t>
            </a:r>
          </a:p>
          <a:p>
            <a:r>
              <a:rPr lang="en-US" sz="2000" u="sng" dirty="0">
                <a:latin typeface="Times New Roman" panose="02020603050405020304" pitchFamily="18" charset="0"/>
                <a:cs typeface="Times New Roman" panose="02020603050405020304" pitchFamily="18" charset="0"/>
              </a:rPr>
              <a:t>Be brief and to the point  </a:t>
            </a:r>
          </a:p>
          <a:p>
            <a:r>
              <a:rPr lang="en-US" sz="2000" dirty="0">
                <a:latin typeface="Times New Roman" panose="02020603050405020304" pitchFamily="18" charset="0"/>
                <a:cs typeface="Times New Roman" panose="02020603050405020304" pitchFamily="18" charset="0"/>
              </a:rPr>
              <a:t>Avoid redundancy</a:t>
            </a:r>
          </a:p>
          <a:p>
            <a:r>
              <a:rPr lang="en-US" sz="2000" dirty="0">
                <a:latin typeface="Times New Roman" panose="02020603050405020304" pitchFamily="18" charset="0"/>
                <a:cs typeface="Times New Roman" panose="02020603050405020304" pitchFamily="18" charset="0"/>
              </a:rPr>
              <a:t>Avoid the use of limitless terms (all, every, everyone)</a:t>
            </a:r>
          </a:p>
          <a:p>
            <a:r>
              <a:rPr lang="en-US" sz="2000" dirty="0">
                <a:latin typeface="Times New Roman" panose="02020603050405020304" pitchFamily="18" charset="0"/>
                <a:cs typeface="Times New Roman" panose="02020603050405020304" pitchFamily="18" charset="0"/>
              </a:rPr>
              <a:t>Avoid triteness </a:t>
            </a:r>
          </a:p>
          <a:p>
            <a:r>
              <a:rPr lang="en-US" sz="2000" dirty="0">
                <a:latin typeface="Times New Roman" panose="02020603050405020304" pitchFamily="18" charset="0"/>
                <a:cs typeface="Times New Roman" panose="02020603050405020304" pitchFamily="18" charset="0"/>
              </a:rPr>
              <a:t>Avoid grandiosity</a:t>
            </a:r>
          </a:p>
          <a:p>
            <a:r>
              <a:rPr lang="en-US" sz="2000" dirty="0">
                <a:latin typeface="Times New Roman" panose="02020603050405020304" pitchFamily="18" charset="0"/>
                <a:cs typeface="Times New Roman" panose="02020603050405020304" pitchFamily="18" charset="0"/>
              </a:rPr>
              <a:t>Avoid the overuse of prepositions in one and the same sentence</a:t>
            </a:r>
          </a:p>
          <a:p>
            <a:r>
              <a:rPr lang="en-US" sz="2000" dirty="0">
                <a:latin typeface="Times New Roman" panose="02020603050405020304" pitchFamily="18" charset="0"/>
                <a:cs typeface="Times New Roman" panose="02020603050405020304" pitchFamily="18" charset="0"/>
              </a:rPr>
              <a:t>Name definite actors and definite actions </a:t>
            </a:r>
          </a:p>
          <a:p>
            <a:r>
              <a:rPr lang="en-US" sz="2000" dirty="0">
                <a:latin typeface="Times New Roman" panose="02020603050405020304" pitchFamily="18" charset="0"/>
                <a:cs typeface="Times New Roman" panose="02020603050405020304" pitchFamily="18" charset="0"/>
              </a:rPr>
              <a:t>Vary sentence types </a:t>
            </a:r>
          </a:p>
          <a:p>
            <a:endParaRPr lang="en-US" dirty="0"/>
          </a:p>
        </p:txBody>
      </p:sp>
    </p:spTree>
    <p:extLst>
      <p:ext uri="{BB962C8B-B14F-4D97-AF65-F5344CB8AC3E}">
        <p14:creationId xmlns:p14="http://schemas.microsoft.com/office/powerpoint/2010/main" val="958764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5D405-395A-41E3-AAD0-C7BA6EE16DCE}"/>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Variable:  biological context </a:t>
            </a:r>
          </a:p>
        </p:txBody>
      </p:sp>
      <p:sp>
        <p:nvSpPr>
          <p:cNvPr id="3" name="Content Placeholder 2">
            <a:extLst>
              <a:ext uri="{FF2B5EF4-FFF2-40B4-BE49-F238E27FC236}">
                <a16:creationId xmlns:a16="http://schemas.microsoft.com/office/drawing/2014/main" id="{B25B0016-4BAA-4FE4-987F-060483FE7FF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Variable cod, </a:t>
            </a:r>
          </a:p>
          <a:p>
            <a:r>
              <a:rPr lang="en-US" sz="2000" dirty="0">
                <a:latin typeface="Times New Roman" panose="02020603050405020304" pitchFamily="18" charset="0"/>
                <a:cs typeface="Times New Roman" panose="02020603050405020304" pitchFamily="18" charset="0"/>
              </a:rPr>
              <a:t>variable   maple, </a:t>
            </a:r>
          </a:p>
          <a:p>
            <a:r>
              <a:rPr lang="en-US" sz="2000" dirty="0">
                <a:latin typeface="Times New Roman" panose="02020603050405020304" pitchFamily="18" charset="0"/>
                <a:cs typeface="Times New Roman" panose="02020603050405020304" pitchFamily="18" charset="0"/>
              </a:rPr>
              <a:t>variable  toad,</a:t>
            </a:r>
          </a:p>
          <a:p>
            <a:r>
              <a:rPr lang="en-US" sz="2000" dirty="0">
                <a:latin typeface="Times New Roman" panose="02020603050405020304" pitchFamily="18" charset="0"/>
                <a:cs typeface="Times New Roman" panose="02020603050405020304" pitchFamily="18" charset="0"/>
              </a:rPr>
              <a:t> variable tanager </a:t>
            </a:r>
          </a:p>
        </p:txBody>
      </p:sp>
    </p:spTree>
    <p:extLst>
      <p:ext uri="{BB962C8B-B14F-4D97-AF65-F5344CB8AC3E}">
        <p14:creationId xmlns:p14="http://schemas.microsoft.com/office/powerpoint/2010/main" val="4271609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2D685-0F3B-4E2D-9245-F77D40912C1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Principle of clarity </a:t>
            </a:r>
          </a:p>
        </p:txBody>
      </p:sp>
      <p:sp>
        <p:nvSpPr>
          <p:cNvPr id="3" name="Content Placeholder 2">
            <a:extLst>
              <a:ext uri="{FF2B5EF4-FFF2-40B4-BE49-F238E27FC236}">
                <a16:creationId xmlns:a16="http://schemas.microsoft.com/office/drawing/2014/main" id="{E3572A69-D0D3-4990-917A-5FAED1273F6E}"/>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first principle of clarity is to write sentences that clearly say who is doing what in the subject and what is being done in the predicate/Examine the following sentence:</a:t>
            </a:r>
          </a:p>
          <a:p>
            <a:r>
              <a:rPr lang="en-US" sz="2000" b="1" dirty="0">
                <a:latin typeface="Times New Roman" panose="02020603050405020304" pitchFamily="18" charset="0"/>
                <a:cs typeface="Times New Roman" panose="02020603050405020304" pitchFamily="18" charset="0"/>
              </a:rPr>
              <a:t>The sentence example: </a:t>
            </a:r>
            <a:r>
              <a:rPr lang="en-US" sz="2000" u="sng"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lack of agreement </a:t>
            </a:r>
            <a:r>
              <a:rPr lang="en-US" sz="2000" dirty="0">
                <a:latin typeface="Times New Roman" panose="02020603050405020304" pitchFamily="18" charset="0"/>
                <a:cs typeface="Times New Roman" panose="02020603050405020304" pitchFamily="18" charset="0"/>
              </a:rPr>
              <a:t>on the part of </a:t>
            </a:r>
            <a:r>
              <a:rPr lang="en-US" sz="2000" b="1" dirty="0">
                <a:latin typeface="Times New Roman" panose="02020603050405020304" pitchFamily="18" charset="0"/>
                <a:cs typeface="Times New Roman" panose="02020603050405020304" pitchFamily="18" charset="0"/>
              </a:rPr>
              <a:t>the Honors Program Committee </a:t>
            </a:r>
            <a:r>
              <a:rPr lang="en-US" sz="2000" dirty="0">
                <a:latin typeface="Times New Roman" panose="02020603050405020304" pitchFamily="18" charset="0"/>
                <a:cs typeface="Times New Roman" panose="02020603050405020304" pitchFamily="18" charset="0"/>
              </a:rPr>
              <a:t>prevented the determination of whether an additional amount of money </a:t>
            </a:r>
            <a:r>
              <a:rPr lang="en-US" sz="2000" b="1" dirty="0">
                <a:latin typeface="Times New Roman" panose="02020603050405020304" pitchFamily="18" charset="0"/>
                <a:cs typeface="Times New Roman" panose="02020603050405020304" pitchFamily="18" charset="0"/>
              </a:rPr>
              <a:t>was needed for student recruitmen</a:t>
            </a:r>
            <a:r>
              <a:rPr lang="en-US" sz="2000" dirty="0">
                <a:latin typeface="Times New Roman" panose="02020603050405020304" pitchFamily="18" charset="0"/>
                <a:cs typeface="Times New Roman" panose="02020603050405020304" pitchFamily="18" charset="0"/>
              </a:rPr>
              <a:t>t endeavors by </a:t>
            </a:r>
            <a:r>
              <a:rPr lang="en-US" sz="2000" b="1" dirty="0">
                <a:latin typeface="Times New Roman" panose="02020603050405020304" pitchFamily="18" charset="0"/>
                <a:cs typeface="Times New Roman" panose="02020603050405020304" pitchFamily="18" charset="0"/>
              </a:rPr>
              <a:t>the Honors Society.</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Agreement – agree</a:t>
            </a:r>
          </a:p>
          <a:p>
            <a:r>
              <a:rPr lang="en-US" sz="2000" b="1" dirty="0">
                <a:latin typeface="Times New Roman" panose="02020603050405020304" pitchFamily="18" charset="0"/>
                <a:cs typeface="Times New Roman" panose="02020603050405020304" pitchFamily="18" charset="0"/>
              </a:rPr>
              <a:t>Determination – determine</a:t>
            </a:r>
          </a:p>
          <a:p>
            <a:r>
              <a:rPr lang="en-US" sz="2000" b="1" dirty="0">
                <a:latin typeface="Times New Roman" panose="02020603050405020304" pitchFamily="18" charset="0"/>
                <a:cs typeface="Times New Roman" panose="02020603050405020304" pitchFamily="18" charset="0"/>
              </a:rPr>
              <a:t>Recruitment – recruit </a:t>
            </a:r>
          </a:p>
          <a:p>
            <a:endParaRPr lang="en-US" dirty="0"/>
          </a:p>
        </p:txBody>
      </p:sp>
    </p:spTree>
    <p:extLst>
      <p:ext uri="{BB962C8B-B14F-4D97-AF65-F5344CB8AC3E}">
        <p14:creationId xmlns:p14="http://schemas.microsoft.com/office/powerpoint/2010/main" val="1886092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65EE7-66C6-4157-A949-2FD430D7F06B}"/>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OF STYLE (2): Be Brief and to the Point (I</a:t>
            </a:r>
            <a:r>
              <a:rPr lang="en-US" sz="2400" b="1" dirty="0">
                <a:latin typeface="Times New Roman" panose="02020603050405020304" pitchFamily="18" charset="0"/>
                <a:cs typeface="Times New Roman" panose="02020603050405020304" pitchFamily="18" charset="0"/>
              </a:rPr>
              <a:t>)</a:t>
            </a:r>
            <a:br>
              <a:rPr lang="en-US" sz="2400" b="1" dirty="0">
                <a:latin typeface="Times New Roman" panose="02020603050405020304" pitchFamily="18" charset="0"/>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55D191A-491E-44D4-A2A4-189A5C3AFFDF}"/>
              </a:ext>
            </a:extLst>
          </p:cNvPr>
          <p:cNvSpPr>
            <a:spLocks noGrp="1"/>
          </p:cNvSpPr>
          <p:nvPr>
            <p:ph idx="1"/>
          </p:nvPr>
        </p:nvSpPr>
        <p:spPr/>
        <p:txBody>
          <a:bodyPr/>
          <a:lstStyle/>
          <a:p>
            <a:r>
              <a:rPr lang="en-US" sz="1800" dirty="0">
                <a:latin typeface="Times New Roman" panose="02020603050405020304" pitchFamily="18" charset="0"/>
                <a:cs typeface="Times New Roman" panose="02020603050405020304" pitchFamily="18" charset="0"/>
              </a:rPr>
              <a:t>A sentence may be </a:t>
            </a:r>
            <a:r>
              <a:rPr lang="en-US" sz="1800" u="sng" dirty="0">
                <a:latin typeface="Times New Roman" panose="02020603050405020304" pitchFamily="18" charset="0"/>
                <a:cs typeface="Times New Roman" panose="02020603050405020304" pitchFamily="18" charset="0"/>
              </a:rPr>
              <a:t>grammatical but still graceless</a:t>
            </a:r>
            <a:r>
              <a:rPr lang="en-US" sz="1800" dirty="0">
                <a:latin typeface="Times New Roman" panose="02020603050405020304" pitchFamily="18" charset="0"/>
                <a:cs typeface="Times New Roman" panose="02020603050405020304" pitchFamily="18" charset="0"/>
              </a:rPr>
              <a:t>, as is this one:</a:t>
            </a:r>
          </a:p>
          <a:p>
            <a:r>
              <a:rPr lang="en-US" sz="1800" dirty="0">
                <a:latin typeface="Times New Roman" panose="02020603050405020304" pitchFamily="18" charset="0"/>
                <a:cs typeface="Times New Roman" panose="02020603050405020304" pitchFamily="18" charset="0"/>
              </a:rPr>
              <a:t>The example: During this same time period Elizabeth Murray Smith insisted on </a:t>
            </a:r>
            <a:r>
              <a:rPr lang="en-US" sz="1800" b="1" i="1" dirty="0">
                <a:latin typeface="Times New Roman" panose="02020603050405020304" pitchFamily="18" charset="0"/>
                <a:cs typeface="Times New Roman" panose="02020603050405020304" pitchFamily="18" charset="0"/>
              </a:rPr>
              <a:t>having </a:t>
            </a:r>
            <a:r>
              <a:rPr lang="en-US" sz="1800" i="1" dirty="0">
                <a:latin typeface="Times New Roman" panose="02020603050405020304" pitchFamily="18" charset="0"/>
                <a:cs typeface="Times New Roman" panose="02020603050405020304" pitchFamily="18" charset="0"/>
              </a:rPr>
              <a:t>a “prenuptial agreement</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a legal document, </a:t>
            </a:r>
            <a:r>
              <a:rPr lang="en-US" sz="1800" u="sng" dirty="0">
                <a:latin typeface="Times New Roman" panose="02020603050405020304" pitchFamily="18" charset="0"/>
                <a:cs typeface="Times New Roman" panose="02020603050405020304" pitchFamily="18" charset="0"/>
              </a:rPr>
              <a:t>with her husban</a:t>
            </a:r>
            <a:r>
              <a:rPr lang="en-US" sz="1800" dirty="0">
                <a:latin typeface="Times New Roman" panose="02020603050405020304" pitchFamily="18" charset="0"/>
                <a:cs typeface="Times New Roman" panose="02020603050405020304" pitchFamily="18" charset="0"/>
              </a:rPr>
              <a:t>d, </a:t>
            </a:r>
            <a:r>
              <a:rPr lang="en-US" sz="1800" b="1" u="sng" dirty="0">
                <a:latin typeface="Times New Roman" panose="02020603050405020304" pitchFamily="18" charset="0"/>
                <a:cs typeface="Times New Roman" panose="02020603050405020304" pitchFamily="18" charset="0"/>
              </a:rPr>
              <a:t>written so that </a:t>
            </a:r>
            <a:r>
              <a:rPr lang="en-US" sz="1800" u="sng" dirty="0">
                <a:latin typeface="Times New Roman" panose="02020603050405020304" pitchFamily="18" charset="0"/>
                <a:cs typeface="Times New Roman" panose="02020603050405020304" pitchFamily="18" charset="0"/>
              </a:rPr>
              <a:t>her husband </a:t>
            </a:r>
            <a:r>
              <a:rPr lang="en-US" sz="1800" b="1" dirty="0">
                <a:latin typeface="Times New Roman" panose="02020603050405020304" pitchFamily="18" charset="0"/>
                <a:cs typeface="Times New Roman" panose="02020603050405020304" pitchFamily="18" charset="0"/>
              </a:rPr>
              <a:t>could not </a:t>
            </a:r>
            <a:r>
              <a:rPr lang="en-US" sz="1800" dirty="0">
                <a:latin typeface="Times New Roman" panose="02020603050405020304" pitchFamily="18" charset="0"/>
                <a:cs typeface="Times New Roman" panose="02020603050405020304" pitchFamily="18" charset="0"/>
              </a:rPr>
              <a:t>acquire all her wealth after they were married.</a:t>
            </a:r>
          </a:p>
          <a:p>
            <a:r>
              <a:rPr lang="en-US" sz="1800" dirty="0">
                <a:latin typeface="Times New Roman" panose="02020603050405020304" pitchFamily="18" charset="0"/>
                <a:cs typeface="Times New Roman" panose="02020603050405020304" pitchFamily="18" charset="0"/>
              </a:rPr>
              <a:t>The writer uses </a:t>
            </a:r>
            <a:r>
              <a:rPr lang="en-US" sz="1800" u="sng" dirty="0">
                <a:latin typeface="Times New Roman" panose="02020603050405020304" pitchFamily="18" charset="0"/>
                <a:cs typeface="Times New Roman" panose="02020603050405020304" pitchFamily="18" charset="0"/>
              </a:rPr>
              <a:t>unnecessary word</a:t>
            </a:r>
            <a:r>
              <a:rPr lang="en-US" sz="1800" dirty="0">
                <a:latin typeface="Times New Roman" panose="02020603050405020304" pitchFamily="18" charset="0"/>
                <a:cs typeface="Times New Roman" panose="02020603050405020304" pitchFamily="18" charset="0"/>
              </a:rPr>
              <a:t>s in the original. Trimmed down, the sentence loses no meaning yet is considerably </a:t>
            </a:r>
            <a:r>
              <a:rPr lang="en-US" sz="1800" b="1" dirty="0">
                <a:latin typeface="Times New Roman" panose="02020603050405020304" pitchFamily="18" charset="0"/>
                <a:cs typeface="Times New Roman" panose="02020603050405020304" pitchFamily="18" charset="0"/>
              </a:rPr>
              <a:t>clearer:</a:t>
            </a:r>
          </a:p>
          <a:p>
            <a:r>
              <a:rPr lang="en-US" sz="1800" dirty="0">
                <a:latin typeface="Times New Roman" panose="02020603050405020304" pitchFamily="18" charset="0"/>
                <a:cs typeface="Times New Roman" panose="02020603050405020304" pitchFamily="18" charset="0"/>
              </a:rPr>
              <a:t>During this same period Elizabeth Murray Smith insisted on </a:t>
            </a:r>
            <a:r>
              <a:rPr lang="en-US" sz="1800" b="1" dirty="0">
                <a:latin typeface="Times New Roman" panose="02020603050405020304" pitchFamily="18" charset="0"/>
                <a:cs typeface="Times New Roman" panose="02020603050405020304" pitchFamily="18" charset="0"/>
              </a:rPr>
              <a:t>a prenuptial agreement </a:t>
            </a:r>
            <a:r>
              <a:rPr lang="en-US" sz="1800" dirty="0">
                <a:latin typeface="Times New Roman" panose="02020603050405020304" pitchFamily="18" charset="0"/>
                <a:cs typeface="Times New Roman" panose="02020603050405020304" pitchFamily="18" charset="0"/>
              </a:rPr>
              <a:t>to prevent her husband from acquiring all of her wealth after they were married.</a:t>
            </a:r>
          </a:p>
          <a:p>
            <a:endParaRPr lang="en-US" dirty="0"/>
          </a:p>
        </p:txBody>
      </p:sp>
    </p:spTree>
    <p:extLst>
      <p:ext uri="{BB962C8B-B14F-4D97-AF65-F5344CB8AC3E}">
        <p14:creationId xmlns:p14="http://schemas.microsoft.com/office/powerpoint/2010/main" val="1208029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5B8E1-5ACF-4BEF-9044-6B2F80D1C915}"/>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OF STYLE (2): </a:t>
            </a:r>
            <a:r>
              <a:rPr lang="en-US" sz="2400" b="1" u="sng" dirty="0">
                <a:solidFill>
                  <a:srgbClr val="7030A0"/>
                </a:solidFill>
                <a:latin typeface="Times New Roman" panose="02020603050405020304" pitchFamily="18" charset="0"/>
                <a:cs typeface="Times New Roman" panose="02020603050405020304" pitchFamily="18" charset="0"/>
              </a:rPr>
              <a:t>Be Brief and to the Point (I)</a:t>
            </a:r>
          </a:p>
        </p:txBody>
      </p:sp>
      <p:sp>
        <p:nvSpPr>
          <p:cNvPr id="3" name="Content Placeholder 2">
            <a:extLst>
              <a:ext uri="{FF2B5EF4-FFF2-40B4-BE49-F238E27FC236}">
                <a16:creationId xmlns:a16="http://schemas.microsoft.com/office/drawing/2014/main" id="{3BE9461C-2B65-4B5B-A251-810752EF695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For the sake of brevity, you </a:t>
            </a:r>
            <a:r>
              <a:rPr lang="en-US" sz="2000" b="1" dirty="0">
                <a:latin typeface="Times New Roman" panose="02020603050405020304" pitchFamily="18" charset="0"/>
                <a:cs typeface="Times New Roman" panose="02020603050405020304" pitchFamily="18" charset="0"/>
              </a:rPr>
              <a:t>should use as few words as possible</a:t>
            </a:r>
            <a:r>
              <a:rPr lang="en-US" sz="2000" dirty="0">
                <a:latin typeface="Times New Roman" panose="02020603050405020304" pitchFamily="18" charset="0"/>
                <a:cs typeface="Times New Roman" panose="02020603050405020304" pitchFamily="18" charset="0"/>
              </a:rPr>
              <a:t>, not stating what is already obvious to the reader from the context. You should also avoid overburdening your sentences with too many parenthetical asides, such as this writer uses</a:t>
            </a:r>
          </a:p>
          <a:p>
            <a:r>
              <a:rPr lang="en-US" sz="2000" dirty="0">
                <a:latin typeface="Times New Roman" panose="02020603050405020304" pitchFamily="18" charset="0"/>
                <a:cs typeface="Times New Roman" panose="02020603050405020304" pitchFamily="18" charset="0"/>
              </a:rPr>
              <a:t>The first example: Douglass was, of course, unaware that ultimately war would be the result of that awakening of the South, but from the days of the Wilmot Proviso, past the terrible disappointment of the passage of the vile, abominable Fugitive Slave Act, the foulest component of the loathsome Compromise of 1850, through to his abandonment in 1856 </a:t>
            </a:r>
            <a:r>
              <a:rPr lang="en-US" sz="2000" dirty="0" err="1">
                <a:latin typeface="Times New Roman" panose="02020603050405020304" pitchFamily="18" charset="0"/>
                <a:cs typeface="Times New Roman" panose="02020603050405020304" pitchFamily="18" charset="0"/>
              </a:rPr>
              <a:t>ofwhat</a:t>
            </a:r>
            <a:r>
              <a:rPr lang="en-US" sz="2000" dirty="0">
                <a:latin typeface="Times New Roman" panose="02020603050405020304" pitchFamily="18" charset="0"/>
                <a:cs typeface="Times New Roman" panose="02020603050405020304" pitchFamily="18" charset="0"/>
              </a:rPr>
              <a:t> was left of the Liberty Party, the Radical Abolitionist Party of Gerrit Smith, in favor of the rising Republican Party, Douglass was exhilarated by the thought that men of goodwill like Garret Smith—and Frederick Douglass—would somehow persuade legislators to use the law to end slavery</a:t>
            </a:r>
          </a:p>
          <a:p>
            <a:endParaRPr lang="en-US" dirty="0"/>
          </a:p>
        </p:txBody>
      </p:sp>
    </p:spTree>
    <p:extLst>
      <p:ext uri="{BB962C8B-B14F-4D97-AF65-F5344CB8AC3E}">
        <p14:creationId xmlns:p14="http://schemas.microsoft.com/office/powerpoint/2010/main" val="1710459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59E04-26F7-4872-8B79-4CE752623A7F}"/>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second  assignment:  reading – the  first paragraph: </a:t>
            </a:r>
          </a:p>
        </p:txBody>
      </p:sp>
      <p:sp>
        <p:nvSpPr>
          <p:cNvPr id="3" name="Content Placeholder 2">
            <a:extLst>
              <a:ext uri="{FF2B5EF4-FFF2-40B4-BE49-F238E27FC236}">
                <a16:creationId xmlns:a16="http://schemas.microsoft.com/office/drawing/2014/main" id="{31E43883-5FE3-4397-9625-83EA02585584}"/>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precise meaning of the variables </a:t>
            </a:r>
            <a:r>
              <a:rPr lang="en-US" sz="2000" dirty="0" err="1">
                <a:latin typeface="Times New Roman" panose="02020603050405020304" pitchFamily="18" charset="0"/>
                <a:cs typeface="Times New Roman" panose="02020603050405020304" pitchFamily="18" charset="0"/>
              </a:rPr>
              <a:t>dy</a:t>
            </a:r>
            <a:r>
              <a:rPr lang="en-US" sz="2000" dirty="0">
                <a:latin typeface="Times New Roman" panose="02020603050405020304" pitchFamily="18" charset="0"/>
                <a:cs typeface="Times New Roman" panose="02020603050405020304" pitchFamily="18" charset="0"/>
              </a:rPr>
              <a:t> and dx depends on the context of the application and the required level of mathematical</a:t>
            </a:r>
            <a:r>
              <a:rPr lang="en-US" sz="2000" b="1" dirty="0">
                <a:latin typeface="Times New Roman" panose="02020603050405020304" pitchFamily="18" charset="0"/>
                <a:cs typeface="Times New Roman" panose="02020603050405020304" pitchFamily="18" charset="0"/>
              </a:rPr>
              <a:t> rigor</a:t>
            </a:r>
            <a:r>
              <a:rPr lang="en-US" sz="2000" dirty="0">
                <a:latin typeface="Times New Roman" panose="02020603050405020304" pitchFamily="18" charset="0"/>
                <a:cs typeface="Times New Roman" panose="02020603050405020304" pitchFamily="18" charset="0"/>
              </a:rPr>
              <a:t>. The domain of these variables may take on a particular geometrical significance if the differential </a:t>
            </a:r>
            <a:r>
              <a:rPr lang="en-US" sz="2000" u="sng" dirty="0">
                <a:latin typeface="Times New Roman" panose="02020603050405020304" pitchFamily="18" charset="0"/>
                <a:cs typeface="Times New Roman" panose="02020603050405020304" pitchFamily="18" charset="0"/>
              </a:rPr>
              <a:t>is regarded as </a:t>
            </a:r>
            <a:r>
              <a:rPr lang="en-US" sz="2000" dirty="0">
                <a:latin typeface="Times New Roman" panose="02020603050405020304" pitchFamily="18" charset="0"/>
                <a:cs typeface="Times New Roman" panose="02020603050405020304" pitchFamily="18" charset="0"/>
              </a:rPr>
              <a:t>a particular differential form, or analytical significance if the differential is regarded as a linear approximation to </a:t>
            </a:r>
            <a:r>
              <a:rPr lang="en-US" sz="2000" b="1" u="sng" dirty="0">
                <a:latin typeface="Times New Roman" panose="02020603050405020304" pitchFamily="18" charset="0"/>
                <a:cs typeface="Times New Roman" panose="02020603050405020304" pitchFamily="18" charset="0"/>
              </a:rPr>
              <a:t>the increment o</a:t>
            </a:r>
            <a:r>
              <a:rPr lang="en-US" sz="2000" b="1" dirty="0">
                <a:latin typeface="Times New Roman" panose="02020603050405020304" pitchFamily="18" charset="0"/>
                <a:cs typeface="Times New Roman" panose="02020603050405020304" pitchFamily="18" charset="0"/>
              </a:rPr>
              <a:t>f </a:t>
            </a:r>
            <a:r>
              <a:rPr lang="en-US" sz="2000" dirty="0">
                <a:latin typeface="Times New Roman" panose="02020603050405020304" pitchFamily="18" charset="0"/>
                <a:cs typeface="Times New Roman" panose="02020603050405020304" pitchFamily="18" charset="0"/>
              </a:rPr>
              <a:t>a function. Traditionally, the variables dx and </a:t>
            </a:r>
            <a:r>
              <a:rPr lang="en-US" sz="2000" dirty="0" err="1">
                <a:latin typeface="Times New Roman" panose="02020603050405020304" pitchFamily="18" charset="0"/>
                <a:cs typeface="Times New Roman" panose="02020603050405020304" pitchFamily="18" charset="0"/>
              </a:rPr>
              <a:t>dy</a:t>
            </a:r>
            <a:r>
              <a:rPr lang="en-US" sz="2000" dirty="0">
                <a:latin typeface="Times New Roman" panose="02020603050405020304" pitchFamily="18" charset="0"/>
                <a:cs typeface="Times New Roman" panose="02020603050405020304" pitchFamily="18" charset="0"/>
              </a:rPr>
              <a:t> are considered to be very </a:t>
            </a:r>
            <a:r>
              <a:rPr lang="en-US" sz="2000" u="sng" dirty="0">
                <a:latin typeface="Times New Roman" panose="02020603050405020304" pitchFamily="18" charset="0"/>
                <a:cs typeface="Times New Roman" panose="02020603050405020304" pitchFamily="18" charset="0"/>
              </a:rPr>
              <a:t>small (infinitesimal), </a:t>
            </a:r>
            <a:r>
              <a:rPr lang="en-US" sz="2000" dirty="0">
                <a:latin typeface="Times New Roman" panose="02020603050405020304" pitchFamily="18" charset="0"/>
                <a:cs typeface="Times New Roman" panose="02020603050405020304" pitchFamily="18" charset="0"/>
              </a:rPr>
              <a:t>and this interpretation is made rigorous in non-standard analysis.</a:t>
            </a:r>
          </a:p>
        </p:txBody>
      </p:sp>
    </p:spTree>
    <p:extLst>
      <p:ext uri="{BB962C8B-B14F-4D97-AF65-F5344CB8AC3E}">
        <p14:creationId xmlns:p14="http://schemas.microsoft.com/office/powerpoint/2010/main" val="1656239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FAAFB-4B41-44C9-BC8B-B4C27D62A02C}"/>
              </a:ext>
            </a:extLst>
          </p:cNvPr>
          <p:cNvSpPr>
            <a:spLocks noGrp="1"/>
          </p:cNvSpPr>
          <p:nvPr>
            <p:ph type="title"/>
          </p:nvPr>
        </p:nvSpPr>
        <p:spPr/>
        <p:txBody>
          <a:bodyPr>
            <a:normAutofit/>
          </a:bodyPr>
          <a:lstStyle/>
          <a:p>
            <a:r>
              <a:rPr lang="en-US" altLang="en-US" sz="2400" b="1"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CLARITY OD STYLE (2): </a:t>
            </a:r>
            <a:r>
              <a:rPr lang="en-US" altLang="en-US" sz="2400" b="1" u="sng"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Be Brief and to the Point (III) </a:t>
            </a:r>
            <a:endParaRPr lang="en-US" sz="2400" u="sng" dirty="0">
              <a:solidFill>
                <a:srgbClr val="7030A0"/>
              </a:solidFill>
            </a:endParaRPr>
          </a:p>
        </p:txBody>
      </p:sp>
      <p:sp>
        <p:nvSpPr>
          <p:cNvPr id="3" name="Content Placeholder 2">
            <a:extLst>
              <a:ext uri="{FF2B5EF4-FFF2-40B4-BE49-F238E27FC236}">
                <a16:creationId xmlns:a16="http://schemas.microsoft.com/office/drawing/2014/main" id="{1AAF73AB-6322-4D32-8D66-2CDDCF203156}"/>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second, better example:” Douglass was, of course, unaware that ultimately war would be the result of that awakening of the South, but from the days of the Wilmot Proviso through to his abandonment in 1856 of what was left of the Liberty Party, Douglass was exhilarated by the thought that men of goodwill like Gerrit Smith would somehow persuade legislators to use the law to end slavery</a:t>
            </a:r>
          </a:p>
          <a:p>
            <a:endParaRPr lang="en-US" dirty="0"/>
          </a:p>
        </p:txBody>
      </p:sp>
    </p:spTree>
    <p:extLst>
      <p:ext uri="{BB962C8B-B14F-4D97-AF65-F5344CB8AC3E}">
        <p14:creationId xmlns:p14="http://schemas.microsoft.com/office/powerpoint/2010/main" val="2059163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9F058-62F1-46ED-9567-1D9E94CF07F4}"/>
              </a:ext>
            </a:extLst>
          </p:cNvPr>
          <p:cNvSpPr>
            <a:spLocks noGrp="1"/>
          </p:cNvSpPr>
          <p:nvPr>
            <p:ph type="title"/>
          </p:nvPr>
        </p:nvSpPr>
        <p:spPr/>
        <p:txBody>
          <a:bodyPr>
            <a:normAutofit/>
          </a:bodyPr>
          <a:lstStyle/>
          <a:p>
            <a:r>
              <a:rPr lang="en-US" altLang="en-US" sz="2400" b="1"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CLARITY OF STYLE (3)</a:t>
            </a:r>
            <a:r>
              <a:rPr lang="en-US" altLang="en-US" sz="2400" b="1" u="sng"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 Avoid using redundancy: redundancy</a:t>
            </a:r>
            <a:endParaRPr lang="en-US" sz="2400"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59628BD-BE67-4924-95C4-F73C74DE35A0}"/>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Redundancy refers to the use of unnecessarily repetitious language. One common redundancy in the English language is the overuse of word pairs, such as true and accurate, long and hard, willing and able, hope and trust</a:t>
            </a:r>
          </a:p>
          <a:p>
            <a:endParaRPr lang="en-US" dirty="0"/>
          </a:p>
        </p:txBody>
      </p:sp>
    </p:spTree>
    <p:extLst>
      <p:ext uri="{BB962C8B-B14F-4D97-AF65-F5344CB8AC3E}">
        <p14:creationId xmlns:p14="http://schemas.microsoft.com/office/powerpoint/2010/main" val="11919103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F6A0A-082E-4213-81E5-91865327FA2E}"/>
              </a:ext>
            </a:extLst>
          </p:cNvPr>
          <p:cNvSpPr>
            <a:spLocks noGrp="1"/>
          </p:cNvSpPr>
          <p:nvPr>
            <p:ph type="title"/>
          </p:nvPr>
        </p:nvSpPr>
        <p:spPr/>
        <p:txBody>
          <a:bodyPr/>
          <a:lstStyle/>
          <a:p>
            <a:r>
              <a:rPr lang="en-US" altLang="en-US" sz="2400" b="1"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CLARITY OF STYLE (4) </a:t>
            </a:r>
            <a:r>
              <a:rPr lang="en-US" altLang="en-US" sz="2400" b="1" u="sng"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 avoid triteness (I</a:t>
            </a:r>
            <a:r>
              <a:rPr lang="en-US" altLang="en-US" sz="2400" b="1" u="sng"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a:t>
            </a:r>
            <a:endParaRPr lang="en-US" dirty="0"/>
          </a:p>
        </p:txBody>
      </p:sp>
      <p:sp>
        <p:nvSpPr>
          <p:cNvPr id="3" name="Content Placeholder 2">
            <a:extLst>
              <a:ext uri="{FF2B5EF4-FFF2-40B4-BE49-F238E27FC236}">
                <a16:creationId xmlns:a16="http://schemas.microsoft.com/office/drawing/2014/main" id="{73C76A2D-20FB-4D9A-8ABC-EE4828DAD446}"/>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Triteness is the use of </a:t>
            </a:r>
            <a:r>
              <a:rPr lang="en-US" sz="2000" b="1" dirty="0">
                <a:latin typeface="Times New Roman" panose="02020603050405020304" pitchFamily="18" charset="0"/>
                <a:cs typeface="Times New Roman" panose="02020603050405020304" pitchFamily="18" charset="0"/>
              </a:rPr>
              <a:t>stale expressions </a:t>
            </a:r>
            <a:r>
              <a:rPr lang="en-US" sz="2000" dirty="0">
                <a:latin typeface="Times New Roman" panose="02020603050405020304" pitchFamily="18" charset="0"/>
                <a:cs typeface="Times New Roman" panose="02020603050405020304" pitchFamily="18" charset="0"/>
              </a:rPr>
              <a:t>and prepackaged </a:t>
            </a:r>
            <a:r>
              <a:rPr lang="en-US" sz="2000" dirty="0" err="1">
                <a:latin typeface="Times New Roman" panose="02020603050405020304" pitchFamily="18" charset="0"/>
                <a:cs typeface="Times New Roman" panose="02020603050405020304" pitchFamily="18" charset="0"/>
              </a:rPr>
              <a:t>phrasesdd</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Sometimes the prudent use of colloquial phrases an endearing and democratic tone to writing. But most of the time, prepackaged phrases and expressions such as worth her weight in gold, as clear as day, and the burning question are merely annoying</a:t>
            </a:r>
          </a:p>
          <a:p>
            <a:endParaRPr lang="en-US" dirty="0"/>
          </a:p>
        </p:txBody>
      </p:sp>
    </p:spTree>
    <p:extLst>
      <p:ext uri="{BB962C8B-B14F-4D97-AF65-F5344CB8AC3E}">
        <p14:creationId xmlns:p14="http://schemas.microsoft.com/office/powerpoint/2010/main" val="27735575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76898-18BA-4E42-82CF-C3BFAA0111F2}"/>
              </a:ext>
            </a:extLst>
          </p:cNvPr>
          <p:cNvSpPr>
            <a:spLocks noGrp="1"/>
          </p:cNvSpPr>
          <p:nvPr>
            <p:ph type="title"/>
          </p:nvPr>
        </p:nvSpPr>
        <p:spPr/>
        <p:txBody>
          <a:bodyPr>
            <a:normAutofit/>
          </a:bodyPr>
          <a:lstStyle/>
          <a:p>
            <a:r>
              <a:rPr lang="en-US" altLang="en-US" sz="2400" b="1" u="sng" dirty="0">
                <a:solidFill>
                  <a:srgbClr val="7030A0"/>
                </a:solidFill>
                <a:latin typeface="Times New Roman" panose="02020603050405020304" pitchFamily="18" charset="0"/>
                <a:ea typeface="ＭＳ Ｐゴシック" panose="020B0600070205080204" pitchFamily="34" charset="-128"/>
                <a:cs typeface="Times New Roman" panose="02020603050405020304" pitchFamily="18" charset="0"/>
              </a:rPr>
              <a:t>CLARITY OF STYLE (5)  Triteness</a:t>
            </a:r>
            <a:r>
              <a:rPr lang="en-US" altLang="en-US" sz="2400" b="1" dirty="0">
                <a:solidFill>
                  <a:srgbClr val="7030A0"/>
                </a:solidFill>
                <a:latin typeface="Arial"/>
                <a:ea typeface="ＭＳ Ｐゴシック" panose="020B0600070205080204" pitchFamily="34" charset="-128"/>
              </a:rPr>
              <a:t> (II)</a:t>
            </a:r>
            <a:endParaRPr lang="en-US" sz="2400" dirty="0">
              <a:solidFill>
                <a:srgbClr val="7030A0"/>
              </a:solidFill>
            </a:endParaRPr>
          </a:p>
        </p:txBody>
      </p:sp>
      <p:sp>
        <p:nvSpPr>
          <p:cNvPr id="3" name="Content Placeholder 2">
            <a:extLst>
              <a:ext uri="{FF2B5EF4-FFF2-40B4-BE49-F238E27FC236}">
                <a16:creationId xmlns:a16="http://schemas.microsoft.com/office/drawing/2014/main" id="{6B18057A-EDA6-486C-AB69-D50ED726884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this day and age - today</a:t>
            </a:r>
          </a:p>
          <a:p>
            <a:r>
              <a:rPr lang="en-US" sz="2000" dirty="0">
                <a:latin typeface="Times New Roman" panose="02020603050405020304" pitchFamily="18" charset="0"/>
                <a:cs typeface="Times New Roman" panose="02020603050405020304" pitchFamily="18" charset="0"/>
              </a:rPr>
              <a:t>owing to the fact that -because</a:t>
            </a:r>
          </a:p>
          <a:p>
            <a:r>
              <a:rPr lang="en-US" sz="2000" dirty="0">
                <a:latin typeface="Times New Roman" panose="02020603050405020304" pitchFamily="18" charset="0"/>
                <a:cs typeface="Times New Roman" panose="02020603050405020304" pitchFamily="18" charset="0"/>
              </a:rPr>
              <a:t>Despite the fact that - although</a:t>
            </a:r>
          </a:p>
          <a:p>
            <a:r>
              <a:rPr lang="en-US" sz="2000" dirty="0">
                <a:latin typeface="Times New Roman" panose="02020603050405020304" pitchFamily="18" charset="0"/>
                <a:cs typeface="Times New Roman" panose="02020603050405020304" pitchFamily="18" charset="0"/>
              </a:rPr>
              <a:t>if it should happen that - if</a:t>
            </a:r>
          </a:p>
          <a:p>
            <a:r>
              <a:rPr lang="en-US" sz="2000" dirty="0">
                <a:latin typeface="Times New Roman" panose="02020603050405020304" pitchFamily="18" charset="0"/>
                <a:cs typeface="Times New Roman" panose="02020603050405020304" pitchFamily="18" charset="0"/>
              </a:rPr>
              <a:t>on the occasion of -when</a:t>
            </a:r>
          </a:p>
          <a:p>
            <a:r>
              <a:rPr lang="en-US" sz="2000" dirty="0">
                <a:latin typeface="Times New Roman" panose="02020603050405020304" pitchFamily="18" charset="0"/>
                <a:cs typeface="Times New Roman" panose="02020603050405020304" pitchFamily="18" charset="0"/>
              </a:rPr>
              <a:t>in anticipation of - before</a:t>
            </a:r>
          </a:p>
          <a:p>
            <a:r>
              <a:rPr lang="en-US" sz="2000" dirty="0">
                <a:latin typeface="Times New Roman" panose="02020603050405020304" pitchFamily="18" charset="0"/>
                <a:cs typeface="Times New Roman" panose="02020603050405020304" pitchFamily="18" charset="0"/>
              </a:rPr>
              <a:t>subsequent to - after</a:t>
            </a:r>
          </a:p>
          <a:p>
            <a:r>
              <a:rPr lang="en-US" sz="2000" dirty="0">
                <a:latin typeface="Times New Roman" panose="02020603050405020304" pitchFamily="18" charset="0"/>
                <a:cs typeface="Times New Roman" panose="02020603050405020304" pitchFamily="18" charset="0"/>
              </a:rPr>
              <a:t>concerning the matter - about</a:t>
            </a:r>
          </a:p>
          <a:p>
            <a:r>
              <a:rPr lang="en-US" sz="2000" dirty="0">
                <a:latin typeface="Times New Roman" panose="02020603050405020304" pitchFamily="18" charset="0"/>
                <a:cs typeface="Times New Roman" panose="02020603050405020304" pitchFamily="18" charset="0"/>
              </a:rPr>
              <a:t>it is necessary that - must</a:t>
            </a:r>
          </a:p>
          <a:p>
            <a:endParaRPr lang="en-US" dirty="0"/>
          </a:p>
        </p:txBody>
      </p:sp>
    </p:spTree>
    <p:extLst>
      <p:ext uri="{BB962C8B-B14F-4D97-AF65-F5344CB8AC3E}">
        <p14:creationId xmlns:p14="http://schemas.microsoft.com/office/powerpoint/2010/main" val="1958230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4974-AFC3-4AEC-9FA0-CED2B3AF273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OF STYLE (6): Avoid the use o the passive voice </a:t>
            </a:r>
          </a:p>
        </p:txBody>
      </p:sp>
      <p:sp>
        <p:nvSpPr>
          <p:cNvPr id="3" name="Content Placeholder 2">
            <a:extLst>
              <a:ext uri="{FF2B5EF4-FFF2-40B4-BE49-F238E27FC236}">
                <a16:creationId xmlns:a16="http://schemas.microsoft.com/office/drawing/2014/main" id="{A8F154D0-81E4-4227-965D-DA5BC5FCE660}"/>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Most of the time, you are better off writing in the active voice. Your prose will be cleaner, more direct, and vastly easier to read than if you did otherwise. On the other hand, in some rare instances the passive voice is justified, especially when an action is more significant than its actor. Here is an example:</a:t>
            </a:r>
          </a:p>
          <a:p>
            <a:r>
              <a:rPr lang="en-US" sz="2000" dirty="0">
                <a:latin typeface="Times New Roman" panose="02020603050405020304" pitchFamily="18" charset="0"/>
                <a:cs typeface="Times New Roman" panose="02020603050405020304" pitchFamily="18" charset="0"/>
              </a:rPr>
              <a:t>In 2008 a series of unsolved murders in the South </a:t>
            </a:r>
            <a:r>
              <a:rPr lang="en-US" sz="2000" b="1" dirty="0">
                <a:latin typeface="Times New Roman" panose="02020603050405020304" pitchFamily="18" charset="0"/>
                <a:cs typeface="Times New Roman" panose="02020603050405020304" pitchFamily="18" charset="0"/>
              </a:rPr>
              <a:t>were traced </a:t>
            </a:r>
            <a:r>
              <a:rPr lang="en-US" sz="2000" dirty="0">
                <a:latin typeface="Times New Roman" panose="02020603050405020304" pitchFamily="18" charset="0"/>
                <a:cs typeface="Times New Roman" panose="02020603050405020304" pitchFamily="18" charset="0"/>
              </a:rPr>
              <a:t>to a nomadic drifter held in the slaying of a young woman named Meredith Emerson, whose body was found in the mountains near the start of the Appalachian Trail</a:t>
            </a:r>
          </a:p>
          <a:p>
            <a:r>
              <a:rPr lang="en-US" sz="2000" dirty="0">
                <a:latin typeface="Times New Roman" panose="02020603050405020304" pitchFamily="18" charset="0"/>
                <a:cs typeface="Times New Roman" panose="02020603050405020304" pitchFamily="18" charset="0"/>
              </a:rPr>
              <a:t>Rewrite the sentence: </a:t>
            </a:r>
          </a:p>
          <a:p>
            <a:endParaRPr lang="en-US" dirty="0"/>
          </a:p>
        </p:txBody>
      </p:sp>
    </p:spTree>
    <p:extLst>
      <p:ext uri="{BB962C8B-B14F-4D97-AF65-F5344CB8AC3E}">
        <p14:creationId xmlns:p14="http://schemas.microsoft.com/office/powerpoint/2010/main" val="304850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74763-6CCD-4AC8-B50C-CC4AD08D7CA1}"/>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ea typeface="+mn-ea"/>
                <a:cs typeface="Times New Roman" panose="02020603050405020304" pitchFamily="18" charset="0"/>
              </a:rPr>
              <a:t>CLARITY OF STYLE (7): avoid grandiosity</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F92B5A1-1220-439A-81E9-D9520ED7D398}"/>
              </a:ext>
            </a:extLst>
          </p:cNvPr>
          <p:cNvSpPr>
            <a:spLocks noGrp="1"/>
          </p:cNvSpPr>
          <p:nvPr>
            <p:ph idx="1"/>
          </p:nvPr>
        </p:nvSpPr>
        <p:spPr/>
        <p:txBody>
          <a:bodyPr/>
          <a:lstStyle/>
          <a:p>
            <a:pPr lvl="0" eaLnBrk="0" fontAlgn="base" hangingPunct="0">
              <a:spcAft>
                <a:spcPct val="0"/>
              </a:spcAft>
            </a:pPr>
            <a:r>
              <a:rPr lang="en-US" dirty="0">
                <a:latin typeface="Times New Roman" panose="02020603050405020304" pitchFamily="18" charset="0"/>
                <a:cs typeface="Times New Roman" panose="02020603050405020304" pitchFamily="18" charset="0"/>
              </a:rPr>
              <a:t>.</a:t>
            </a:r>
            <a:r>
              <a:rPr lang="en-US" altLang="en-US" sz="2000" dirty="0">
                <a:solidFill>
                  <a:prstClr val="black"/>
                </a:solidFill>
                <a:latin typeface="Times New Roman" panose="02020603050405020304" pitchFamily="18" charset="0"/>
                <a:ea typeface="ＭＳ Ｐゴシック" panose="020B0600070205080204" pitchFamily="34" charset="-128"/>
                <a:cs typeface="Times New Roman" panose="02020603050405020304" pitchFamily="18" charset="0"/>
              </a:rPr>
              <a:t> Since I was a child, I have dreamed of attending Mount Sinai College, where my father earned his degree in American history. I have always loved your campus for its r</a:t>
            </a:r>
            <a:r>
              <a:rPr lang="en-US" altLang="en-US" sz="2000" b="1" dirty="0">
                <a:solidFill>
                  <a:prstClr val="black"/>
                </a:solidFill>
                <a:latin typeface="Times New Roman" panose="02020603050405020304" pitchFamily="18" charset="0"/>
                <a:ea typeface="ＭＳ Ｐゴシック" panose="020B0600070205080204" pitchFamily="34" charset="-128"/>
                <a:cs typeface="Times New Roman" panose="02020603050405020304" pitchFamily="18" charset="0"/>
              </a:rPr>
              <a:t>ustic beauty</a:t>
            </a:r>
            <a:r>
              <a:rPr lang="en-US" altLang="en-US" sz="2000" dirty="0">
                <a:solidFill>
                  <a:prstClr val="black"/>
                </a:solidFill>
                <a:latin typeface="Times New Roman" panose="02020603050405020304" pitchFamily="18" charset="0"/>
                <a:ea typeface="ＭＳ Ｐゴシック" panose="020B0600070205080204" pitchFamily="34" charset="-128"/>
                <a:cs typeface="Times New Roman" panose="02020603050405020304" pitchFamily="18" charset="0"/>
              </a:rPr>
              <a:t>, and I especially value the emphasis your program places on personal instruction. I am convinced that I will get a first-rate education at your college</a:t>
            </a:r>
          </a:p>
          <a:p>
            <a:endParaRPr lang="en-US" dirty="0"/>
          </a:p>
        </p:txBody>
      </p:sp>
    </p:spTree>
    <p:extLst>
      <p:ext uri="{BB962C8B-B14F-4D97-AF65-F5344CB8AC3E}">
        <p14:creationId xmlns:p14="http://schemas.microsoft.com/office/powerpoint/2010/main" val="42862988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DCEC-20B0-4184-90C2-B791577E0B79}"/>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OF STYLE (7) How to avoid grandiosity</a:t>
            </a:r>
          </a:p>
        </p:txBody>
      </p:sp>
      <p:sp>
        <p:nvSpPr>
          <p:cNvPr id="3" name="Content Placeholder 2">
            <a:extLst>
              <a:ext uri="{FF2B5EF4-FFF2-40B4-BE49-F238E27FC236}">
                <a16:creationId xmlns:a16="http://schemas.microsoft.com/office/drawing/2014/main" id="{690FC900-4332-48CD-B90F-8E1E2AC3529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terminate end</a:t>
            </a:r>
          </a:p>
          <a:p>
            <a:r>
              <a:rPr lang="en-US" sz="2000" dirty="0">
                <a:latin typeface="Times New Roman" panose="02020603050405020304" pitchFamily="18" charset="0"/>
                <a:cs typeface="Times New Roman" panose="02020603050405020304" pitchFamily="18" charset="0"/>
              </a:rPr>
              <a:t>facilitate help</a:t>
            </a:r>
          </a:p>
          <a:p>
            <a:r>
              <a:rPr lang="en-US" sz="2000" dirty="0">
                <a:latin typeface="Times New Roman" panose="02020603050405020304" pitchFamily="18" charset="0"/>
                <a:cs typeface="Times New Roman" panose="02020603050405020304" pitchFamily="18" charset="0"/>
              </a:rPr>
              <a:t>ascertain find out</a:t>
            </a:r>
          </a:p>
          <a:p>
            <a:r>
              <a:rPr lang="en-US" sz="2000" dirty="0">
                <a:latin typeface="Times New Roman" panose="02020603050405020304" pitchFamily="18" charset="0"/>
                <a:cs typeface="Times New Roman" panose="02020603050405020304" pitchFamily="18" charset="0"/>
              </a:rPr>
              <a:t>endeavor try</a:t>
            </a:r>
          </a:p>
          <a:p>
            <a:r>
              <a:rPr lang="en-US" sz="2000" dirty="0">
                <a:latin typeface="Times New Roman" panose="02020603050405020304" pitchFamily="18" charset="0"/>
                <a:cs typeface="Times New Roman" panose="02020603050405020304" pitchFamily="18" charset="0"/>
              </a:rPr>
              <a:t>inception beginning, start</a:t>
            </a:r>
          </a:p>
          <a:p>
            <a:r>
              <a:rPr lang="en-US" sz="2000" dirty="0">
                <a:latin typeface="Times New Roman" panose="02020603050405020304" pitchFamily="18" charset="0"/>
                <a:cs typeface="Times New Roman" panose="02020603050405020304" pitchFamily="18" charset="0"/>
              </a:rPr>
              <a:t>envisage see</a:t>
            </a:r>
          </a:p>
          <a:p>
            <a:r>
              <a:rPr lang="en-US" sz="2000" dirty="0">
                <a:latin typeface="Times New Roman" panose="02020603050405020304" pitchFamily="18" charset="0"/>
                <a:cs typeface="Times New Roman" panose="02020603050405020304" pitchFamily="18" charset="0"/>
              </a:rPr>
              <a:t>transpire happen</a:t>
            </a:r>
          </a:p>
          <a:p>
            <a:r>
              <a:rPr lang="en-US" sz="2000" dirty="0">
                <a:latin typeface="Times New Roman" panose="02020603050405020304" pitchFamily="18" charset="0"/>
                <a:cs typeface="Times New Roman" panose="02020603050405020304" pitchFamily="18" charset="0"/>
              </a:rPr>
              <a:t>incisive biting</a:t>
            </a:r>
          </a:p>
          <a:p>
            <a:r>
              <a:rPr lang="en-US" sz="2000" dirty="0">
                <a:latin typeface="Times New Roman" panose="02020603050405020304" pitchFamily="18" charset="0"/>
                <a:cs typeface="Times New Roman" panose="02020603050405020304" pitchFamily="18" charset="0"/>
              </a:rPr>
              <a:t>conflagrant burning</a:t>
            </a:r>
          </a:p>
          <a:p>
            <a:r>
              <a:rPr lang="en-US" sz="2000" dirty="0">
                <a:latin typeface="Times New Roman" panose="02020603050405020304" pitchFamily="18" charset="0"/>
                <a:cs typeface="Times New Roman" panose="02020603050405020304" pitchFamily="18" charset="0"/>
              </a:rPr>
              <a:t>traverse cross </a:t>
            </a:r>
            <a:r>
              <a:rPr lang="en-US" sz="2000" u="sng" dirty="0">
                <a:latin typeface="Times New Roman" panose="02020603050405020304" pitchFamily="18" charset="0"/>
                <a:cs typeface="Times New Roman" panose="02020603050405020304" pitchFamily="18" charset="0"/>
              </a:rPr>
              <a:t>(an explanation: if</a:t>
            </a:r>
            <a:r>
              <a:rPr lang="en-US" sz="2000" u="sng" dirty="0"/>
              <a:t> you have two alternatives, do eliminate the one that I have underlined)</a:t>
            </a:r>
          </a:p>
          <a:p>
            <a:endParaRPr lang="en-US" dirty="0"/>
          </a:p>
        </p:txBody>
      </p:sp>
    </p:spTree>
    <p:extLst>
      <p:ext uri="{BB962C8B-B14F-4D97-AF65-F5344CB8AC3E}">
        <p14:creationId xmlns:p14="http://schemas.microsoft.com/office/powerpoint/2010/main" val="13397246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9310F-3675-4E27-BA7D-543B9D08290B}"/>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ea typeface="+mn-ea"/>
                <a:cs typeface="Times New Roman" panose="02020603050405020304" pitchFamily="18" charset="0"/>
              </a:rPr>
              <a:t>CLARITY OF STYLE (8) avoids nominalization and complicated noun constructions </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B49AFE2-2FCA-45F6-BA67-701E0C2C27FA}"/>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 here was an instant </a:t>
            </a:r>
            <a:r>
              <a:rPr lang="en-US" sz="2000" u="sng" dirty="0">
                <a:latin typeface="Times New Roman" panose="02020603050405020304" pitchFamily="18" charset="0"/>
                <a:cs typeface="Times New Roman" panose="02020603050405020304" pitchFamily="18" charset="0"/>
              </a:rPr>
              <a:t>dissemination</a:t>
            </a:r>
            <a:r>
              <a:rPr lang="en-US" sz="2000" dirty="0">
                <a:latin typeface="Times New Roman" panose="02020603050405020304" pitchFamily="18" charset="0"/>
                <a:cs typeface="Times New Roman" panose="02020603050405020304" pitchFamily="18" charset="0"/>
              </a:rPr>
              <a:t> of information on the part of the officers to the troops.</a:t>
            </a:r>
          </a:p>
          <a:p>
            <a:r>
              <a:rPr lang="en-US" sz="2000" u="sng" dirty="0">
                <a:latin typeface="Times New Roman" panose="02020603050405020304" pitchFamily="18" charset="0"/>
                <a:cs typeface="Times New Roman" panose="02020603050405020304" pitchFamily="18" charset="0"/>
              </a:rPr>
              <a:t>Rewrite </a:t>
            </a:r>
            <a:r>
              <a:rPr lang="en-US" sz="2000" b="1" dirty="0">
                <a:latin typeface="Times New Roman" panose="02020603050405020304" pitchFamily="18" charset="0"/>
                <a:cs typeface="Times New Roman" panose="02020603050405020304" pitchFamily="18" charset="0"/>
              </a:rPr>
              <a:t>The officers </a:t>
            </a:r>
            <a:r>
              <a:rPr lang="en-US" sz="2000" dirty="0">
                <a:latin typeface="Times New Roman" panose="02020603050405020304" pitchFamily="18" charset="0"/>
                <a:cs typeface="Times New Roman" panose="02020603050405020304" pitchFamily="18" charset="0"/>
              </a:rPr>
              <a:t>instantly disseminated the information to the troops.</a:t>
            </a:r>
          </a:p>
          <a:p>
            <a:r>
              <a:rPr lang="en-US" sz="2000" dirty="0">
                <a:latin typeface="Times New Roman" panose="02020603050405020304" pitchFamily="18" charset="0"/>
                <a:cs typeface="Times New Roman" panose="02020603050405020304" pitchFamily="18" charset="0"/>
              </a:rPr>
              <a:t>Noun construction The making of </a:t>
            </a:r>
            <a:r>
              <a:rPr lang="en-US" sz="2000" u="sng" dirty="0">
                <a:latin typeface="Times New Roman" panose="02020603050405020304" pitchFamily="18" charset="0"/>
                <a:cs typeface="Times New Roman" panose="02020603050405020304" pitchFamily="18" charset="0"/>
              </a:rPr>
              <a:t>payments b</a:t>
            </a:r>
            <a:r>
              <a:rPr lang="en-US" sz="2000" dirty="0">
                <a:latin typeface="Times New Roman" panose="02020603050405020304" pitchFamily="18" charset="0"/>
                <a:cs typeface="Times New Roman" panose="02020603050405020304" pitchFamily="18" charset="0"/>
              </a:rPr>
              <a:t>y the father to his son was  </a:t>
            </a:r>
            <a:r>
              <a:rPr lang="en-US" sz="2000" u="sng" dirty="0">
                <a:latin typeface="Times New Roman" panose="02020603050405020304" pitchFamily="18" charset="0"/>
                <a:cs typeface="Times New Roman" panose="02020603050405020304" pitchFamily="18" charset="0"/>
              </a:rPr>
              <a:t>requirement imposed by the courts.</a:t>
            </a:r>
          </a:p>
          <a:p>
            <a:r>
              <a:rPr lang="en-US" sz="2000" u="sng" dirty="0">
                <a:latin typeface="Times New Roman" panose="02020603050405020304" pitchFamily="18" charset="0"/>
                <a:cs typeface="Times New Roman" panose="02020603050405020304" pitchFamily="18" charset="0"/>
              </a:rPr>
              <a:t>Rewrite </a:t>
            </a:r>
            <a:r>
              <a:rPr lang="en-US" sz="2000" dirty="0">
                <a:latin typeface="Times New Roman" panose="02020603050405020304" pitchFamily="18" charset="0"/>
                <a:cs typeface="Times New Roman" panose="02020603050405020304" pitchFamily="18" charset="0"/>
              </a:rPr>
              <a:t>The courts required the father to make payments to his son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golden rule: in such cases: convert the nominalization into a verb ( requirement into require). </a:t>
            </a:r>
          </a:p>
          <a:p>
            <a:endParaRPr lang="en-US" dirty="0"/>
          </a:p>
        </p:txBody>
      </p:sp>
    </p:spTree>
    <p:extLst>
      <p:ext uri="{BB962C8B-B14F-4D97-AF65-F5344CB8AC3E}">
        <p14:creationId xmlns:p14="http://schemas.microsoft.com/office/powerpoint/2010/main" val="38303610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A4A1D-54CA-492E-A56F-A238A0D570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E37A35-5762-4EB9-BE48-46C1E62E864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Some examples : The Christmas dinner was filled with chatter with all the relatives with children.</a:t>
            </a:r>
          </a:p>
          <a:p>
            <a:r>
              <a:rPr lang="en-US" sz="2000" dirty="0">
                <a:latin typeface="Times New Roman" panose="02020603050405020304" pitchFamily="18" charset="0"/>
                <a:cs typeface="Times New Roman" panose="02020603050405020304" pitchFamily="18" charset="0"/>
              </a:rPr>
              <a:t>He was thinking of resigning his job of which he was very proud because of the cuts in the budget.</a:t>
            </a:r>
          </a:p>
          <a:p>
            <a:r>
              <a:rPr lang="en-US" sz="2000" dirty="0">
                <a:latin typeface="Times New Roman" panose="02020603050405020304" pitchFamily="18" charset="0"/>
                <a:cs typeface="Times New Roman" panose="02020603050405020304" pitchFamily="18" charset="0"/>
              </a:rPr>
              <a:t>Only a pittance of rewriting is required to remove this awkwardness:</a:t>
            </a:r>
          </a:p>
          <a:p>
            <a:r>
              <a:rPr lang="en-US" sz="2000" dirty="0">
                <a:latin typeface="Times New Roman" panose="02020603050405020304" pitchFamily="18" charset="0"/>
                <a:cs typeface="Times New Roman" panose="02020603050405020304" pitchFamily="18" charset="0"/>
              </a:rPr>
              <a:t>The Christmas dinner was filled with the chattering of the relatives and their children.</a:t>
            </a:r>
          </a:p>
          <a:p>
            <a:r>
              <a:rPr lang="en-US" sz="2000" dirty="0">
                <a:latin typeface="Times New Roman" panose="02020603050405020304" pitchFamily="18" charset="0"/>
                <a:cs typeface="Times New Roman" panose="02020603050405020304" pitchFamily="18" charset="0"/>
              </a:rPr>
              <a:t>Although proud of his job, he was contemplating resigning over budget cut </a:t>
            </a:r>
          </a:p>
        </p:txBody>
      </p:sp>
    </p:spTree>
    <p:extLst>
      <p:ext uri="{BB962C8B-B14F-4D97-AF65-F5344CB8AC3E}">
        <p14:creationId xmlns:p14="http://schemas.microsoft.com/office/powerpoint/2010/main" val="4224798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F4AEF-0E02-4D62-ADBB-91F4BFCD52C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(9) Avoid repetitions </a:t>
            </a:r>
          </a:p>
        </p:txBody>
      </p:sp>
      <p:sp>
        <p:nvSpPr>
          <p:cNvPr id="3" name="Content Placeholder 2">
            <a:extLst>
              <a:ext uri="{FF2B5EF4-FFF2-40B4-BE49-F238E27FC236}">
                <a16:creationId xmlns:a16="http://schemas.microsoft.com/office/drawing/2014/main" id="{10EEEB5C-5A10-4C08-B71B-522E8DA42EF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Notice that all the sentences of this paragraph unremittingly open with the same word, there, which creates a monotonous effect. This is how the student rewrote the passage:</a:t>
            </a:r>
          </a:p>
          <a:p>
            <a:r>
              <a:rPr lang="en-US" sz="2000" dirty="0">
                <a:latin typeface="Times New Roman" panose="02020603050405020304" pitchFamily="18" charset="0"/>
                <a:cs typeface="Times New Roman" panose="02020603050405020304" pitchFamily="18" charset="0"/>
              </a:rPr>
              <a:t>People of all walks of life can be classified into two basic personality types. The Type A </a:t>
            </a:r>
            <a:r>
              <a:rPr lang="en-US" sz="2000" b="1" dirty="0">
                <a:latin typeface="Times New Roman" panose="02020603050405020304" pitchFamily="18" charset="0"/>
                <a:cs typeface="Times New Roman" panose="02020603050405020304" pitchFamily="18" charset="0"/>
              </a:rPr>
              <a:t>personality</a:t>
            </a:r>
            <a:r>
              <a:rPr lang="en-US" sz="2000" dirty="0">
                <a:latin typeface="Times New Roman" panose="02020603050405020304" pitchFamily="18" charset="0"/>
                <a:cs typeface="Times New Roman" panose="02020603050405020304" pitchFamily="18" charset="0"/>
              </a:rPr>
              <a:t> is described as a person who is aggressive and driven. In sharp contrast is the Type B personality, who is habitually laid back and optimistic. Between the two types of personalities exist profound differences science is just beginning to discover.</a:t>
            </a:r>
          </a:p>
          <a:p>
            <a:r>
              <a:rPr lang="en-US" sz="2000" dirty="0">
                <a:latin typeface="Times New Roman" panose="02020603050405020304" pitchFamily="18" charset="0"/>
                <a:cs typeface="Times New Roman" panose="02020603050405020304" pitchFamily="18" charset="0"/>
              </a:rPr>
              <a:t>We think it generally lazy to begin two sentences in a row with the same word, unless it is being done deliberately for emphasis, and inexcusable to begin three in a row with the same opening</a:t>
            </a:r>
          </a:p>
        </p:txBody>
      </p:sp>
    </p:spTree>
    <p:extLst>
      <p:ext uri="{BB962C8B-B14F-4D97-AF65-F5344CB8AC3E}">
        <p14:creationId xmlns:p14="http://schemas.microsoft.com/office/powerpoint/2010/main" val="3026709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BA430-63F6-44BE-9009-6480836B8983}"/>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second assignment: reading the second paragraph</a:t>
            </a:r>
          </a:p>
        </p:txBody>
      </p:sp>
      <p:sp>
        <p:nvSpPr>
          <p:cNvPr id="6" name="Content Placeholder 5">
            <a:extLst>
              <a:ext uri="{FF2B5EF4-FFF2-40B4-BE49-F238E27FC236}">
                <a16:creationId xmlns:a16="http://schemas.microsoft.com/office/drawing/2014/main" id="{45BB70DB-A5F5-43D9-922E-53BF79B32FF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For functions of more than one independent variable, the partial differential of y with respect to any one of the variables x1 is the </a:t>
            </a:r>
            <a:r>
              <a:rPr lang="en-US" sz="2000" b="1" u="sng" dirty="0">
                <a:latin typeface="Times New Roman" panose="02020603050405020304" pitchFamily="18" charset="0"/>
                <a:cs typeface="Times New Roman" panose="02020603050405020304" pitchFamily="18" charset="0"/>
              </a:rPr>
              <a:t>principal</a:t>
            </a:r>
            <a:r>
              <a:rPr lang="en-US" sz="2000" dirty="0">
                <a:latin typeface="Times New Roman" panose="02020603050405020304" pitchFamily="18" charset="0"/>
                <a:cs typeface="Times New Roman" panose="02020603050405020304" pitchFamily="18" charset="0"/>
              </a:rPr>
              <a:t> part of the change in y resulting from a change dx1 in that one variable. The partial differential </a:t>
            </a:r>
            <a:r>
              <a:rPr lang="en-US" sz="2000" b="1" u="sng" dirty="0">
                <a:latin typeface="Times New Roman" panose="02020603050405020304" pitchFamily="18" charset="0"/>
                <a:cs typeface="Times New Roman" panose="02020603050405020304" pitchFamily="18" charset="0"/>
              </a:rPr>
              <a:t>is therefore</a:t>
            </a:r>
            <a:r>
              <a:rPr lang="en-US" sz="2000" u="sng" dirty="0">
                <a:latin typeface="Times New Roman" panose="02020603050405020304" pitchFamily="18" charset="0"/>
                <a:cs typeface="Times New Roman" panose="02020603050405020304" pitchFamily="18" charset="0"/>
              </a:rPr>
              <a:t> </a:t>
            </a:r>
            <a:r>
              <a:rPr lang="en-US" sz="2000" b="1" u="sng" dirty="0">
                <a:latin typeface="Times New Roman" panose="02020603050405020304" pitchFamily="18" charset="0"/>
                <a:cs typeface="Times New Roman" panose="02020603050405020304" pitchFamily="18" charset="0"/>
              </a:rPr>
              <a:t>involving</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partial derivative of y with respect to x1. The sum of the partial differentials with respect to all of the independent variables is the total differential Dy = </a:t>
            </a:r>
            <a:r>
              <a:rPr lang="en-US" sz="2000" dirty="0" err="1">
                <a:latin typeface="Times New Roman" panose="02020603050405020304" pitchFamily="18" charset="0"/>
                <a:cs typeface="Times New Roman" panose="02020603050405020304" pitchFamily="18" charset="0"/>
              </a:rPr>
              <a:t>dy</a:t>
            </a:r>
            <a:r>
              <a:rPr lang="en-US" sz="2000" dirty="0">
                <a:latin typeface="Times New Roman" panose="02020603050405020304" pitchFamily="18" charset="0"/>
                <a:cs typeface="Times New Roman" panose="02020603050405020304" pitchFamily="18" charset="0"/>
              </a:rPr>
              <a:t>/dx1 times d x1 +</a:t>
            </a:r>
            <a:r>
              <a:rPr lang="en-US" sz="2000" dirty="0" err="1">
                <a:latin typeface="Times New Roman" panose="02020603050405020304" pitchFamily="18" charset="0"/>
                <a:cs typeface="Times New Roman" panose="02020603050405020304" pitchFamily="18" charset="0"/>
              </a:rPr>
              <a:t>dy</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dxn</a:t>
            </a:r>
            <a:r>
              <a:rPr lang="en-US" sz="2000" dirty="0">
                <a:latin typeface="Times New Roman" panose="02020603050405020304" pitchFamily="18" charset="0"/>
                <a:cs typeface="Times New Roman" panose="02020603050405020304" pitchFamily="18" charset="0"/>
              </a:rPr>
              <a:t> times d x n  </a:t>
            </a:r>
            <a:r>
              <a:rPr lang="en-US" sz="2000" b="1" dirty="0">
                <a:solidFill>
                  <a:srgbClr val="000000"/>
                </a:solidFill>
                <a:latin typeface="Times New Roman" panose="02020603050405020304" pitchFamily="18" charset="0"/>
              </a:rPr>
              <a:t>which</a:t>
            </a:r>
            <a:r>
              <a:rPr lang="en-US" sz="2000" dirty="0">
                <a:solidFill>
                  <a:srgbClr val="000000"/>
                </a:solidFill>
                <a:latin typeface="Times New Roman" panose="02020603050405020304" pitchFamily="18" charset="0"/>
              </a:rPr>
              <a:t> is the principal part of the change in </a:t>
            </a:r>
            <a:r>
              <a:rPr lang="en-US" sz="2000" i="1" dirty="0">
                <a:solidFill>
                  <a:srgbClr val="000000"/>
                </a:solidFill>
                <a:latin typeface="Times New Roman" panose="02020603050405020304" pitchFamily="18" charset="0"/>
              </a:rPr>
              <a:t>y </a:t>
            </a:r>
            <a:r>
              <a:rPr lang="en-US" sz="2000" dirty="0">
                <a:solidFill>
                  <a:srgbClr val="000000"/>
                </a:solidFill>
                <a:latin typeface="Times New Roman" panose="02020603050405020304" pitchFamily="18" charset="0"/>
              </a:rPr>
              <a:t>resulti</a:t>
            </a:r>
            <a:r>
              <a:rPr lang="en-US" sz="2000" b="1" dirty="0">
                <a:solidFill>
                  <a:srgbClr val="000000"/>
                </a:solidFill>
                <a:latin typeface="Times New Roman" panose="02020603050405020304" pitchFamily="18" charset="0"/>
              </a:rPr>
              <a:t>ng</a:t>
            </a:r>
            <a:r>
              <a:rPr lang="en-US" sz="2000" dirty="0">
                <a:solidFill>
                  <a:srgbClr val="000000"/>
                </a:solidFill>
                <a:latin typeface="Times New Roman" panose="02020603050405020304" pitchFamily="18" charset="0"/>
              </a:rPr>
              <a:t> from changes in the independent variables </a:t>
            </a:r>
            <a:r>
              <a:rPr lang="en-US" sz="2000" i="1" dirty="0">
                <a:solidFill>
                  <a:srgbClr val="000000"/>
                </a:solidFill>
                <a:latin typeface="Times New Roman" panose="02020603050405020304" pitchFamily="18" charset="0"/>
              </a:rPr>
              <a:t>xi</a:t>
            </a:r>
            <a:r>
              <a:rPr lang="en-US" sz="2000" dirty="0">
                <a:solidFill>
                  <a:srgbClr val="000000"/>
                </a:solidFill>
                <a:latin typeface="Times New Roman" panose="02020603050405020304" pitchFamily="18" charset="0"/>
              </a:rPr>
              <a:t>. </a:t>
            </a:r>
          </a:p>
          <a:p>
            <a:r>
              <a:rPr lang="en-US" sz="2000" dirty="0">
                <a:solidFill>
                  <a:srgbClr val="000000"/>
                </a:solidFill>
                <a:latin typeface="Times New Roman" panose="02020603050405020304" pitchFamily="18" charset="0"/>
              </a:rPr>
              <a:t>More precisely, in the context of multivariable calculus, if </a:t>
            </a:r>
            <a:r>
              <a:rPr lang="en-US" sz="2000" i="1" dirty="0">
                <a:solidFill>
                  <a:srgbClr val="000000"/>
                </a:solidFill>
                <a:latin typeface="Times New Roman" panose="02020603050405020304" pitchFamily="18" charset="0"/>
              </a:rPr>
              <a:t>f </a:t>
            </a:r>
            <a:r>
              <a:rPr lang="en-US" sz="2000" dirty="0">
                <a:solidFill>
                  <a:srgbClr val="000000"/>
                </a:solidFill>
                <a:latin typeface="Times New Roman" panose="02020603050405020304" pitchFamily="18" charset="0"/>
              </a:rPr>
              <a:t>is a differentiable function, then by the definition of the differentiability, the increment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58331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BACA6-2886-4D62-B358-6C9B4C144AC1}"/>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Clarity (10) Avoid using limitless terms </a:t>
            </a:r>
          </a:p>
        </p:txBody>
      </p:sp>
      <p:sp>
        <p:nvSpPr>
          <p:cNvPr id="3" name="Content Placeholder 2">
            <a:extLst>
              <a:ext uri="{FF2B5EF4-FFF2-40B4-BE49-F238E27FC236}">
                <a16:creationId xmlns:a16="http://schemas.microsoft.com/office/drawing/2014/main" id="{712F8FA3-A7E6-498F-AC6B-421AE1A1B93A}"/>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Avoid using limitless terms such as </a:t>
            </a:r>
            <a:r>
              <a:rPr lang="en-US" sz="2000" u="sng" dirty="0">
                <a:latin typeface="Times New Roman" panose="02020603050405020304" pitchFamily="18" charset="0"/>
                <a:cs typeface="Times New Roman" panose="02020603050405020304" pitchFamily="18" charset="0"/>
              </a:rPr>
              <a:t>all, every, always, and never </a:t>
            </a:r>
            <a:r>
              <a:rPr lang="en-US" sz="2000" dirty="0">
                <a:latin typeface="Times New Roman" panose="02020603050405020304" pitchFamily="18" charset="0"/>
                <a:cs typeface="Times New Roman" panose="02020603050405020304" pitchFamily="18" charset="0"/>
              </a:rPr>
              <a:t>because they will often lead to overgeneralized or hasty claims</a:t>
            </a:r>
          </a:p>
          <a:p>
            <a:endParaRPr lang="en-US" dirty="0"/>
          </a:p>
        </p:txBody>
      </p:sp>
    </p:spTree>
    <p:extLst>
      <p:ext uri="{BB962C8B-B14F-4D97-AF65-F5344CB8AC3E}">
        <p14:creationId xmlns:p14="http://schemas.microsoft.com/office/powerpoint/2010/main" val="27919144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14EE5-C4E1-4701-8C41-5BB2F9B2E69B}"/>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ea typeface="+mn-ea"/>
                <a:cs typeface="Times New Roman" panose="02020603050405020304" pitchFamily="18" charset="0"/>
              </a:rPr>
              <a:t>CLARITY (11) . MAKE YOUR SUBJECTS DEFINITELY NAMED ACTORS</a:t>
            </a:r>
            <a:endParaRPr lang="en-US" sz="2400" b="1" dirty="0">
              <a:solidFill>
                <a:srgbClr val="7030A0"/>
              </a:solidFill>
            </a:endParaRPr>
          </a:p>
        </p:txBody>
      </p:sp>
      <p:sp>
        <p:nvSpPr>
          <p:cNvPr id="3" name="Content Placeholder 2">
            <a:extLst>
              <a:ext uri="{FF2B5EF4-FFF2-40B4-BE49-F238E27FC236}">
                <a16:creationId xmlns:a16="http://schemas.microsoft.com/office/drawing/2014/main" id="{4081D09F-20A6-4EA6-922B-AE3384B96EA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There are two points to remember here: you should name the subject of each sentence clearly, and your subjects should be well chosen—the true doers of the actions you’re discussing, not just a related idea. Whenever possible these subject-actors should be people. Suppose you were writing a sentence about Martinique in the West Indies and wanted to explain that French settler exterminated the native Indians, replacing them with African slaves</a:t>
            </a:r>
            <a:r>
              <a:rPr lang="en-US" dirty="0"/>
              <a:t>. </a:t>
            </a:r>
          </a:p>
        </p:txBody>
      </p:sp>
    </p:spTree>
    <p:extLst>
      <p:ext uri="{BB962C8B-B14F-4D97-AF65-F5344CB8AC3E}">
        <p14:creationId xmlns:p14="http://schemas.microsoft.com/office/powerpoint/2010/main" val="32299667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DDEC7-1E43-44E7-B96E-F1B05566C876}"/>
              </a:ext>
            </a:extLst>
          </p:cNvPr>
          <p:cNvSpPr>
            <a:spLocks noGrp="1"/>
          </p:cNvSpPr>
          <p:nvPr>
            <p:ph type="title"/>
          </p:nvPr>
        </p:nvSpPr>
        <p:spPr/>
        <p:txBody>
          <a:bodyPr/>
          <a:lstStyle/>
          <a:p>
            <a:r>
              <a:rPr lang="en-US" sz="2400" b="1" dirty="0">
                <a:solidFill>
                  <a:srgbClr val="7030A0"/>
                </a:solidFill>
                <a:latin typeface="Times New Roman" panose="02020603050405020304" pitchFamily="18" charset="0"/>
                <a:cs typeface="Times New Roman" panose="02020603050405020304" pitchFamily="18" charset="0"/>
              </a:rPr>
              <a:t>CLARITY (11) . MAKE YOUR SUBJECTS DEFINITELY NAMED ACTORS (II) </a:t>
            </a:r>
            <a:endParaRPr lang="en-US" dirty="0"/>
          </a:p>
        </p:txBody>
      </p:sp>
      <p:sp>
        <p:nvSpPr>
          <p:cNvPr id="3" name="Content Placeholder 2">
            <a:extLst>
              <a:ext uri="{FF2B5EF4-FFF2-40B4-BE49-F238E27FC236}">
                <a16:creationId xmlns:a16="http://schemas.microsoft.com/office/drawing/2014/main" id="{793A4319-6520-406F-8534-99ED5367167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Unless you had a special purpose—like recounting European crimes against native Americans—your best subject would probably be the obvious one, French settlers. Don’t say European interests exterminated the native Carib Indians and replaced them with African slaves. French settlers is much more precise than European interests. Choosing nominalizations (nouns made from verbs) for your subjects or using passive constructions (in which instead of doing something the subject has something done to it) makes the sentence even less effective: </a:t>
            </a:r>
          </a:p>
          <a:p>
            <a:r>
              <a:rPr lang="en-US" sz="2000" dirty="0">
                <a:latin typeface="Times New Roman" panose="02020603050405020304" pitchFamily="18" charset="0"/>
                <a:cs typeface="Times New Roman" panose="02020603050405020304" pitchFamily="18" charset="0"/>
              </a:rPr>
              <a:t>Extermination of the native Carib Indians and their replacement with African slaves was the work of French settlers, (nominalized subjects in italics) </a:t>
            </a:r>
            <a:r>
              <a:rPr lang="en-US" sz="2000" u="sng" dirty="0">
                <a:latin typeface="Times New Roman" panose="02020603050405020304" pitchFamily="18" charset="0"/>
                <a:cs typeface="Times New Roman" panose="02020603050405020304" pitchFamily="18" charset="0"/>
              </a:rPr>
              <a:t>The native Carib Indians </a:t>
            </a:r>
            <a:r>
              <a:rPr lang="en-US" sz="2000" dirty="0">
                <a:latin typeface="Times New Roman" panose="02020603050405020304" pitchFamily="18" charset="0"/>
                <a:cs typeface="Times New Roman" panose="02020603050405020304" pitchFamily="18" charset="0"/>
              </a:rPr>
              <a:t>were exterminated and African slaves were brought in by French settlers, (passive verbs in italics) best way around all these faulty choices is to pick a subject that clearly identifies the real actor you have in mind along with active verbs that plainly say what the subject did: </a:t>
            </a:r>
            <a:r>
              <a:rPr lang="en-US" sz="2000" u="sng" dirty="0">
                <a:latin typeface="Times New Roman" panose="02020603050405020304" pitchFamily="18" charset="0"/>
                <a:cs typeface="Times New Roman" panose="02020603050405020304" pitchFamily="18" charset="0"/>
              </a:rPr>
              <a:t>French settlers exterminated </a:t>
            </a:r>
            <a:r>
              <a:rPr lang="en-US" sz="2000" dirty="0">
                <a:latin typeface="Times New Roman" panose="02020603050405020304" pitchFamily="18" charset="0"/>
                <a:cs typeface="Times New Roman" panose="02020603050405020304" pitchFamily="18" charset="0"/>
              </a:rPr>
              <a:t>the native Carib Indians and replaced them with African slaves</a:t>
            </a:r>
          </a:p>
          <a:p>
            <a:endParaRPr lang="en-US" dirty="0"/>
          </a:p>
        </p:txBody>
      </p:sp>
    </p:spTree>
    <p:extLst>
      <p:ext uri="{BB962C8B-B14F-4D97-AF65-F5344CB8AC3E}">
        <p14:creationId xmlns:p14="http://schemas.microsoft.com/office/powerpoint/2010/main" val="2649776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A341-DA6D-44CC-977C-64EBFE3F067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word: analysis </a:t>
            </a:r>
          </a:p>
        </p:txBody>
      </p:sp>
      <p:sp>
        <p:nvSpPr>
          <p:cNvPr id="3" name="Content Placeholder 2">
            <a:extLst>
              <a:ext uri="{FF2B5EF4-FFF2-40B4-BE49-F238E27FC236}">
                <a16:creationId xmlns:a16="http://schemas.microsoft.com/office/drawing/2014/main" id="{86A63B5B-92B5-4F71-8690-0D1555042D9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We shall differentiate between </a:t>
            </a:r>
          </a:p>
          <a:p>
            <a:r>
              <a:rPr lang="en-US" sz="2000" u="sng" dirty="0">
                <a:latin typeface="Times New Roman" panose="02020603050405020304" pitchFamily="18" charset="0"/>
                <a:cs typeface="Times New Roman" panose="02020603050405020304" pitchFamily="18" charset="0"/>
              </a:rPr>
              <a:t>mathematical</a:t>
            </a:r>
          </a:p>
          <a:p>
            <a:r>
              <a:rPr lang="en-US" sz="2000" u="sng" dirty="0">
                <a:latin typeface="Times New Roman" panose="02020603050405020304" pitchFamily="18" charset="0"/>
                <a:cs typeface="Times New Roman" panose="02020603050405020304" pitchFamily="18" charset="0"/>
              </a:rPr>
              <a:t>physical </a:t>
            </a:r>
          </a:p>
          <a:p>
            <a:r>
              <a:rPr lang="en-US" sz="2000" u="sng" dirty="0">
                <a:latin typeface="Times New Roman" panose="02020603050405020304" pitchFamily="18" charset="0"/>
                <a:cs typeface="Times New Roman" panose="02020603050405020304" pitchFamily="18" charset="0"/>
              </a:rPr>
              <a:t>chemical context </a:t>
            </a:r>
            <a:r>
              <a:rPr lang="en-US" sz="2000" dirty="0">
                <a:latin typeface="Times New Roman" panose="02020603050405020304" pitchFamily="18" charset="0"/>
                <a:cs typeface="Times New Roman" panose="02020603050405020304" pitchFamily="18" charset="0"/>
              </a:rPr>
              <a:t>of the word analysis</a:t>
            </a:r>
          </a:p>
        </p:txBody>
      </p:sp>
    </p:spTree>
    <p:extLst>
      <p:ext uri="{BB962C8B-B14F-4D97-AF65-F5344CB8AC3E}">
        <p14:creationId xmlns:p14="http://schemas.microsoft.com/office/powerpoint/2010/main" val="205870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F232A-32AB-409D-A46E-B6D681E77B7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ea typeface="+mn-ea"/>
                <a:cs typeface="Times New Roman" panose="02020603050405020304" pitchFamily="18" charset="0"/>
              </a:rPr>
              <a:t>analysis</a:t>
            </a:r>
            <a:endParaRPr lang="en-US" sz="2400" b="1" u="sn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8F38803-BE54-405F-822A-69EF80D09D24}"/>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branch of mathematics most explicitly concerned with the limit process or the concept of convergence; includes the theories of differentiation, integration and measure, infinite series, and analytic functions. Also known as </a:t>
            </a:r>
            <a:r>
              <a:rPr lang="en-US" sz="2000" u="sng" dirty="0">
                <a:latin typeface="Times New Roman" panose="02020603050405020304" pitchFamily="18" charset="0"/>
                <a:cs typeface="Times New Roman" panose="02020603050405020304" pitchFamily="18" charset="0"/>
              </a:rPr>
              <a:t>mathematical analysis</a:t>
            </a:r>
            <a:r>
              <a:rPr lang="en-US" dirty="0"/>
              <a:t>.</a:t>
            </a:r>
          </a:p>
        </p:txBody>
      </p:sp>
    </p:spTree>
    <p:extLst>
      <p:ext uri="{BB962C8B-B14F-4D97-AF65-F5344CB8AC3E}">
        <p14:creationId xmlns:p14="http://schemas.microsoft.com/office/powerpoint/2010/main" val="214175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6C188-BB1E-4FA6-9724-1051068594A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Analysis – physical (optical context</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CBBC4E2-053F-4CAB-BA74-F9780DE19AF3}"/>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Dissolution of light into its prismatic constituents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dirty="0">
                <a:solidFill>
                  <a:srgbClr val="7030A0"/>
                </a:solidFill>
                <a:latin typeface="Times New Roman" panose="02020603050405020304" pitchFamily="18" charset="0"/>
                <a:cs typeface="Times New Roman" panose="02020603050405020304" pitchFamily="18" charset="0"/>
              </a:rPr>
              <a:t>The example 1:   </a:t>
            </a:r>
            <a:r>
              <a:rPr lang="en-US" sz="2000" dirty="0">
                <a:latin typeface="Times New Roman" panose="02020603050405020304" pitchFamily="18" charset="0"/>
                <a:cs typeface="Times New Roman" panose="02020603050405020304" pitchFamily="18" charset="0"/>
              </a:rPr>
              <a:t>A delicate prismatic </a:t>
            </a:r>
            <a:r>
              <a:rPr lang="en-US" sz="2000" u="sng" dirty="0">
                <a:latin typeface="Times New Roman" panose="02020603050405020304" pitchFamily="18" charset="0"/>
                <a:cs typeface="Times New Roman" panose="02020603050405020304" pitchFamily="18" charset="0"/>
              </a:rPr>
              <a:t>analysi</a:t>
            </a:r>
            <a:r>
              <a:rPr lang="en-US" sz="2000" dirty="0">
                <a:latin typeface="Times New Roman" panose="02020603050405020304" pitchFamily="18" charset="0"/>
                <a:cs typeface="Times New Roman" panose="02020603050405020304" pitchFamily="18" charset="0"/>
              </a:rPr>
              <a:t>s of white light </a:t>
            </a:r>
          </a:p>
          <a:p>
            <a:endParaRPr lang="en-US" sz="2000" dirty="0">
              <a:latin typeface="Times New Roman" panose="02020603050405020304" pitchFamily="18" charset="0"/>
              <a:cs typeface="Times New Roman" panose="02020603050405020304" pitchFamily="18" charset="0"/>
            </a:endParaRPr>
          </a:p>
          <a:p>
            <a:r>
              <a:rPr lang="en-US" sz="2000" dirty="0">
                <a:solidFill>
                  <a:srgbClr val="7030A0"/>
                </a:solidFill>
                <a:latin typeface="Times New Roman" panose="02020603050405020304" pitchFamily="18" charset="0"/>
                <a:cs typeface="Times New Roman" panose="02020603050405020304" pitchFamily="18" charset="0"/>
              </a:rPr>
              <a:t> The example 2: </a:t>
            </a:r>
            <a:r>
              <a:rPr lang="en-US" sz="2000" dirty="0">
                <a:latin typeface="Times New Roman" panose="02020603050405020304" pitchFamily="18" charset="0"/>
                <a:cs typeface="Times New Roman" panose="02020603050405020304" pitchFamily="18" charset="0"/>
              </a:rPr>
              <a:t>The polarization of incident light, and  </a:t>
            </a:r>
            <a:r>
              <a:rPr lang="en-US" sz="2000" u="sng" dirty="0">
                <a:latin typeface="Times New Roman" panose="02020603050405020304" pitchFamily="18" charset="0"/>
                <a:cs typeface="Times New Roman" panose="02020603050405020304" pitchFamily="18" charset="0"/>
              </a:rPr>
              <a:t>the analysis </a:t>
            </a:r>
            <a:r>
              <a:rPr lang="en-US" sz="2000" dirty="0">
                <a:latin typeface="Times New Roman" panose="02020603050405020304" pitchFamily="18" charset="0"/>
                <a:cs typeface="Times New Roman" panose="02020603050405020304" pitchFamily="18" charset="0"/>
              </a:rPr>
              <a:t>of the transmitted light. </a:t>
            </a:r>
          </a:p>
        </p:txBody>
      </p:sp>
    </p:spTree>
    <p:extLst>
      <p:ext uri="{BB962C8B-B14F-4D97-AF65-F5344CB8AC3E}">
        <p14:creationId xmlns:p14="http://schemas.microsoft.com/office/powerpoint/2010/main" val="199110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84E66-2D65-4E43-B907-BEDFDAA4A887}"/>
              </a:ext>
            </a:extLst>
          </p:cNvPr>
          <p:cNvSpPr>
            <a:spLocks noGrp="1"/>
          </p:cNvSpPr>
          <p:nvPr>
            <p:ph type="title"/>
          </p:nvPr>
        </p:nvSpPr>
        <p:spPr>
          <a:xfrm>
            <a:off x="1013129" y="428736"/>
            <a:ext cx="10515600" cy="1325563"/>
          </a:xfrm>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Analysis (chemical context</a:t>
            </a:r>
            <a:r>
              <a:rPr lang="en-US" sz="2400" u="sng"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9FB23BF-6920-4E9C-9E63-303804DF232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resolution of compound into </a:t>
            </a:r>
            <a:r>
              <a:rPr lang="en-US" sz="2000" dirty="0" err="1">
                <a:latin typeface="Times New Roman" panose="02020603050405020304" pitchFamily="18" charset="0"/>
                <a:cs typeface="Times New Roman" panose="02020603050405020304" pitchFamily="18" charset="0"/>
              </a:rPr>
              <a:t>itss</a:t>
            </a:r>
            <a:r>
              <a:rPr lang="en-US" sz="2000" dirty="0">
                <a:latin typeface="Times New Roman" panose="02020603050405020304" pitchFamily="18" charset="0"/>
                <a:cs typeface="Times New Roman" panose="02020603050405020304" pitchFamily="18" charset="0"/>
              </a:rPr>
              <a:t> proximate components </a:t>
            </a:r>
          </a:p>
          <a:p>
            <a:endParaRPr lang="en-US" sz="2000" dirty="0">
              <a:latin typeface="Times New Roman" panose="02020603050405020304" pitchFamily="18" charset="0"/>
              <a:cs typeface="Times New Roman" panose="02020603050405020304" pitchFamily="18" charset="0"/>
            </a:endParaRPr>
          </a:p>
          <a:p>
            <a:r>
              <a:rPr lang="en-US" sz="2000" b="1" dirty="0">
                <a:solidFill>
                  <a:srgbClr val="7030A0"/>
                </a:solidFill>
                <a:latin typeface="Times New Roman" panose="02020603050405020304" pitchFamily="18" charset="0"/>
                <a:cs typeface="Times New Roman" panose="02020603050405020304" pitchFamily="18" charset="0"/>
              </a:rPr>
              <a:t>The example 1: </a:t>
            </a:r>
            <a:r>
              <a:rPr lang="en-US" sz="2000" dirty="0">
                <a:latin typeface="Times New Roman" panose="02020603050405020304" pitchFamily="18" charset="0"/>
                <a:cs typeface="Times New Roman" panose="02020603050405020304" pitchFamily="18" charset="0"/>
              </a:rPr>
              <a:t>The quality of charcoal which they yield </a:t>
            </a:r>
            <a:r>
              <a:rPr lang="en-US" sz="2000" u="sng" dirty="0">
                <a:latin typeface="Times New Roman" panose="02020603050405020304" pitchFamily="18" charset="0"/>
                <a:cs typeface="Times New Roman" panose="02020603050405020304" pitchFamily="18" charset="0"/>
              </a:rPr>
              <a:t>by analysis.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b="1" dirty="0">
                <a:solidFill>
                  <a:srgbClr val="7030A0"/>
                </a:solidFill>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We obtain sugar and starch</a:t>
            </a:r>
            <a:r>
              <a:rPr lang="en-US" sz="2000" u="sng" dirty="0">
                <a:latin typeface="Times New Roman" panose="02020603050405020304" pitchFamily="18" charset="0"/>
                <a:cs typeface="Times New Roman" panose="02020603050405020304" pitchFamily="18" charset="0"/>
              </a:rPr>
              <a:t> by analysis. </a:t>
            </a:r>
          </a:p>
        </p:txBody>
      </p:sp>
    </p:spTree>
    <p:extLst>
      <p:ext uri="{BB962C8B-B14F-4D97-AF65-F5344CB8AC3E}">
        <p14:creationId xmlns:p14="http://schemas.microsoft.com/office/powerpoint/2010/main" val="240465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03FC3-BF4C-4CDC-80AF-342D8AEAD851}"/>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Calculus</a:t>
            </a:r>
            <a:r>
              <a:rPr lang="en-US" sz="2400" b="1" u="sng" dirty="0"/>
              <a:t> </a:t>
            </a:r>
          </a:p>
        </p:txBody>
      </p:sp>
      <p:sp>
        <p:nvSpPr>
          <p:cNvPr id="3" name="Content Placeholder 2">
            <a:extLst>
              <a:ext uri="{FF2B5EF4-FFF2-40B4-BE49-F238E27FC236}">
                <a16:creationId xmlns:a16="http://schemas.microsoft.com/office/drawing/2014/main" id="{F9204752-83A1-4ECE-9D76-BA501E1019CC}"/>
              </a:ext>
            </a:extLst>
          </p:cNvPr>
          <p:cNvSpPr>
            <a:spLocks noGrp="1"/>
          </p:cNvSpPr>
          <p:nvPr>
            <p:ph idx="1"/>
          </p:nvPr>
        </p:nvSpPr>
        <p:spPr/>
        <p:txBody>
          <a:bodyPr>
            <a:normAutofit/>
          </a:bodyPr>
          <a:lstStyle/>
          <a:p>
            <a:endParaRPr lang="en-US" sz="2400" dirty="0">
              <a:solidFill>
                <a:srgbClr val="7030A0"/>
              </a:solidFill>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shall differentiate between </a:t>
            </a:r>
          </a:p>
          <a:p>
            <a:r>
              <a:rPr lang="en-US" sz="2000" u="sng" dirty="0">
                <a:latin typeface="Times New Roman" panose="02020603050405020304" pitchFamily="18" charset="0"/>
                <a:cs typeface="Times New Roman" panose="02020603050405020304" pitchFamily="18" charset="0"/>
              </a:rPr>
              <a:t>Mathematical </a:t>
            </a:r>
          </a:p>
          <a:p>
            <a:r>
              <a:rPr lang="en-US" sz="2000" u="sng" dirty="0">
                <a:latin typeface="Times New Roman" panose="02020603050405020304" pitchFamily="18" charset="0"/>
                <a:cs typeface="Times New Roman" panose="02020603050405020304" pitchFamily="18" charset="0"/>
              </a:rPr>
              <a:t>Biological</a:t>
            </a:r>
            <a:r>
              <a:rPr lang="en-US" sz="2000" dirty="0">
                <a:latin typeface="Times New Roman" panose="02020603050405020304" pitchFamily="18" charset="0"/>
                <a:cs typeface="Times New Roman" panose="02020603050405020304" pitchFamily="18" charset="0"/>
              </a:rPr>
              <a:t> context </a:t>
            </a:r>
          </a:p>
        </p:txBody>
      </p:sp>
    </p:spTree>
    <p:extLst>
      <p:ext uri="{BB962C8B-B14F-4D97-AF65-F5344CB8AC3E}">
        <p14:creationId xmlns:p14="http://schemas.microsoft.com/office/powerpoint/2010/main" val="1694125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2023</TotalTime>
  <Words>2564</Words>
  <Application>Microsoft Office PowerPoint</Application>
  <PresentationFormat>Widescreen</PresentationFormat>
  <Paragraphs>199</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Times New Roman</vt:lpstr>
      <vt:lpstr>Office Theme</vt:lpstr>
      <vt:lpstr>English language 2 </vt:lpstr>
      <vt:lpstr>The plan for the today’s class </vt:lpstr>
      <vt:lpstr>The second  assignment:  reading – the  first paragraph: </vt:lpstr>
      <vt:lpstr>The second assignment: reading the second paragraph</vt:lpstr>
      <vt:lpstr>The word: analysis </vt:lpstr>
      <vt:lpstr>analysis</vt:lpstr>
      <vt:lpstr>Analysis – physical (optical context) </vt:lpstr>
      <vt:lpstr>Analysis (chemical context) </vt:lpstr>
      <vt:lpstr>Calculus </vt:lpstr>
      <vt:lpstr>Calculus: mathematical context </vt:lpstr>
      <vt:lpstr>Calculus: biological context </vt:lpstr>
      <vt:lpstr>Calculus – biological context </vt:lpstr>
      <vt:lpstr>Linear equation – mathematical context </vt:lpstr>
      <vt:lpstr>Linear – medical context </vt:lpstr>
      <vt:lpstr>Linear – botanical context </vt:lpstr>
      <vt:lpstr>Linear – physical context </vt:lpstr>
      <vt:lpstr>Linear – physical: optical context</vt:lpstr>
      <vt:lpstr>Linear – physical context </vt:lpstr>
      <vt:lpstr>Variable – mathematical context </vt:lpstr>
      <vt:lpstr>Variable – mathematical-physical context </vt:lpstr>
      <vt:lpstr> Variable </vt:lpstr>
      <vt:lpstr>A variable star</vt:lpstr>
      <vt:lpstr>Variables (noun) – variable star </vt:lpstr>
      <vt:lpstr>The second part of the lesson </vt:lpstr>
      <vt:lpstr>CLARITY: table of contents:  general advice  </vt:lpstr>
      <vt:lpstr>Variable:  biological context </vt:lpstr>
      <vt:lpstr>Principle of clarity </vt:lpstr>
      <vt:lpstr>CLARITY OF STYLE (2): Be Brief and to the Point (I) </vt:lpstr>
      <vt:lpstr>CLARITY OF STYLE (2): Be Brief and to the Point (I)</vt:lpstr>
      <vt:lpstr>CLARITY OD STYLE (2): Be Brief and to the Point (III) </vt:lpstr>
      <vt:lpstr>CLARITY OF STYLE (3): Avoid using redundancy: redundancy</vt:lpstr>
      <vt:lpstr>CLARITY OF STYLE (4) : avoid triteness (I)</vt:lpstr>
      <vt:lpstr>CLARITY OF STYLE (5)  Triteness (II)</vt:lpstr>
      <vt:lpstr>CLARITY OF STYLE (6): Avoid the use o the passive voice </vt:lpstr>
      <vt:lpstr>CLARITY OF STYLE (7): avoid grandiosity</vt:lpstr>
      <vt:lpstr>CLARITY OF STYLE (7) How to avoid grandiosity</vt:lpstr>
      <vt:lpstr>CLARITY OF STYLE (8) avoids nominalization and complicated noun constructions </vt:lpstr>
      <vt:lpstr>PowerPoint Presentation</vt:lpstr>
      <vt:lpstr>Clarity (9) Avoid repetitions </vt:lpstr>
      <vt:lpstr>Clarity (10) Avoid using limitless terms </vt:lpstr>
      <vt:lpstr>CLARITY (11) . MAKE YOUR SUBJECTS DEFINITELY NAMED ACTORS</vt:lpstr>
      <vt:lpstr>CLARITY (11) . MAKE YOUR SUBJECTS DEFINITELY NAMED ACTORS (II)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36</cp:revision>
  <dcterms:created xsi:type="dcterms:W3CDTF">2022-04-20T19:10:13Z</dcterms:created>
  <dcterms:modified xsi:type="dcterms:W3CDTF">2022-05-19T10:04:48Z</dcterms:modified>
</cp:coreProperties>
</file>