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61" r:id="rId7"/>
    <p:sldId id="262" r:id="rId8"/>
    <p:sldId id="263" r:id="rId9"/>
    <p:sldId id="275" r:id="rId10"/>
    <p:sldId id="265" r:id="rId11"/>
    <p:sldId id="273" r:id="rId12"/>
    <p:sldId id="274" r:id="rId13"/>
    <p:sldId id="264" r:id="rId14"/>
    <p:sldId id="268" r:id="rId15"/>
    <p:sldId id="276" r:id="rId16"/>
    <p:sldId id="290" r:id="rId17"/>
    <p:sldId id="291" r:id="rId18"/>
    <p:sldId id="279" r:id="rId19"/>
    <p:sldId id="270" r:id="rId20"/>
    <p:sldId id="271" r:id="rId21"/>
    <p:sldId id="266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29-May-26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853" y="2268748"/>
            <a:ext cx="6468050" cy="2056364"/>
          </a:xfrm>
        </p:spPr>
        <p:txBody>
          <a:bodyPr>
            <a:normAutofit/>
          </a:bodyPr>
          <a:lstStyle/>
          <a:p>
            <a:r>
              <a:rPr lang="sr-Cyrl-RS" sz="4400" dirty="0"/>
              <a:t>Може ли вештачка интелигенција да пређе Магарећи мост?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753" y="4683205"/>
            <a:ext cx="5268979" cy="1021498"/>
          </a:xfrm>
        </p:spPr>
        <p:txBody>
          <a:bodyPr>
            <a:normAutofit lnSpcReduction="10000"/>
          </a:bodyPr>
          <a:lstStyle/>
          <a:p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Небојша Икодиновић </a:t>
            </a:r>
          </a:p>
          <a:p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Сана Стојановић </a:t>
            </a:r>
            <a:r>
              <a:rPr lang="sr-Cyrl-R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ЂУрђевић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F9A280-7E95-3AC8-136C-24B91B1E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938" y="1725017"/>
            <a:ext cx="3422923" cy="26302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015A0-8FF3-D347-A698-E1BB9B66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53853" y="376092"/>
            <a:ext cx="3253931" cy="505522"/>
          </a:xfrm>
          <a:prstGeom prst="rect">
            <a:avLst/>
          </a:prstGeom>
        </p:spPr>
      </p:pic>
      <p:pic>
        <p:nvPicPr>
          <p:cNvPr id="10" name="Picture 2" descr="https://simpozijum.matf.bg.ac.rs/css/matf-black-srb.png">
            <a:extLst>
              <a:ext uri="{FF2B5EF4-FFF2-40B4-BE49-F238E27FC236}">
                <a16:creationId xmlns:a16="http://schemas.microsoft.com/office/drawing/2014/main" id="{5C6CF3F4-3384-383E-71B7-0DB4333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61" y="178686"/>
            <a:ext cx="1524000" cy="7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DF4879-4172-24FE-2102-97D46E4B61E8}"/>
              </a:ext>
            </a:extLst>
          </p:cNvPr>
          <p:cNvSpPr txBox="1"/>
          <p:nvPr/>
        </p:nvSpPr>
        <p:spPr>
          <a:xfrm>
            <a:off x="3573660" y="6140271"/>
            <a:ext cx="504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sr-Cyrl-RS" sz="2400" dirty="0">
                <a:solidFill>
                  <a:prstClr val="black">
                    <a:tint val="75000"/>
                  </a:prstClr>
                </a:solidFill>
                <a:latin typeface="Franklin Gothic Book" panose="020B0503020102020204" pitchFamily="34" charset="0"/>
                <a:cs typeface="Segoe UI" pitchFamily="34" charset="0"/>
              </a:rPr>
              <a:t>мај 2026</a:t>
            </a:r>
            <a:endParaRPr lang="ru-RU" sz="2400" dirty="0">
              <a:solidFill>
                <a:prstClr val="black">
                  <a:tint val="75000"/>
                </a:prstClr>
              </a:solidFill>
              <a:latin typeface="Franklin Gothic Book" panose="020B0503020102020204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22A4-79FD-1B20-8250-C198795E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Природна дедукција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0838A-ED27-89C3-D7F3-8AF98E65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2073" y="2041861"/>
            <a:ext cx="3292290" cy="3349648"/>
          </a:xfrm>
        </p:spPr>
        <p:txBody>
          <a:bodyPr>
            <a:normAutofit/>
          </a:bodyPr>
          <a:lstStyle/>
          <a:p>
            <a:r>
              <a:rPr lang="sr-Cyrl-RS" sz="2400" i="1" dirty="0"/>
              <a:t>Желео сам да конструишем формализам који ће бити близак, што је могуће више, стварном закључивању. Тако је настао рачун природне дедукције.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5BF18-44A9-B6CF-E267-3947A3D6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63" y="1895351"/>
            <a:ext cx="7192119" cy="1520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456B8-C49B-1EC9-037D-3C9D953D1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89" y="3532380"/>
            <a:ext cx="4554748" cy="2120632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7814FC-9CA1-27D3-7223-0ACE337A62D0}"/>
              </a:ext>
            </a:extLst>
          </p:cNvPr>
          <p:cNvSpPr txBox="1">
            <a:spLocks/>
          </p:cNvSpPr>
          <p:nvPr/>
        </p:nvSpPr>
        <p:spPr>
          <a:xfrm>
            <a:off x="1202072" y="5538019"/>
            <a:ext cx="10693754" cy="7714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Герхард </a:t>
            </a:r>
            <a:r>
              <a:rPr lang="sr-Cyrl-RS" dirty="0" err="1"/>
              <a:t>Генцен</a:t>
            </a:r>
            <a:r>
              <a:rPr lang="sr-Cyrl-RS" dirty="0"/>
              <a:t>, цитат из његове докторске дисертације </a:t>
            </a:r>
            <a:r>
              <a:rPr lang="sr-Cyrl-RS" i="1" dirty="0"/>
              <a:t>Истраживања логике дедукције</a:t>
            </a:r>
            <a:r>
              <a:rPr lang="sr-Cyrl-RS" dirty="0"/>
              <a:t>, (</a:t>
            </a:r>
            <a:r>
              <a:rPr lang="en-US" dirty="0" err="1"/>
              <a:t>Untersuchungen</a:t>
            </a:r>
            <a:r>
              <a:rPr lang="en-US" dirty="0"/>
              <a:t> </a:t>
            </a:r>
            <a:r>
              <a:rPr lang="en-US" dirty="0" err="1">
                <a:latin typeface="Franklin Gothic Book" panose="020B0503020102020204" pitchFamily="34" charset="0"/>
              </a:rPr>
              <a:t>ü</a:t>
            </a:r>
            <a:r>
              <a:rPr lang="en-US" dirty="0" err="1"/>
              <a:t>ber</a:t>
            </a:r>
            <a:r>
              <a:rPr lang="en-US" dirty="0"/>
              <a:t> das </a:t>
            </a:r>
            <a:r>
              <a:rPr lang="en-US" dirty="0" err="1"/>
              <a:t>logicshe</a:t>
            </a:r>
            <a:r>
              <a:rPr lang="en-US" dirty="0"/>
              <a:t> </a:t>
            </a:r>
            <a:r>
              <a:rPr lang="en-US" dirty="0" err="1"/>
              <a:t>Schlie</a:t>
            </a:r>
            <a:r>
              <a:rPr lang="en-US" dirty="0" err="1">
                <a:latin typeface="Franklin Gothic Book" panose="020B0503020102020204" pitchFamily="34" charset="0"/>
              </a:rPr>
              <a:t>ß</a:t>
            </a:r>
            <a:r>
              <a:rPr lang="en-US" dirty="0" err="1"/>
              <a:t>en</a:t>
            </a:r>
            <a:r>
              <a:rPr lang="sr-Cyrl-RS" dirty="0"/>
              <a:t>), одбрањене 1934. године  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EF1BEE-681E-1FB5-5F7B-F5B134AA1073}"/>
              </a:ext>
            </a:extLst>
          </p:cNvPr>
          <p:cNvCxnSpPr>
            <a:cxnSpLocks/>
          </p:cNvCxnSpPr>
          <p:nvPr/>
        </p:nvCxnSpPr>
        <p:spPr>
          <a:xfrm>
            <a:off x="4546119" y="1895351"/>
            <a:ext cx="0" cy="3757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74C8D47-C979-19BE-25F0-2FE51BBD4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948" t="33249" r="41428"/>
          <a:stretch>
            <a:fillRect/>
          </a:stretch>
        </p:blipFill>
        <p:spPr>
          <a:xfrm>
            <a:off x="4693239" y="2220242"/>
            <a:ext cx="6794365" cy="293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69CFA7-B3A6-9A36-8AA3-238BEA334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25948" t="33249" r="41428"/>
          <a:stretch>
            <a:fillRect/>
          </a:stretch>
        </p:blipFill>
        <p:spPr>
          <a:xfrm>
            <a:off x="4693239" y="2228310"/>
            <a:ext cx="6794365" cy="293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D14FD2-1A6A-84AE-370F-DB74D52979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931" r="62816" b="25973"/>
          <a:stretch>
            <a:fillRect/>
          </a:stretch>
        </p:blipFill>
        <p:spPr>
          <a:xfrm>
            <a:off x="5993177" y="1597981"/>
            <a:ext cx="4142733" cy="394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4B78A-37AE-899C-5D25-ADF971316CFF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7/14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C832-74CA-74BF-EEAE-F7945F85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Аналитичка фаза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52A13-9E22-E6AF-BAC3-D482CCD27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413671" cy="45288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природни језик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5FDDFB-C9BF-333F-2CBA-C6DC86A2AEA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358809"/>
              </a:xfrm>
              <a:ln w="12700"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sr-Cyrl-RS" dirty="0"/>
                  <a:t>А3–А4 Два подударна троугла имају подударне странице и подударне углове.</a:t>
                </a:r>
              </a:p>
              <a:p>
                <a:r>
                  <a:rPr lang="sr-Cyrl-RS" dirty="0"/>
                  <a:t>А5        СУС</a:t>
                </a:r>
              </a:p>
              <a:p>
                <a:r>
                  <a:rPr lang="sr-Cyrl-RS" dirty="0"/>
                  <a:t>Т          У било ком троуглу, наспрам једнаких страница се налазе једнаки углови.</a:t>
                </a:r>
              </a:p>
              <a:p>
                <a:r>
                  <a:rPr lang="sr-Cyrl-RS" b="1" dirty="0"/>
                  <a:t>Потрага за доказом</a:t>
                </a:r>
                <a:r>
                  <a:rPr lang="sr-Cyrl-RS" dirty="0"/>
                  <a:t>.</a:t>
                </a:r>
                <a:r>
                  <a:rPr lang="en-US" dirty="0"/>
                  <a:t> </a:t>
                </a:r>
                <a:r>
                  <a:rPr lang="sr-Cyrl-RS" dirty="0" err="1"/>
                  <a:t>Папосов</a:t>
                </a:r>
                <a:r>
                  <a:rPr lang="sr-Cyrl-RS" dirty="0"/>
                  <a:t> „трик“</a:t>
                </a:r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sr-Cyrl-RS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𝐶𝐴𝐵</m:t>
                    </m:r>
                  </m:oMath>
                </a14:m>
                <a:endParaRPr lang="en-US" sz="2000" b="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5FDDFB-C9BF-333F-2CBA-C6DC86A2A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358809"/>
              </a:xfrm>
              <a:blipFill>
                <a:blip r:embed="rId2"/>
                <a:stretch>
                  <a:fillRect l="-1453" t="-723"/>
                </a:stretch>
              </a:blipFill>
              <a:ln w="12700"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04B5A-29CF-607D-88A9-C81A87B82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7853" y="2057400"/>
            <a:ext cx="2300252" cy="45288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EC5C3F-F4CF-CD2F-2E77-C13107E1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35" y="4063042"/>
            <a:ext cx="3582574" cy="1719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D8C78E-35C6-0FBE-992B-C460E047258C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8/14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5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BD65-8C83-6A6C-12FF-853F9121B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7085-CD78-9255-A755-8A839B5E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Аналитичка фаза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43C0C-AF03-2666-EE08-9B8BBF3EC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413671" cy="45288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природни језик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D95F36-B091-CD5F-B843-C80A64E014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ln>
                <a:solidFill>
                  <a:srgbClr val="9BA8B7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А2   </a:t>
                </a:r>
                <a14:m>
                  <m:oMath xmlns:m="http://schemas.openxmlformats.org/officeDocument/2006/math"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А3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А4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1800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  <a:spcBef>
                    <a:spcPts val="200"/>
                  </a:spcBef>
                </a:pPr>
                <a:r>
                  <a:rPr lang="sr-Cyrl-RS" sz="1800" b="1" dirty="0"/>
                  <a:t>Потрага за доказом.</a:t>
                </a:r>
                <a:r>
                  <a:rPr lang="sr-Cyrl-RS" sz="1800" dirty="0"/>
                  <a:t> Нека су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sr-Latn-RS" sz="1800" dirty="0"/>
                  <a:t> </a:t>
                </a:r>
                <a:r>
                  <a:rPr lang="sr-Cyrl-RS" sz="1800" dirty="0"/>
                  <a:t>произвољни такви да је</a:t>
                </a:r>
                <a14:m>
                  <m:oMath xmlns:m="http://schemas.openxmlformats.org/officeDocument/2006/math">
                    <m:r>
                      <a:rPr lang="sr-Cyrl-RS" sz="1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</m:oMath>
                </a14:m>
                <a:r>
                  <a:rPr lang="sr-Cyrl-RS" sz="1800" dirty="0"/>
                  <a:t>. Да ли је </a:t>
                </a:r>
                <a14:m>
                  <m:oMath xmlns:m="http://schemas.openxmlformats.org/officeDocument/2006/math">
                    <m:r>
                      <a:rPr lang="sr-Cyrl-RS" sz="18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𝑎𝑐𝑏</m:t>
                    </m:r>
                  </m:oMath>
                </a14:m>
                <a:r>
                  <a:rPr lang="sr-Cyrl-RS" sz="1800" dirty="0"/>
                  <a:t>?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D95F36-B091-CD5F-B843-C80A64E01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blipFill>
                <a:blip r:embed="rId2"/>
                <a:stretch>
                  <a:fillRect l="-1332" t="-859"/>
                </a:stretch>
              </a:blipFill>
              <a:ln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351A6-509E-CC87-FF06-B6A9B9C40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7853" y="2057400"/>
            <a:ext cx="2300252" cy="45288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428DF-C7BC-48D8-F112-5852CA0C83E7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9/14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0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9E63B-E3C9-9ACA-8AC1-CA6562924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C12E-3D8B-64C0-0BEE-7A8C5F9D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Аналитичка фаза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3CA57-2818-BE20-6C7D-E6E170971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413671" cy="45288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природни језик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4A3F5F-43B8-E283-F23C-AFB468D5E6E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ln>
                <a:solidFill>
                  <a:srgbClr val="9BA8B7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А2   </a:t>
                </a:r>
                <a14:m>
                  <m:oMath xmlns:m="http://schemas.openxmlformats.org/officeDocument/2006/math"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А3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А4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1800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  <a:spcBef>
                    <a:spcPts val="200"/>
                  </a:spcBef>
                </a:pPr>
                <a:r>
                  <a:rPr lang="sr-Cyrl-RS" sz="1800" b="1" dirty="0"/>
                  <a:t>Потрага за доказом.</a:t>
                </a:r>
                <a:r>
                  <a:rPr lang="sr-Cyrl-RS" sz="1800" dirty="0"/>
                  <a:t> Нека су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sr-Latn-RS" sz="1800" dirty="0"/>
                  <a:t> </a:t>
                </a:r>
                <a:r>
                  <a:rPr lang="sr-Cyrl-RS" sz="1800" dirty="0"/>
                  <a:t>произвољни такви да је</a:t>
                </a:r>
                <a14:m>
                  <m:oMath xmlns:m="http://schemas.openxmlformats.org/officeDocument/2006/math">
                    <m:r>
                      <a:rPr lang="sr-Cyrl-RS" sz="1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</m:oMath>
                </a14:m>
                <a:r>
                  <a:rPr lang="sr-Cyrl-RS" sz="1800" dirty="0"/>
                  <a:t>. Да ли је </a:t>
                </a:r>
                <a14:m>
                  <m:oMath xmlns:m="http://schemas.openxmlformats.org/officeDocument/2006/math">
                    <m:r>
                      <a:rPr lang="sr-Cyrl-RS" sz="18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𝑎𝑐𝑏</m:t>
                    </m:r>
                  </m:oMath>
                </a14:m>
                <a:r>
                  <a:rPr lang="sr-Cyrl-RS" sz="1800" dirty="0"/>
                  <a:t>?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4A3F5F-43B8-E283-F23C-AFB468D5E6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blipFill>
                <a:blip r:embed="rId2"/>
                <a:stretch>
                  <a:fillRect l="-1332" t="-859"/>
                </a:stretch>
              </a:blipFill>
              <a:ln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612B1-BECC-1A75-7078-1C1C05601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7853" y="2057400"/>
            <a:ext cx="2300252" cy="45288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37559C-C6B1-F546-A0C7-2DF7BBB0685E}"/>
              </a:ext>
            </a:extLst>
          </p:cNvPr>
          <p:cNvSpPr/>
          <p:nvPr/>
        </p:nvSpPr>
        <p:spPr>
          <a:xfrm>
            <a:off x="1097278" y="3505329"/>
            <a:ext cx="7175453" cy="35368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C4E31-80F4-FFDE-2297-B54A94AFE52C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9/14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5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446DA-6896-A0AF-1E09-A8A254E3B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B24D-6BBF-9B9B-4407-866A6775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Аналитичка фаза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B9D76-A4DE-A843-84BE-56F4223E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413671" cy="45288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природни језик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9BBF7-DF12-3C3A-A292-F8CB02BF3EF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ln>
                <a:solidFill>
                  <a:srgbClr val="9BA8B7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А2   </a:t>
                </a:r>
                <a14:m>
                  <m:oMath xmlns:m="http://schemas.openxmlformats.org/officeDocument/2006/math"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А3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А4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1800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  <a:spcBef>
                    <a:spcPts val="200"/>
                  </a:spcBef>
                </a:pPr>
                <a:r>
                  <a:rPr lang="sr-Cyrl-RS" sz="1800" b="1" dirty="0"/>
                  <a:t>Потрага за доказом.</a:t>
                </a:r>
                <a:r>
                  <a:rPr lang="sr-Cyrl-RS" sz="1800" dirty="0"/>
                  <a:t> Нека су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sr-Latn-RS" sz="1800" dirty="0"/>
                  <a:t> </a:t>
                </a:r>
                <a:r>
                  <a:rPr lang="sr-Cyrl-RS" sz="1800" dirty="0"/>
                  <a:t>произвољни такви да је</a:t>
                </a:r>
                <a14:m>
                  <m:oMath xmlns:m="http://schemas.openxmlformats.org/officeDocument/2006/math">
                    <m:r>
                      <a:rPr lang="sr-Cyrl-RS" sz="1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</m:oMath>
                </a14:m>
                <a:r>
                  <a:rPr lang="sr-Cyrl-RS" sz="1800" dirty="0"/>
                  <a:t>. Да ли је </a:t>
                </a:r>
                <a14:m>
                  <m:oMath xmlns:m="http://schemas.openxmlformats.org/officeDocument/2006/math">
                    <m:r>
                      <a:rPr lang="sr-Cyrl-RS" sz="18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𝑎𝑐𝑏</m:t>
                    </m:r>
                  </m:oMath>
                </a14:m>
                <a:r>
                  <a:rPr lang="sr-Cyrl-RS" sz="1800" dirty="0"/>
                  <a:t>?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9BBF7-DF12-3C3A-A292-F8CB02BF3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blipFill>
                <a:blip r:embed="rId2"/>
                <a:stretch>
                  <a:fillRect l="-1332" t="-859"/>
                </a:stretch>
              </a:blipFill>
              <a:ln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0CB72-F95A-1246-D450-38824CDEF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7853" y="2057400"/>
            <a:ext cx="2300252" cy="45288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E23027-2A58-C4AE-E004-2AE121F138B1}"/>
              </a:ext>
            </a:extLst>
          </p:cNvPr>
          <p:cNvSpPr/>
          <p:nvPr/>
        </p:nvSpPr>
        <p:spPr>
          <a:xfrm>
            <a:off x="1097279" y="3867638"/>
            <a:ext cx="7175453" cy="35368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41BBC-6A4F-52D5-72F8-3F08BD0E30C2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9/14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8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8F00-9A60-27F7-DEB7-9FE0A2AAC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9E57-A0EA-4835-B0AE-2BA22B5B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Аналитичка фаза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1A2E9-8479-ACF4-B566-E000FF98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413671" cy="45288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природни језик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2777AF-4AA8-D8FC-939A-804C2ECDBB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ln>
                <a:solidFill>
                  <a:srgbClr val="9BA8B7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А2   </a:t>
                </a:r>
                <a14:m>
                  <m:oMath xmlns:m="http://schemas.openxmlformats.org/officeDocument/2006/math"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А3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А4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sr-Cyrl-RS" sz="18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18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1800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  <a:spcBef>
                    <a:spcPts val="200"/>
                  </a:spcBef>
                </a:pPr>
                <a:r>
                  <a:rPr lang="sr-Cyrl-RS" sz="1800" b="1" dirty="0"/>
                  <a:t>Потрага за доказом.</a:t>
                </a:r>
                <a:r>
                  <a:rPr lang="sr-Cyrl-RS" sz="1800" dirty="0"/>
                  <a:t> Нека су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RS" sz="1800" dirty="0"/>
                  <a:t>, </a:t>
                </a:r>
                <a14:m>
                  <m:oMath xmlns:m="http://schemas.openxmlformats.org/officeDocument/2006/math">
                    <m:r>
                      <a:rPr lang="sr-Latn-R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sr-Latn-RS" sz="1800" dirty="0"/>
                  <a:t> </a:t>
                </a:r>
                <a:r>
                  <a:rPr lang="sr-Cyrl-RS" sz="1800" dirty="0"/>
                  <a:t>произвољни такви да је</a:t>
                </a:r>
                <a14:m>
                  <m:oMath xmlns:m="http://schemas.openxmlformats.org/officeDocument/2006/math">
                    <m:r>
                      <a:rPr lang="sr-Cyrl-RS" sz="1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</m:oMath>
                </a14:m>
                <a:r>
                  <a:rPr lang="sr-Cyrl-RS" sz="1800" dirty="0"/>
                  <a:t>. Да ли је </a:t>
                </a:r>
                <a14:m>
                  <m:oMath xmlns:m="http://schemas.openxmlformats.org/officeDocument/2006/math">
                    <m:r>
                      <a:rPr lang="sr-Cyrl-RS" sz="18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1800" i="1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𝑎𝑐𝑏</m:t>
                    </m:r>
                  </m:oMath>
                </a14:m>
                <a:r>
                  <a:rPr lang="sr-Cyrl-RS" sz="1800" dirty="0"/>
                  <a:t>?</a:t>
                </a:r>
              </a:p>
              <a:p>
                <a:pPr>
                  <a:lnSpc>
                    <a:spcPct val="120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𝑏𝑎𝑐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 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dirty="0"/>
              </a:p>
              <a:p>
                <a:pPr>
                  <a:lnSpc>
                    <a:spcPct val="120000"/>
                  </a:lnSpc>
                  <a:spcBef>
                    <a:spcPts val="200"/>
                  </a:spcBef>
                </a:pP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]</a:t>
                </a:r>
              </a:p>
              <a:p>
                <a:pPr>
                  <a:lnSpc>
                    <a:spcPct val="120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i="1">
                        <a:latin typeface="Cambria Math" panose="02040503050406030204" pitchFamily="18" charset="0"/>
                      </a:rPr>
                      <m:t>𝑏𝑎𝑐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≅∢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 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𝑐𝑎𝑏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2777AF-4AA8-D8FC-939A-804C2ECDB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536830"/>
              </a:xfrm>
              <a:blipFill>
                <a:blip r:embed="rId2"/>
                <a:stretch>
                  <a:fillRect l="-1332" t="-859" b="-2749"/>
                </a:stretch>
              </a:blipFill>
              <a:ln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7067E-9550-1AFE-DCB1-4CC563FF7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7853" y="2057400"/>
            <a:ext cx="2300252" cy="45288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F89DBC-09A2-E3A8-6834-0A5C81432EC6}"/>
              </a:ext>
            </a:extLst>
          </p:cNvPr>
          <p:cNvSpPr/>
          <p:nvPr/>
        </p:nvSpPr>
        <p:spPr>
          <a:xfrm>
            <a:off x="1097279" y="3867638"/>
            <a:ext cx="7175453" cy="35368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99A7A0-B5C0-F848-F4F4-4A319370BBA1}"/>
              </a:ext>
            </a:extLst>
          </p:cNvPr>
          <p:cNvSpPr/>
          <p:nvPr/>
        </p:nvSpPr>
        <p:spPr>
          <a:xfrm>
            <a:off x="2812211" y="3768434"/>
            <a:ext cx="1526876" cy="45288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F3BC59-7F10-4422-E16D-932857F6351E}"/>
              </a:ext>
            </a:extLst>
          </p:cNvPr>
          <p:cNvCxnSpPr>
            <a:cxnSpLocks/>
          </p:cNvCxnSpPr>
          <p:nvPr/>
        </p:nvCxnSpPr>
        <p:spPr>
          <a:xfrm>
            <a:off x="3510951" y="4221321"/>
            <a:ext cx="0" cy="626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757D1D0-B569-479C-72CB-FA26595D9A4F}"/>
              </a:ext>
            </a:extLst>
          </p:cNvPr>
          <p:cNvSpPr/>
          <p:nvPr/>
        </p:nvSpPr>
        <p:spPr>
          <a:xfrm>
            <a:off x="1540677" y="2788027"/>
            <a:ext cx="1526876" cy="45288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6A377F-FEFA-755C-5625-1EBD872AD5DD}"/>
              </a:ext>
            </a:extLst>
          </p:cNvPr>
          <p:cNvCxnSpPr>
            <a:cxnSpLocks/>
          </p:cNvCxnSpPr>
          <p:nvPr/>
        </p:nvCxnSpPr>
        <p:spPr>
          <a:xfrm>
            <a:off x="2304115" y="3240914"/>
            <a:ext cx="827274" cy="1676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110892-C159-6FF5-FA6E-F9C06C187627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9/14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0C304-7405-7574-EDA5-8747652D3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C5AF-DDBC-B7B3-D825-6C4A8314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Синтетичка фаза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074AC-1A5D-AA96-25E6-92A1C08EB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413671" cy="45288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природни језик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73E956-F36F-0F43-C2E8-CB683C95400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358809"/>
              </a:xfrm>
              <a:ln w="12700"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sr-Cyrl-RS" dirty="0"/>
                  <a:t>А3–А4 Два подударна троугла имају подударне странице и подударне углове.</a:t>
                </a:r>
              </a:p>
              <a:p>
                <a:r>
                  <a:rPr lang="sr-Cyrl-RS" dirty="0"/>
                  <a:t>А5        СУС</a:t>
                </a:r>
              </a:p>
              <a:p>
                <a:r>
                  <a:rPr lang="sr-Cyrl-RS" dirty="0"/>
                  <a:t>Т          У било ком троуглу, наспрам једнаких страница се налазе једнаки углови.</a:t>
                </a:r>
              </a:p>
              <a:p>
                <a:r>
                  <a:rPr lang="sr-Cyrl-RS" b="1" dirty="0"/>
                  <a:t>Доказ</a:t>
                </a:r>
                <a:r>
                  <a:rPr lang="sr-Cyrl-RS" dirty="0"/>
                  <a:t>. Нека је </a:t>
                </a:r>
                <a14:m>
                  <m:oMath xmlns:m="http://schemas.openxmlformats.org/officeDocument/2006/math">
                    <m:r>
                      <a:rPr lang="sr-Latn-RS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sr-Latn-RS" dirty="0"/>
                  <a:t> </a:t>
                </a:r>
                <a:r>
                  <a:rPr lang="sr-Cyrl-RS" dirty="0"/>
                  <a:t>произвољан троугао такав да је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sr-Latn-RS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sr-Latn-R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sr-Cyrl-RS" dirty="0"/>
                  <a:t>… </a:t>
                </a:r>
                <a:r>
                  <a:rPr lang="sr-Cyrl-RS" dirty="0">
                    <a:solidFill>
                      <a:srgbClr val="FF0000"/>
                    </a:solidFill>
                  </a:rPr>
                  <a:t>Приметимо да је …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73E956-F36F-0F43-C2E8-CB683C954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79" y="2510287"/>
                <a:ext cx="10058399" cy="3358809"/>
              </a:xfrm>
              <a:blipFill>
                <a:blip r:embed="rId2"/>
                <a:stretch>
                  <a:fillRect l="-484" t="-723"/>
                </a:stretch>
              </a:blipFill>
              <a:ln w="12700">
                <a:solidFill>
                  <a:srgbClr val="9BA8B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79C7-0C52-49DB-DD89-C44908C22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7853" y="2057400"/>
            <a:ext cx="2300252" cy="45288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26298-F453-84F6-FF25-F907F5007715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10/14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1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207CB-5945-189B-3D57-FD752D1EC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C0BA-6624-F826-B62E-C05637AD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Синтетичка фаза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A7D2-4BCC-68D0-670E-65E0FC3FD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413671" cy="45288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природни језик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C10B2-A22C-0DC6-6865-E16C31AF1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79" y="2510287"/>
            <a:ext cx="10058399" cy="3536830"/>
          </a:xfrm>
          <a:ln>
            <a:solidFill>
              <a:srgbClr val="9BA8B7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sr-Cyrl-RS" sz="1800" b="1" dirty="0"/>
              <a:t>Доказ.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02DC3-CB03-A315-215D-1BCC22BE1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7853" y="2057400"/>
            <a:ext cx="2300252" cy="45288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BA8B7"/>
            </a:solidFill>
          </a:ln>
        </p:spPr>
        <p:txBody>
          <a:bodyPr>
            <a:normAutofit fontScale="92500"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D7D4C-0F74-B14E-35CB-579CC9D9B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8"/>
          <a:stretch>
            <a:fillRect/>
          </a:stretch>
        </p:blipFill>
        <p:spPr bwMode="auto">
          <a:xfrm>
            <a:off x="1920814" y="2622431"/>
            <a:ext cx="6952529" cy="3416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11BDCB-4680-B0A6-9A80-045053F17A9F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11/14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0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72C676-0DE7-2BC7-A44C-697FBA80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7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F3E68-7D9F-36C8-653A-9C193FFD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22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CAEE96-4001-A4FD-B6C1-38EDBA5DA7B2}"/>
              </a:ext>
            </a:extLst>
          </p:cNvPr>
          <p:cNvSpPr/>
          <p:nvPr/>
        </p:nvSpPr>
        <p:spPr>
          <a:xfrm>
            <a:off x="0" y="5538158"/>
            <a:ext cx="12192000" cy="919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36A03-E699-7E33-FC0E-ACC974B3944B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12/14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1909-6E78-3B64-93EE-50CE85CE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4DA30C-468C-3167-E665-D5B1DEBC648B}"/>
              </a:ext>
            </a:extLst>
          </p:cNvPr>
          <p:cNvSpPr txBox="1"/>
          <p:nvPr/>
        </p:nvSpPr>
        <p:spPr>
          <a:xfrm>
            <a:off x="2107872" y="790754"/>
            <a:ext cx="39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АНАЛИТИЧКА ФАЗА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D666C-3821-C2FF-D94A-0BA2242680CC}"/>
              </a:ext>
            </a:extLst>
          </p:cNvPr>
          <p:cNvSpPr txBox="1"/>
          <p:nvPr/>
        </p:nvSpPr>
        <p:spPr>
          <a:xfrm>
            <a:off x="6881004" y="790754"/>
            <a:ext cx="39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СИНТЕТИЧКА ФАЗА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6C54F-D1AE-AEF5-E096-D75D15042A5A}"/>
              </a:ext>
            </a:extLst>
          </p:cNvPr>
          <p:cNvSpPr txBox="1"/>
          <p:nvPr/>
        </p:nvSpPr>
        <p:spPr>
          <a:xfrm>
            <a:off x="798095" y="1155773"/>
            <a:ext cx="461665" cy="20748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dirty="0"/>
              <a:t>ПРИДОНИ ЈЕЗИК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46451-4742-35AC-AF65-6B1B43F1F00E}"/>
              </a:ext>
            </a:extLst>
          </p:cNvPr>
          <p:cNvSpPr txBox="1"/>
          <p:nvPr/>
        </p:nvSpPr>
        <p:spPr>
          <a:xfrm>
            <a:off x="798095" y="3627408"/>
            <a:ext cx="461665" cy="20748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dirty="0"/>
              <a:t>ФОРМАЛНИ ЈЕЗИК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7C7A21-AD0E-9956-4107-70B28144264E}"/>
              </a:ext>
            </a:extLst>
          </p:cNvPr>
          <p:cNvCxnSpPr>
            <a:cxnSpLocks/>
          </p:cNvCxnSpPr>
          <p:nvPr/>
        </p:nvCxnSpPr>
        <p:spPr>
          <a:xfrm>
            <a:off x="905774" y="3429000"/>
            <a:ext cx="10239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85094F-6945-8D46-E153-16DA3E5349DB}"/>
              </a:ext>
            </a:extLst>
          </p:cNvPr>
          <p:cNvCxnSpPr>
            <a:cxnSpLocks/>
          </p:cNvCxnSpPr>
          <p:nvPr/>
        </p:nvCxnSpPr>
        <p:spPr>
          <a:xfrm>
            <a:off x="5693434" y="790754"/>
            <a:ext cx="0" cy="5101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A3CEAF-EDA0-5760-5845-E15D6D3DB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931" r="62816" b="25973"/>
          <a:stretch>
            <a:fillRect/>
          </a:stretch>
        </p:blipFill>
        <p:spPr>
          <a:xfrm>
            <a:off x="2490853" y="3826936"/>
            <a:ext cx="1761970" cy="167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D8EC11-513C-1C7C-7491-6B4CFD7C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931" r="62816" b="25973"/>
          <a:stretch>
            <a:fillRect/>
          </a:stretch>
        </p:blipFill>
        <p:spPr>
          <a:xfrm>
            <a:off x="7517027" y="3822541"/>
            <a:ext cx="1761970" cy="167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6F3869-D669-3B42-AF07-D5FAC47C6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10" y="1434648"/>
            <a:ext cx="3582574" cy="1719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C8618F-D962-FA4C-3ACF-4EE33EB144B7}"/>
                  </a:ext>
                </a:extLst>
              </p:cNvPr>
              <p:cNvSpPr txBox="1"/>
              <p:nvPr/>
            </p:nvSpPr>
            <p:spPr>
              <a:xfrm>
                <a:off x="6210736" y="1434648"/>
                <a:ext cx="34908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b="1" dirty="0"/>
                  <a:t>Доказ</a:t>
                </a:r>
                <a:r>
                  <a:rPr lang="sr-Cyrl-RS" dirty="0"/>
                  <a:t>. Нека је </a:t>
                </a:r>
                <a14:m>
                  <m:oMath xmlns:m="http://schemas.openxmlformats.org/officeDocument/2006/math">
                    <m:r>
                      <a:rPr lang="sr-Latn-RS" i="1" dirty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sr-Latn-RS" dirty="0"/>
                  <a:t> </a:t>
                </a:r>
                <a:r>
                  <a:rPr lang="sr-Cyrl-RS" dirty="0"/>
                  <a:t>произвољан троугао такав да је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sr-Latn-RS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sr-Latn-R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i="1" dirty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dirty="0"/>
                  <a:t>. </a:t>
                </a:r>
                <a:endParaRPr lang="sr-Cyrl-RS" dirty="0"/>
              </a:p>
              <a:p>
                <a:r>
                  <a:rPr lang="sr-Cyrl-RS" dirty="0">
                    <a:solidFill>
                      <a:srgbClr val="FF0000"/>
                    </a:solidFill>
                  </a:rPr>
                  <a:t>Приметимо да је …</a:t>
                </a: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C8618F-D962-FA4C-3ACF-4EE33EB1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736" y="1434648"/>
                <a:ext cx="3490821" cy="923330"/>
              </a:xfrm>
              <a:prstGeom prst="rect">
                <a:avLst/>
              </a:prstGeom>
              <a:blipFill>
                <a:blip r:embed="rId5"/>
                <a:stretch>
                  <a:fillRect l="-157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7F94CE-7A5C-43F5-7F90-B2EDD9DA0395}"/>
              </a:ext>
            </a:extLst>
          </p:cNvPr>
          <p:cNvCxnSpPr>
            <a:cxnSpLocks/>
          </p:cNvCxnSpPr>
          <p:nvPr/>
        </p:nvCxnSpPr>
        <p:spPr>
          <a:xfrm flipV="1">
            <a:off x="4244197" y="4641012"/>
            <a:ext cx="0" cy="76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DDE7A0-CF90-1211-87B3-951979636B20}"/>
              </a:ext>
            </a:extLst>
          </p:cNvPr>
          <p:cNvCxnSpPr>
            <a:cxnSpLocks/>
          </p:cNvCxnSpPr>
          <p:nvPr/>
        </p:nvCxnSpPr>
        <p:spPr>
          <a:xfrm flipV="1">
            <a:off x="3925020" y="3753529"/>
            <a:ext cx="0" cy="5672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1A39DD-B1F1-78B1-7E29-41CBE647713E}"/>
              </a:ext>
            </a:extLst>
          </p:cNvPr>
          <p:cNvCxnSpPr>
            <a:cxnSpLocks/>
          </p:cNvCxnSpPr>
          <p:nvPr/>
        </p:nvCxnSpPr>
        <p:spPr>
          <a:xfrm>
            <a:off x="9267345" y="4485736"/>
            <a:ext cx="0" cy="9176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C7AB41-0FB4-B879-65DC-B8924ACDF1C9}"/>
              </a:ext>
            </a:extLst>
          </p:cNvPr>
          <p:cNvCxnSpPr>
            <a:cxnSpLocks/>
          </p:cNvCxnSpPr>
          <p:nvPr/>
        </p:nvCxnSpPr>
        <p:spPr>
          <a:xfrm>
            <a:off x="8833449" y="3753529"/>
            <a:ext cx="0" cy="5672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FE7F57E-29D1-EB21-35E9-0148564A1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710" y="1553626"/>
            <a:ext cx="6494199" cy="367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244E55-40FE-5A7A-F583-1DC81838CF5E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13/14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4A43-4317-B7C2-CBF8-CBC09FFB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17060" cy="1450757"/>
          </a:xfrm>
        </p:spPr>
        <p:txBody>
          <a:bodyPr/>
          <a:lstStyle/>
          <a:p>
            <a:r>
              <a:rPr lang="sr-Cyrl-RS" dirty="0"/>
              <a:t>Зашто учимо геометрију?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6F7F6E-013C-1B2A-FD0E-6DD3BA8A86A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80092" y="1966822"/>
            <a:ext cx="10370101" cy="2799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S</a:t>
            </a:r>
            <a:r>
              <a:rPr lang="sr-Latn-RS" sz="2000" dirty="0"/>
              <a:t>.</a:t>
            </a:r>
            <a:r>
              <a:rPr lang="en-US" sz="2000" dirty="0"/>
              <a:t> Jablonski</a:t>
            </a:r>
            <a:r>
              <a:rPr lang="sr-Latn-RS" sz="2000" dirty="0"/>
              <a:t>,</a:t>
            </a:r>
            <a:r>
              <a:rPr lang="en-US" sz="2000" dirty="0"/>
              <a:t> M</a:t>
            </a:r>
            <a:r>
              <a:rPr lang="sr-Latn-RS" sz="2000" dirty="0"/>
              <a:t>.</a:t>
            </a:r>
            <a:r>
              <a:rPr lang="en-US" sz="2000" dirty="0"/>
              <a:t> Ludwig, </a:t>
            </a:r>
            <a:r>
              <a:rPr lang="en-US" sz="2000" i="1" dirty="0"/>
              <a:t>Teaching and Learning of Geometry—A Literature Review on Current Developments in Theory and Practice</a:t>
            </a:r>
            <a:r>
              <a:rPr lang="en-US" sz="2000" dirty="0"/>
              <a:t>, 2023.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RS" dirty="0"/>
              <a:t> </a:t>
            </a:r>
            <a:r>
              <a:rPr lang="en-US" dirty="0"/>
              <a:t>D. French, </a:t>
            </a:r>
            <a:r>
              <a:rPr lang="en-US" i="1" dirty="0"/>
              <a:t>Teaching and Learning Geometry</a:t>
            </a:r>
            <a:r>
              <a:rPr lang="en-US" dirty="0"/>
              <a:t>, 2004.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RS" dirty="0"/>
              <a:t> </a:t>
            </a:r>
            <a:r>
              <a:rPr lang="en-US" dirty="0"/>
              <a:t>C. Mammana, V. Villani, eds. </a:t>
            </a:r>
            <a:r>
              <a:rPr lang="en-US" i="1" dirty="0"/>
              <a:t>Perspectives on the Teaching of Geometry for the 21</a:t>
            </a:r>
            <a:r>
              <a:rPr lang="en-US" i="1" baseline="30000" dirty="0"/>
              <a:t>st</a:t>
            </a:r>
            <a:r>
              <a:rPr lang="en-US" i="1" dirty="0"/>
              <a:t> Century, An ICMI Study</a:t>
            </a:r>
            <a:r>
              <a:rPr lang="en-US" dirty="0"/>
              <a:t>, 1998</a:t>
            </a:r>
            <a:r>
              <a:rPr lang="sr-Latn-R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RS" dirty="0"/>
              <a:t> …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0B9918-716A-D460-E0C8-875A264C3D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97280" y="1966822"/>
            <a:ext cx="10905516" cy="2652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100" dirty="0" err="1"/>
              <a:t>Геометрија</a:t>
            </a:r>
            <a:r>
              <a:rPr lang="ru-RU" sz="2100" dirty="0"/>
              <a:t> </a:t>
            </a:r>
            <a:r>
              <a:rPr lang="ru-RU" sz="2100" dirty="0" err="1"/>
              <a:t>заузима</a:t>
            </a:r>
            <a:r>
              <a:rPr lang="ru-RU" sz="2100" dirty="0"/>
              <a:t> </a:t>
            </a:r>
            <a:r>
              <a:rPr lang="ru-RU" sz="2100" dirty="0" err="1"/>
              <a:t>посебно</a:t>
            </a:r>
            <a:r>
              <a:rPr lang="ru-RU" sz="2100" dirty="0"/>
              <a:t> место у </a:t>
            </a:r>
            <a:r>
              <a:rPr lang="ru-RU" sz="2100" dirty="0" err="1"/>
              <a:t>математичком</a:t>
            </a:r>
            <a:r>
              <a:rPr lang="ru-RU" sz="2100" dirty="0"/>
              <a:t> </a:t>
            </a:r>
            <a:r>
              <a:rPr lang="ru-RU" sz="2100" dirty="0" err="1"/>
              <a:t>образова</a:t>
            </a:r>
            <a:r>
              <a:rPr lang="sr-Cyrl-RS" sz="2100" dirty="0"/>
              <a:t>њ</a:t>
            </a:r>
            <a:r>
              <a:rPr lang="ru-RU" sz="2100" dirty="0"/>
              <a:t>у </a:t>
            </a:r>
            <a:r>
              <a:rPr lang="ru-RU" sz="2100" dirty="0" err="1"/>
              <a:t>јер</a:t>
            </a:r>
            <a:r>
              <a:rPr lang="ru-RU" sz="2100" dirty="0"/>
              <a:t> </a:t>
            </a:r>
            <a:r>
              <a:rPr lang="ru-RU" sz="2100" dirty="0" err="1"/>
              <a:t>доприноси</a:t>
            </a:r>
            <a:r>
              <a:rPr lang="ru-RU" sz="2100" dirty="0"/>
              <a:t> </a:t>
            </a:r>
            <a:r>
              <a:rPr lang="ru-RU" sz="2100" dirty="0" err="1"/>
              <a:t>развоју</a:t>
            </a:r>
            <a:r>
              <a:rPr lang="ru-RU" sz="2100" dirty="0"/>
              <a:t> </a:t>
            </a:r>
            <a:r>
              <a:rPr lang="ru-RU" sz="2100" b="1" dirty="0" err="1"/>
              <a:t>визуелизације</a:t>
            </a:r>
            <a:r>
              <a:rPr lang="ru-RU" sz="2100" b="1" dirty="0"/>
              <a:t>, </a:t>
            </a:r>
            <a:r>
              <a:rPr lang="ru-RU" sz="2100" b="1" dirty="0" err="1"/>
              <a:t>просторног</a:t>
            </a:r>
            <a:r>
              <a:rPr lang="ru-RU" sz="2100" b="1" dirty="0"/>
              <a:t> </a:t>
            </a:r>
            <a:r>
              <a:rPr lang="ru-RU" sz="2100" b="1" dirty="0" err="1"/>
              <a:t>мишљења</a:t>
            </a:r>
            <a:r>
              <a:rPr lang="ru-RU" sz="2100" b="1" dirty="0"/>
              <a:t>, </a:t>
            </a:r>
            <a:r>
              <a:rPr lang="ru-RU" sz="2100" b="1" dirty="0" err="1"/>
              <a:t>логичког</a:t>
            </a:r>
            <a:r>
              <a:rPr lang="ru-RU" sz="2100" b="1" dirty="0"/>
              <a:t> </a:t>
            </a:r>
            <a:r>
              <a:rPr lang="ru-RU" sz="2100" b="1" dirty="0" err="1"/>
              <a:t>закључивања</a:t>
            </a:r>
            <a:r>
              <a:rPr lang="en-US" sz="2100" b="1" dirty="0"/>
              <a:t>,</a:t>
            </a:r>
            <a:r>
              <a:rPr lang="ru-RU" sz="2100" b="1" dirty="0"/>
              <a:t> </a:t>
            </a:r>
            <a:r>
              <a:rPr lang="ru-RU" sz="2100" b="1" dirty="0" err="1"/>
              <a:t>математичког</a:t>
            </a:r>
            <a:r>
              <a:rPr lang="ru-RU" sz="2100" b="1" dirty="0"/>
              <a:t> </a:t>
            </a:r>
            <a:r>
              <a:rPr lang="ru-RU" sz="2100" b="1" dirty="0" err="1"/>
              <a:t>доказивања</a:t>
            </a:r>
            <a:r>
              <a:rPr lang="ru-RU" sz="2100" b="1" dirty="0"/>
              <a:t>…</a:t>
            </a:r>
            <a:endParaRPr lang="en-US" sz="2100" b="1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FDF62-B12B-F6CB-9B2B-038457F0F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9" b="11219"/>
          <a:stretch>
            <a:fillRect/>
          </a:stretch>
        </p:blipFill>
        <p:spPr>
          <a:xfrm>
            <a:off x="1097280" y="3104418"/>
            <a:ext cx="5677904" cy="302907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80E3E5-D774-02E1-E314-69F2832DC8D0}"/>
              </a:ext>
            </a:extLst>
          </p:cNvPr>
          <p:cNvCxnSpPr>
            <a:cxnSpLocks/>
          </p:cNvCxnSpPr>
          <p:nvPr/>
        </p:nvCxnSpPr>
        <p:spPr>
          <a:xfrm>
            <a:off x="1180092" y="2794958"/>
            <a:ext cx="106018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65E131-1E31-BA41-73B8-D46AAF48134D}"/>
              </a:ext>
            </a:extLst>
          </p:cNvPr>
          <p:cNvSpPr txBox="1"/>
          <p:nvPr/>
        </p:nvSpPr>
        <p:spPr>
          <a:xfrm>
            <a:off x="6711351" y="3183147"/>
            <a:ext cx="4838842" cy="2799257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C0BCF4-28A5-D40C-B3C7-96B4E24B8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852" y="3549425"/>
            <a:ext cx="4673840" cy="2044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82EDE-EB17-4A52-3864-17A19352D32E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2/14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89760"/>
            <a:ext cx="10058400" cy="4341032"/>
          </a:xfrm>
        </p:spPr>
        <p:txBody>
          <a:bodyPr anchor="ctr">
            <a:normAutofit/>
          </a:bodyPr>
          <a:lstStyle/>
          <a:p>
            <a:pPr lvl="0"/>
            <a:r>
              <a:rPr lang="ru-RU" sz="3600" i="1" dirty="0" err="1">
                <a:latin typeface="+mn-lt"/>
              </a:rPr>
              <a:t>Иако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је</a:t>
            </a:r>
            <a:r>
              <a:rPr lang="ru-RU" sz="3600" i="1" dirty="0">
                <a:latin typeface="+mn-lt"/>
              </a:rPr>
              <a:t> мало </a:t>
            </a:r>
            <a:r>
              <a:rPr lang="ru-RU" sz="3600" i="1" dirty="0" err="1">
                <a:latin typeface="+mn-lt"/>
              </a:rPr>
              <a:t>вероватно</a:t>
            </a:r>
            <a:r>
              <a:rPr lang="ru-RU" sz="3600" i="1" dirty="0">
                <a:latin typeface="+mn-lt"/>
              </a:rPr>
              <a:t> да </a:t>
            </a:r>
            <a:r>
              <a:rPr lang="ru-RU" sz="3600" i="1" dirty="0" err="1">
                <a:latin typeface="+mn-lt"/>
              </a:rPr>
              <a:t>ће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вештачка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интелигенција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потпуно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заменити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математичаре</a:t>
            </a:r>
            <a:r>
              <a:rPr lang="ru-RU" sz="3600" i="1" dirty="0">
                <a:latin typeface="+mn-lt"/>
              </a:rPr>
              <a:t>, за </a:t>
            </a:r>
            <a:r>
              <a:rPr lang="ru-RU" sz="3600" i="1" dirty="0" err="1">
                <a:latin typeface="+mn-lt"/>
              </a:rPr>
              <a:t>десет</a:t>
            </a:r>
            <a:r>
              <a:rPr lang="ru-RU" sz="3600" i="1" dirty="0">
                <a:latin typeface="+mn-lt"/>
              </a:rPr>
              <a:t> година </a:t>
            </a:r>
            <a:r>
              <a:rPr lang="ru-RU" sz="3600" i="1" dirty="0" err="1">
                <a:latin typeface="+mn-lt"/>
              </a:rPr>
              <a:t>ће</a:t>
            </a:r>
            <a:r>
              <a:rPr lang="ru-RU" sz="3600" i="1" dirty="0">
                <a:latin typeface="+mn-lt"/>
              </a:rPr>
              <a:t> активно </a:t>
            </a:r>
            <a:r>
              <a:rPr lang="ru-RU" sz="3600" i="1" dirty="0" err="1">
                <a:latin typeface="+mn-lt"/>
              </a:rPr>
              <a:t>помагати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њиховим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истраживањима</a:t>
            </a:r>
            <a:r>
              <a:rPr lang="ru-RU" sz="3600" i="1" dirty="0">
                <a:latin typeface="+mn-lt"/>
              </a:rPr>
              <a:t>, </a:t>
            </a:r>
            <a:r>
              <a:rPr lang="ru-RU" sz="3600" i="1" dirty="0" err="1">
                <a:latin typeface="+mn-lt"/>
              </a:rPr>
              <a:t>заједно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са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алатима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као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што</a:t>
            </a:r>
            <a:r>
              <a:rPr lang="ru-RU" sz="3600" i="1" dirty="0">
                <a:latin typeface="+mn-lt"/>
              </a:rPr>
              <a:t> </a:t>
            </a:r>
            <a:r>
              <a:rPr lang="ru-RU" sz="3600" i="1" dirty="0" err="1">
                <a:latin typeface="+mn-lt"/>
              </a:rPr>
              <a:t>је</a:t>
            </a:r>
            <a:r>
              <a:rPr lang="ru-RU" sz="3600" i="1" dirty="0">
                <a:latin typeface="+mn-lt"/>
              </a:rPr>
              <a:t> „</a:t>
            </a:r>
            <a:r>
              <a:rPr lang="sr-Latn-RS" sz="3600" i="1" dirty="0">
                <a:latin typeface="+mn-lt"/>
              </a:rPr>
              <a:t>LEAN</a:t>
            </a:r>
            <a:r>
              <a:rPr lang="ru-RU" sz="3600" i="1" dirty="0">
                <a:latin typeface="+mn-lt"/>
              </a:rPr>
              <a:t>“.</a:t>
            </a:r>
            <a:endParaRPr lang="en-US" sz="3600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sr-Cyrl-RS" dirty="0" err="1">
                <a:solidFill>
                  <a:srgbClr val="FFFFFF"/>
                </a:solidFill>
              </a:rPr>
              <a:t>Теренс</a:t>
            </a:r>
            <a:r>
              <a:rPr lang="sr-Cyrl-RS" dirty="0">
                <a:solidFill>
                  <a:srgbClr val="FFFFFF"/>
                </a:solidFill>
              </a:rPr>
              <a:t> тао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62DE9-FCF0-82C8-8C71-4B1CF83EB3C2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14/14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2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D601-20A4-01D4-A6F1-9ECEF04F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Pons</a:t>
            </a:r>
            <a:r>
              <a:rPr lang="sr-Latn-RS" dirty="0"/>
              <a:t> </a:t>
            </a:r>
            <a:r>
              <a:rPr lang="ru-RU" dirty="0" err="1"/>
              <a:t>asinorum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74BEF-5FAA-4782-C4BB-B8A9860BC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562059"/>
            <a:ext cx="4639736" cy="2632255"/>
          </a:xfrm>
        </p:spPr>
        <p:txBody>
          <a:bodyPr>
            <a:normAutofit/>
          </a:bodyPr>
          <a:lstStyle/>
          <a:p>
            <a:r>
              <a:rPr lang="ru-RU" sz="2200" dirty="0" err="1"/>
              <a:t>Метафорички</a:t>
            </a:r>
            <a:r>
              <a:rPr lang="ru-RU" sz="2200" dirty="0"/>
              <a:t> </a:t>
            </a:r>
            <a:r>
              <a:rPr lang="ru-RU" sz="2200" dirty="0" err="1"/>
              <a:t>назив</a:t>
            </a:r>
            <a:r>
              <a:rPr lang="ru-RU" sz="2200" dirty="0"/>
              <a:t> за </a:t>
            </a:r>
            <a:r>
              <a:rPr lang="ru-RU" sz="2200" dirty="0" err="1"/>
              <a:t>изазов</a:t>
            </a:r>
            <a:r>
              <a:rPr lang="ru-RU" sz="2200" dirty="0"/>
              <a:t> </a:t>
            </a:r>
            <a:r>
              <a:rPr lang="ru-RU" sz="2200" dirty="0" err="1"/>
              <a:t>који</a:t>
            </a:r>
            <a:r>
              <a:rPr lang="ru-RU" sz="2200" dirty="0"/>
              <a:t> </a:t>
            </a:r>
            <a:r>
              <a:rPr lang="ru-RU" sz="2200" dirty="0" err="1"/>
              <a:t>тестира</a:t>
            </a:r>
            <a:r>
              <a:rPr lang="ru-RU" sz="2200" dirty="0"/>
              <a:t> </a:t>
            </a:r>
            <a:r>
              <a:rPr lang="ru-RU" sz="2200" dirty="0" err="1"/>
              <a:t>мишљење</a:t>
            </a:r>
            <a:r>
              <a:rPr lang="ru-RU" sz="2200" dirty="0"/>
              <a:t>, </a:t>
            </a:r>
            <a:r>
              <a:rPr lang="ru-RU" sz="2200" dirty="0" err="1"/>
              <a:t>који</a:t>
            </a:r>
            <a:r>
              <a:rPr lang="ru-RU" sz="2200" dirty="0"/>
              <a:t> </a:t>
            </a:r>
            <a:r>
              <a:rPr lang="ru-RU" sz="2200" dirty="0" err="1"/>
              <a:t>раздваја</a:t>
            </a:r>
            <a:r>
              <a:rPr lang="ru-RU" sz="2200" dirty="0"/>
              <a:t> </a:t>
            </a:r>
            <a:r>
              <a:rPr lang="ru-RU" sz="2200" dirty="0" err="1"/>
              <a:t>једноставну</a:t>
            </a:r>
            <a:r>
              <a:rPr lang="ru-RU" sz="2200" dirty="0"/>
              <a:t> и </a:t>
            </a:r>
            <a:r>
              <a:rPr lang="ru-RU" sz="2200" dirty="0" err="1"/>
              <a:t>напредну</a:t>
            </a:r>
            <a:r>
              <a:rPr lang="ru-RU" sz="2200" dirty="0"/>
              <a:t> </a:t>
            </a:r>
            <a:r>
              <a:rPr lang="ru-RU" sz="2200" dirty="0" err="1"/>
              <a:t>геометрију</a:t>
            </a:r>
            <a:r>
              <a:rPr lang="ru-RU" sz="2200" dirty="0"/>
              <a:t>.  </a:t>
            </a:r>
          </a:p>
          <a:p>
            <a:r>
              <a:rPr lang="ru-RU" sz="2200" dirty="0" err="1"/>
              <a:t>Прва</a:t>
            </a:r>
            <a:r>
              <a:rPr lang="ru-RU" sz="2200" dirty="0"/>
              <a:t> </a:t>
            </a:r>
            <a:r>
              <a:rPr lang="ru-RU" sz="2200" dirty="0" err="1"/>
              <a:t>позната</a:t>
            </a:r>
            <a:r>
              <a:rPr lang="ru-RU" sz="2200" dirty="0"/>
              <a:t> </a:t>
            </a:r>
            <a:r>
              <a:rPr lang="ru-RU" sz="2200" dirty="0" err="1"/>
              <a:t>употреба</a:t>
            </a:r>
            <a:r>
              <a:rPr lang="ru-RU" sz="2200" dirty="0"/>
              <a:t> у </a:t>
            </a:r>
            <a:r>
              <a:rPr lang="ru-RU" sz="2200" dirty="0" err="1"/>
              <a:t>овом</a:t>
            </a:r>
            <a:r>
              <a:rPr lang="ru-RU" sz="2200" dirty="0"/>
              <a:t> </a:t>
            </a:r>
            <a:r>
              <a:rPr lang="ru-RU" sz="2200" dirty="0" err="1"/>
              <a:t>значењу</a:t>
            </a:r>
            <a:r>
              <a:rPr lang="ru-RU" sz="2200" dirty="0"/>
              <a:t> </a:t>
            </a:r>
            <a:r>
              <a:rPr lang="ru-RU" sz="2200" dirty="0" err="1"/>
              <a:t>забележена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</a:t>
            </a:r>
            <a:r>
              <a:rPr lang="ru-RU" sz="2200" dirty="0" err="1"/>
              <a:t>средином</a:t>
            </a:r>
            <a:r>
              <a:rPr lang="ru-RU" sz="2200" dirty="0"/>
              <a:t> 17. века године.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B58E4-990D-19EB-B115-8D7A5A35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80" y="2512465"/>
            <a:ext cx="5616605" cy="2731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53B9A0-0817-6E9A-2201-B12FC05239D6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3/14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2A634-A7A7-24B6-034C-EE9AE04871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52" y="388189"/>
            <a:ext cx="8020840" cy="5641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9DC69C-E6F6-3C30-953B-2A13B54BE271}"/>
              </a:ext>
            </a:extLst>
          </p:cNvPr>
          <p:cNvSpPr txBox="1"/>
          <p:nvPr/>
        </p:nvSpPr>
        <p:spPr>
          <a:xfrm>
            <a:off x="793630" y="474454"/>
            <a:ext cx="3200400" cy="461665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400" dirty="0"/>
              <a:t>6. разред …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056C8-6FB5-7D85-C129-A43C6C540544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8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54098-033A-76BF-F8D3-DA7DFBE7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85" y="482478"/>
            <a:ext cx="1972945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AC60D9-20F3-AFBC-2291-B3306355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77" y="482478"/>
            <a:ext cx="1682929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60BA9-2E75-F808-412E-CDB9C195B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02" y="482478"/>
            <a:ext cx="1847496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The Complexity of Creativity | Springer Nature Link">
            <a:extLst>
              <a:ext uri="{FF2B5EF4-FFF2-40B4-BE49-F238E27FC236}">
                <a16:creationId xmlns:a16="http://schemas.microsoft.com/office/drawing/2014/main" id="{FE9625D9-F370-2458-A74A-F117AF3B7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545" y="482478"/>
            <a:ext cx="1764567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D0F21-D59B-386F-9332-53EF3906CB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3059"/>
          <a:stretch>
            <a:fillRect/>
          </a:stretch>
        </p:blipFill>
        <p:spPr>
          <a:xfrm>
            <a:off x="753183" y="3420277"/>
            <a:ext cx="5939790" cy="736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F3B58F-14BF-66BB-A8BF-4B0E49FF7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184" y="4156314"/>
            <a:ext cx="5939789" cy="206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1BE71-BFC8-55D9-9701-6C4ADA5A202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75699"/>
          <a:stretch>
            <a:fillRect/>
          </a:stretch>
        </p:blipFill>
        <p:spPr>
          <a:xfrm>
            <a:off x="7348016" y="3534037"/>
            <a:ext cx="3900827" cy="1406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E6196-A7AC-7BD1-9866-44C6BF74BF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333" r="18971" b="85430"/>
          <a:stretch>
            <a:fillRect/>
          </a:stretch>
        </p:blipFill>
        <p:spPr>
          <a:xfrm>
            <a:off x="7556119" y="4906408"/>
            <a:ext cx="3375065" cy="14068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A27167-D6C6-6FFE-194A-C55981527150}"/>
              </a:ext>
            </a:extLst>
          </p:cNvPr>
          <p:cNvCxnSpPr>
            <a:cxnSpLocks/>
          </p:cNvCxnSpPr>
          <p:nvPr/>
        </p:nvCxnSpPr>
        <p:spPr>
          <a:xfrm>
            <a:off x="1190445" y="3171359"/>
            <a:ext cx="0" cy="4978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E43702-AA1A-0C2A-A349-E9CB6CD3410E}"/>
              </a:ext>
            </a:extLst>
          </p:cNvPr>
          <p:cNvCxnSpPr>
            <a:cxnSpLocks/>
          </p:cNvCxnSpPr>
          <p:nvPr/>
        </p:nvCxnSpPr>
        <p:spPr>
          <a:xfrm>
            <a:off x="3723078" y="3189862"/>
            <a:ext cx="0" cy="15805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244181-AA4C-00C0-4389-EC75744F8229}"/>
              </a:ext>
            </a:extLst>
          </p:cNvPr>
          <p:cNvCxnSpPr>
            <a:cxnSpLocks/>
          </p:cNvCxnSpPr>
          <p:nvPr/>
        </p:nvCxnSpPr>
        <p:spPr>
          <a:xfrm>
            <a:off x="7757365" y="3189862"/>
            <a:ext cx="0" cy="404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4C4207-9FA5-9414-D4E6-0C0E22DAF95C}"/>
              </a:ext>
            </a:extLst>
          </p:cNvPr>
          <p:cNvCxnSpPr>
            <a:cxnSpLocks/>
          </p:cNvCxnSpPr>
          <p:nvPr/>
        </p:nvCxnSpPr>
        <p:spPr>
          <a:xfrm>
            <a:off x="9586138" y="3181228"/>
            <a:ext cx="0" cy="15526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89604C-236A-B3E1-85B6-5E501B9F73B4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5/14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EDE0-760E-3321-379E-26896192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2C6B-098C-17D1-5D33-93D339FF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Вежба са Увода у мат. логику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B5FFA-BAB3-CAFA-FD9A-E7F37DE9CAD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20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А2   </a:t>
                </a:r>
                <a14:m>
                  <m:oMath xmlns:m="http://schemas.openxmlformats.org/officeDocument/2006/math"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А3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А4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2000" dirty="0"/>
              </a:p>
              <a:p>
                <a:r>
                  <a:rPr lang="sr-Cyrl-RS" sz="2000" dirty="0"/>
                  <a:t>Т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2000" dirty="0"/>
                  <a:t>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B5FFA-BAB3-CAFA-FD9A-E7F37DE9C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  <a:blipFill>
                <a:blip r:embed="rId2"/>
                <a:stretch>
                  <a:fillRect l="-1905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52C26D-072C-2DF5-1E43-49B2DC8432A3}"/>
              </a:ext>
            </a:extLst>
          </p:cNvPr>
          <p:cNvCxnSpPr>
            <a:cxnSpLocks/>
          </p:cNvCxnSpPr>
          <p:nvPr/>
        </p:nvCxnSpPr>
        <p:spPr>
          <a:xfrm>
            <a:off x="1097280" y="5037826"/>
            <a:ext cx="7399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8E109D-A042-B7EF-CA7C-2EE28D30B400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6/14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9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628-E579-EF13-E5AB-DB7B440B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Вежба са Увода у мат. логику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1F93B-CCAF-CFAB-8ABE-C880E24FE2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20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А2   </a:t>
                </a:r>
                <a14:m>
                  <m:oMath xmlns:m="http://schemas.openxmlformats.org/officeDocument/2006/math"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А3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А4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2000" dirty="0"/>
              </a:p>
              <a:p>
                <a:r>
                  <a:rPr lang="sr-Cyrl-RS" sz="2000" dirty="0"/>
                  <a:t>Т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2000" dirty="0"/>
                  <a:t>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1F93B-CCAF-CFAB-8ABE-C880E24FE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  <a:blipFill>
                <a:blip r:embed="rId2"/>
                <a:stretch>
                  <a:fillRect l="-1905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29ABEB-9A96-1CFB-361D-F712ACE11100}"/>
              </a:ext>
            </a:extLst>
          </p:cNvPr>
          <p:cNvCxnSpPr>
            <a:cxnSpLocks/>
          </p:cNvCxnSpPr>
          <p:nvPr/>
        </p:nvCxnSpPr>
        <p:spPr>
          <a:xfrm>
            <a:off x="1097280" y="5037826"/>
            <a:ext cx="7399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ADEB7E-0EFC-46F3-B6E1-19C3635CE0D3}"/>
              </a:ext>
            </a:extLst>
          </p:cNvPr>
          <p:cNvSpPr/>
          <p:nvPr/>
        </p:nvSpPr>
        <p:spPr>
          <a:xfrm>
            <a:off x="1097278" y="3545460"/>
            <a:ext cx="7175453" cy="4495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B43A8-B1D6-D851-0C33-76A936AD8003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6/14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3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362FE-63D1-97AA-9489-33137CA29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0734-A084-9484-783B-7F06FDF5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Вежба са Увода у мат. логику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2B4DCE-75A9-E658-3F06-9506645A547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20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А2   </a:t>
                </a:r>
                <a14:m>
                  <m:oMath xmlns:m="http://schemas.openxmlformats.org/officeDocument/2006/math"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А3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А4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2000" dirty="0"/>
              </a:p>
              <a:p>
                <a:r>
                  <a:rPr lang="sr-Cyrl-RS" sz="2000" dirty="0"/>
                  <a:t>Т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2000" dirty="0"/>
                  <a:t>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2B4DCE-75A9-E658-3F06-9506645A5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  <a:blipFill>
                <a:blip r:embed="rId2"/>
                <a:stretch>
                  <a:fillRect l="-1905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1FCAFF-7BEE-2626-DD01-6A3B0C856351}"/>
              </a:ext>
            </a:extLst>
          </p:cNvPr>
          <p:cNvCxnSpPr>
            <a:cxnSpLocks/>
          </p:cNvCxnSpPr>
          <p:nvPr/>
        </p:nvCxnSpPr>
        <p:spPr>
          <a:xfrm>
            <a:off x="1097280" y="5037826"/>
            <a:ext cx="7399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12298C-915E-164A-EBF5-E318EACE3DC7}"/>
              </a:ext>
            </a:extLst>
          </p:cNvPr>
          <p:cNvSpPr/>
          <p:nvPr/>
        </p:nvSpPr>
        <p:spPr>
          <a:xfrm>
            <a:off x="1097278" y="4041626"/>
            <a:ext cx="7874194" cy="4495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C380C-F4CD-6EAC-11DE-6074AF4C44A2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6/14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35964-C6E1-4A51-DB39-7EBB9677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0A2C-AE80-7C46-C488-667E27E4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Вежба са Увода у мат. логику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629A2-D9BB-6F24-E45E-747E8D3F9C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20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𝑦𝑥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А2   </a:t>
                </a:r>
                <a14:m>
                  <m:oMath xmlns:m="http://schemas.openxmlformats.org/officeDocument/2006/math"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𝑧𝑦𝑥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А3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𝑤𝑢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sr-Cyrl-RS" sz="2000" dirty="0"/>
                  <a:t>А4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𝑦𝑧𝑥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𝑣𝑤𝑢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𝑧𝑥𝑦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𝑤𝑢𝑣</m:t>
                    </m:r>
                  </m:oMath>
                </a14:m>
                <a:endParaRPr lang="en-US" sz="2000" dirty="0"/>
              </a:p>
              <a:p>
                <a:r>
                  <a:rPr lang="sr-Cyrl-RS" sz="2000" dirty="0"/>
                  <a:t>А5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∢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△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sr-Cyrl-RS" sz="2000" dirty="0"/>
              </a:p>
              <a:p>
                <a:r>
                  <a:rPr lang="sr-Cyrl-RS" sz="2000" dirty="0"/>
                  <a:t>Т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∢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𝑎𝑐𝑏</m:t>
                        </m:r>
                      </m:e>
                    </m:d>
                  </m:oMath>
                </a14:m>
                <a:r>
                  <a:rPr lang="sr-Cyrl-RS" sz="2000" dirty="0"/>
                  <a:t>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629A2-D9BB-6F24-E45E-747E8D3F9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2008757"/>
                <a:ext cx="7994963" cy="3748193"/>
              </a:xfrm>
              <a:blipFill>
                <a:blip r:embed="rId2"/>
                <a:stretch>
                  <a:fillRect l="-1905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E4834D-C7EF-AF44-ECA8-951C30018D02}"/>
              </a:ext>
            </a:extLst>
          </p:cNvPr>
          <p:cNvCxnSpPr>
            <a:cxnSpLocks/>
          </p:cNvCxnSpPr>
          <p:nvPr/>
        </p:nvCxnSpPr>
        <p:spPr>
          <a:xfrm>
            <a:off x="1097280" y="5037826"/>
            <a:ext cx="7399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A78465-8027-9272-239D-E68D007834EB}"/>
              </a:ext>
            </a:extLst>
          </p:cNvPr>
          <p:cNvSpPr/>
          <p:nvPr/>
        </p:nvSpPr>
        <p:spPr>
          <a:xfrm>
            <a:off x="1097278" y="4537792"/>
            <a:ext cx="7322676" cy="4495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57171-1202-3AAF-98D2-63EE8FF88C3C}"/>
              </a:ext>
            </a:extLst>
          </p:cNvPr>
          <p:cNvSpPr txBox="1"/>
          <p:nvPr/>
        </p:nvSpPr>
        <p:spPr>
          <a:xfrm>
            <a:off x="11230252" y="6445538"/>
            <a:ext cx="8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6/14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858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2355</TotalTime>
  <Words>1278</Words>
  <Application>Microsoft Office PowerPoint</Application>
  <PresentationFormat>Widescreen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Bookman Old Style</vt:lpstr>
      <vt:lpstr>Calibri</vt:lpstr>
      <vt:lpstr>Cambria Math</vt:lpstr>
      <vt:lpstr>Franklin Gothic Book</vt:lpstr>
      <vt:lpstr>Wingdings</vt:lpstr>
      <vt:lpstr>Custom</vt:lpstr>
      <vt:lpstr>Може ли вештачка интелигенција да пређе Магарећи мост? </vt:lpstr>
      <vt:lpstr>Зашто учимо геометрију?</vt:lpstr>
      <vt:lpstr>Pons asinorum </vt:lpstr>
      <vt:lpstr>PowerPoint Presentation</vt:lpstr>
      <vt:lpstr>PowerPoint Presentation</vt:lpstr>
      <vt:lpstr>Вежба са Увода у мат. логику </vt:lpstr>
      <vt:lpstr>Вежба са Увода у мат. логику </vt:lpstr>
      <vt:lpstr>Вежба са Увода у мат. логику </vt:lpstr>
      <vt:lpstr>Вежба са Увода у мат. логику </vt:lpstr>
      <vt:lpstr>Природна дедукција</vt:lpstr>
      <vt:lpstr>Аналитичка фаза</vt:lpstr>
      <vt:lpstr>Аналитичка фаза</vt:lpstr>
      <vt:lpstr>Аналитичка фаза</vt:lpstr>
      <vt:lpstr>Аналитичка фаза</vt:lpstr>
      <vt:lpstr>Аналитичка фаза</vt:lpstr>
      <vt:lpstr>Синтетичка фаза</vt:lpstr>
      <vt:lpstr>Синтетичка фаза</vt:lpstr>
      <vt:lpstr>PowerPoint Presentation</vt:lpstr>
      <vt:lpstr>PowerPoint Presentation</vt:lpstr>
      <vt:lpstr>Иако је мало вероватно да ће вештачка интелигенција потпуно заменити математичаре, за десет година ће активно помагати њиховим истраживањима, заједно са алатима као што је „LEAN“.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Икодиновић Небојша</dc:creator>
  <cp:lastModifiedBy>Икодиновић Небојша</cp:lastModifiedBy>
  <cp:revision>17</cp:revision>
  <dcterms:created xsi:type="dcterms:W3CDTF">2026-05-27T20:55:34Z</dcterms:created>
  <dcterms:modified xsi:type="dcterms:W3CDTF">2026-05-29T21:27:22Z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