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339" r:id="rId3"/>
    <p:sldId id="336" r:id="rId4"/>
    <p:sldId id="312" r:id="rId5"/>
    <p:sldId id="313" r:id="rId6"/>
    <p:sldId id="309" r:id="rId7"/>
    <p:sldId id="337" r:id="rId8"/>
    <p:sldId id="338" r:id="rId9"/>
    <p:sldId id="340" r:id="rId10"/>
    <p:sldId id="341" r:id="rId11"/>
    <p:sldId id="343" r:id="rId12"/>
    <p:sldId id="344" r:id="rId13"/>
    <p:sldId id="348" r:id="rId14"/>
    <p:sldId id="347" r:id="rId15"/>
    <p:sldId id="346" r:id="rId16"/>
    <p:sldId id="345" r:id="rId17"/>
    <p:sldId id="365" r:id="rId18"/>
    <p:sldId id="349" r:id="rId19"/>
    <p:sldId id="366" r:id="rId20"/>
    <p:sldId id="357" r:id="rId21"/>
    <p:sldId id="293" r:id="rId22"/>
    <p:sldId id="351" r:id="rId23"/>
    <p:sldId id="352" r:id="rId24"/>
    <p:sldId id="353" r:id="rId25"/>
    <p:sldId id="354" r:id="rId26"/>
    <p:sldId id="355" r:id="rId27"/>
    <p:sldId id="358" r:id="rId28"/>
    <p:sldId id="356" r:id="rId29"/>
    <p:sldId id="359" r:id="rId30"/>
    <p:sldId id="361" r:id="rId31"/>
    <p:sldId id="360" r:id="rId32"/>
    <p:sldId id="362" r:id="rId33"/>
    <p:sldId id="363" r:id="rId34"/>
    <p:sldId id="350" r:id="rId35"/>
    <p:sldId id="333" r:id="rId36"/>
    <p:sldId id="314" r:id="rId37"/>
    <p:sldId id="315" r:id="rId38"/>
    <p:sldId id="335" r:id="rId39"/>
    <p:sldId id="334" r:id="rId40"/>
    <p:sldId id="317" r:id="rId41"/>
    <p:sldId id="320" r:id="rId42"/>
    <p:sldId id="321" r:id="rId43"/>
    <p:sldId id="322" r:id="rId44"/>
    <p:sldId id="323" r:id="rId45"/>
    <p:sldId id="324" r:id="rId46"/>
    <p:sldId id="325" r:id="rId47"/>
    <p:sldId id="326" r:id="rId48"/>
    <p:sldId id="328" r:id="rId49"/>
    <p:sldId id="327" r:id="rId50"/>
    <p:sldId id="329" r:id="rId51"/>
    <p:sldId id="330" r:id="rId52"/>
    <p:sldId id="332" r:id="rId53"/>
    <p:sldId id="364" r:id="rId54"/>
    <p:sldId id="367" r:id="rId55"/>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5C732F"/>
    <a:srgbClr val="FFFFCC"/>
    <a:srgbClr val="F4F3EC"/>
    <a:srgbClr val="F0EEE4"/>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18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r-Cyrl-R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950ECB-89ED-46CF-9B74-1B1CA00A1A0C}" type="datetimeFigureOut">
              <a:rPr lang="sr-Cyrl-RS" smtClean="0"/>
              <a:t>16.05.2026.</a:t>
            </a:fld>
            <a:endParaRPr lang="sr-Cyrl-R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r-Cyrl-R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Cyrl-R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r-Cyrl-R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0944D6-DAE4-415A-94FF-32B78A727EBE}" type="slidenum">
              <a:rPr lang="sr-Cyrl-RS" smtClean="0"/>
              <a:t>‹#›</a:t>
            </a:fld>
            <a:endParaRPr lang="sr-Cyrl-RS"/>
          </a:p>
        </p:txBody>
      </p:sp>
    </p:spTree>
    <p:extLst>
      <p:ext uri="{BB962C8B-B14F-4D97-AF65-F5344CB8AC3E}">
        <p14:creationId xmlns:p14="http://schemas.microsoft.com/office/powerpoint/2010/main" val="46694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Cyrl-RS"/>
          </a:p>
        </p:txBody>
      </p:sp>
      <p:sp>
        <p:nvSpPr>
          <p:cNvPr id="4" name="Slide Number Placeholder 3"/>
          <p:cNvSpPr>
            <a:spLocks noGrp="1"/>
          </p:cNvSpPr>
          <p:nvPr>
            <p:ph type="sldNum" sz="quarter" idx="10"/>
          </p:nvPr>
        </p:nvSpPr>
        <p:spPr/>
        <p:txBody>
          <a:bodyPr/>
          <a:lstStyle/>
          <a:p>
            <a:fld id="{F60944D6-DAE4-415A-94FF-32B78A727EBE}" type="slidenum">
              <a:rPr lang="sr-Cyrl-RS" smtClean="0"/>
              <a:t>1</a:t>
            </a:fld>
            <a:endParaRPr lang="sr-Cyrl-RS"/>
          </a:p>
        </p:txBody>
      </p:sp>
    </p:spTree>
    <p:extLst>
      <p:ext uri="{BB962C8B-B14F-4D97-AF65-F5344CB8AC3E}">
        <p14:creationId xmlns:p14="http://schemas.microsoft.com/office/powerpoint/2010/main" val="413545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944D6-DAE4-415A-94FF-32B78A727EBE}" type="slidenum">
              <a:rPr lang="sr-Cyrl-RS" smtClean="0"/>
              <a:t>5</a:t>
            </a:fld>
            <a:endParaRPr lang="sr-Cyrl-RS"/>
          </a:p>
        </p:txBody>
      </p:sp>
    </p:spTree>
    <p:extLst>
      <p:ext uri="{BB962C8B-B14F-4D97-AF65-F5344CB8AC3E}">
        <p14:creationId xmlns:p14="http://schemas.microsoft.com/office/powerpoint/2010/main" val="2766094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Cyrl-RS"/>
          </a:p>
        </p:txBody>
      </p:sp>
      <p:sp>
        <p:nvSpPr>
          <p:cNvPr id="4" name="Slide Number Placeholder 3"/>
          <p:cNvSpPr>
            <a:spLocks noGrp="1"/>
          </p:cNvSpPr>
          <p:nvPr>
            <p:ph type="sldNum" sz="quarter" idx="10"/>
          </p:nvPr>
        </p:nvSpPr>
        <p:spPr/>
        <p:txBody>
          <a:bodyPr/>
          <a:lstStyle/>
          <a:p>
            <a:fld id="{F60944D6-DAE4-415A-94FF-32B78A727EBE}" type="slidenum">
              <a:rPr lang="sr-Cyrl-RS" smtClean="0"/>
              <a:t>21</a:t>
            </a:fld>
            <a:endParaRPr lang="sr-Cyrl-RS"/>
          </a:p>
        </p:txBody>
      </p:sp>
    </p:spTree>
    <p:extLst>
      <p:ext uri="{BB962C8B-B14F-4D97-AF65-F5344CB8AC3E}">
        <p14:creationId xmlns:p14="http://schemas.microsoft.com/office/powerpoint/2010/main" val="1699882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Segoe UI Semibold" pitchFamily="34" charset="0"/>
                <a:cs typeface="Segoe UI Semibold" pitchFamily="34" charset="0"/>
              </a:defRPr>
            </a:lvl1pPr>
          </a:lstStyle>
          <a:p>
            <a:r>
              <a:rPr lang="en-US" dirty="0"/>
              <a:t>Click to edit Master title style</a:t>
            </a:r>
            <a:endParaRPr lang="sr-Cyrl-R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sr-Cyrl-RS" dirty="0"/>
          </a:p>
        </p:txBody>
      </p:sp>
      <p:sp>
        <p:nvSpPr>
          <p:cNvPr id="4" name="Date Placeholder 3"/>
          <p:cNvSpPr>
            <a:spLocks noGrp="1"/>
          </p:cNvSpPr>
          <p:nvPr>
            <p:ph type="dt" sz="half" idx="10"/>
          </p:nvPr>
        </p:nvSpPr>
        <p:spPr/>
        <p:txBody>
          <a:bodyPr/>
          <a:lstStyle/>
          <a:p>
            <a:fld id="{FBD916FF-26ED-4F55-9863-061780E57E4E}"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spTree>
    <p:extLst>
      <p:ext uri="{BB962C8B-B14F-4D97-AF65-F5344CB8AC3E}">
        <p14:creationId xmlns:p14="http://schemas.microsoft.com/office/powerpoint/2010/main" val="2776495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Content Placeholder 2"/>
          <p:cNvSpPr>
            <a:spLocks noGrp="1"/>
          </p:cNvSpPr>
          <p:nvPr>
            <p:ph idx="1"/>
          </p:nvPr>
        </p:nvSpPr>
        <p:spPr/>
        <p:txBody>
          <a:bodyPr/>
          <a:lstStyle>
            <a:lvl1pPr marL="0" indent="0">
              <a:buFont typeface="Wingdings" pitchFamily="2" charset="2"/>
              <a:buNone/>
              <a:defRPr sz="2400">
                <a:latin typeface="Segoe UI" pitchFamily="34" charset="0"/>
                <a:cs typeface="Segoe UI" pitchFamily="34" charset="0"/>
              </a:defRPr>
            </a:lvl1pPr>
            <a:lvl2pPr marL="800100" indent="-342900">
              <a:buFont typeface="Wingdings" pitchFamily="2" charset="2"/>
              <a:buChar char="q"/>
              <a:defRPr sz="2000">
                <a:latin typeface="Segoe UI" pitchFamily="34" charset="0"/>
                <a:cs typeface="Segoe UI" pitchFamily="34" charset="0"/>
              </a:defRPr>
            </a:lvl2pPr>
            <a:lvl3pPr>
              <a:defRPr sz="2000">
                <a:latin typeface="Segoe UI" pitchFamily="34" charset="0"/>
                <a:cs typeface="Segoe UI" pitchFamily="34" charset="0"/>
              </a:defRPr>
            </a:lvl3pPr>
            <a:lvl4pPr>
              <a:defRPr sz="1800">
                <a:latin typeface="Segoe UI" pitchFamily="34" charset="0"/>
                <a:cs typeface="Segoe UI" pitchFamily="34" charset="0"/>
              </a:defRPr>
            </a:lvl4pPr>
            <a:lvl5pPr>
              <a:defRPr sz="1600">
                <a:latin typeface="Segoe UI" pitchFamily="34" charset="0"/>
                <a:cs typeface="Segoe UI" pitchFamily="34" charset="0"/>
              </a:defRPr>
            </a:lvl5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B77BFB2E-9729-41CF-BFCA-FBD1ED49A6D9}"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cxnSp>
        <p:nvCxnSpPr>
          <p:cNvPr id="8" name="Straight Connector 7"/>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166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Content Placeholder 2"/>
          <p:cNvSpPr>
            <a:spLocks noGrp="1"/>
          </p:cNvSpPr>
          <p:nvPr>
            <p:ph sz="half" idx="1"/>
          </p:nvPr>
        </p:nvSpPr>
        <p:spPr>
          <a:xfrm>
            <a:off x="457200" y="1600200"/>
            <a:ext cx="4038600" cy="4525963"/>
          </a:xfrm>
        </p:spPr>
        <p:txBody>
          <a:bodyPr/>
          <a:lstStyle>
            <a:lvl1pPr marL="342900" indent="-342900">
              <a:buFont typeface="Wingdings" pitchFamily="2" charset="2"/>
              <a:buChar char="q"/>
              <a:defRPr sz="2400">
                <a:latin typeface="Segoe UI" pitchFamily="34" charset="0"/>
                <a:cs typeface="Segoe UI" pitchFamily="34" charset="0"/>
              </a:defRPr>
            </a:lvl1pPr>
            <a:lvl2pPr marL="742950" indent="-285750">
              <a:buFont typeface="Wingdings" pitchFamily="2" charset="2"/>
              <a:buChar char="§"/>
              <a:defRPr sz="2000">
                <a:latin typeface="Segoe UI" pitchFamily="34" charset="0"/>
                <a:cs typeface="Segoe UI" pitchFamily="34" charset="0"/>
              </a:defRPr>
            </a:lvl2pPr>
            <a:lvl3pPr marL="1143000" indent="-228600">
              <a:buFont typeface="Wingdings" pitchFamily="2" charset="2"/>
              <a:buChar char="q"/>
              <a:defRPr sz="2000">
                <a:latin typeface="Segoe UI" pitchFamily="34" charset="0"/>
                <a:cs typeface="Segoe UI" pitchFamily="34" charset="0"/>
              </a:defRPr>
            </a:lvl3pPr>
            <a:lvl4pPr marL="1600200" indent="-228600">
              <a:buFont typeface="Wingdings" pitchFamily="2" charset="2"/>
              <a:buChar char="q"/>
              <a:defRPr sz="1800">
                <a:latin typeface="Segoe UI" pitchFamily="34" charset="0"/>
                <a:cs typeface="Segoe UI" pitchFamily="34" charset="0"/>
              </a:defRPr>
            </a:lvl4pPr>
            <a:lvl5pPr marL="2057400" indent="-228600">
              <a:buFont typeface="Wingdings" pitchFamily="2" charset="2"/>
              <a:buChar char="q"/>
              <a:defRPr sz="1800">
                <a:latin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600200"/>
            <a:ext cx="4038600" cy="4525963"/>
          </a:xfrm>
        </p:spPr>
        <p:txBody>
          <a:bodyPr/>
          <a:lstStyle>
            <a:lvl1pPr marL="342900" indent="-342900">
              <a:buFont typeface="Wingdings" pitchFamily="2" charset="2"/>
              <a:buChar char="q"/>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marL="1143000" indent="-228600">
              <a:buFont typeface="Wingdings" pitchFamily="2" charset="2"/>
              <a:buChar char="q"/>
              <a:defRPr sz="2000">
                <a:latin typeface="Segoe UI" pitchFamily="34" charset="0"/>
                <a:cs typeface="Segoe UI" pitchFamily="34" charset="0"/>
              </a:defRPr>
            </a:lvl3pPr>
            <a:lvl4pPr marL="1600200" indent="-228600">
              <a:buFont typeface="Wingdings" pitchFamily="2" charset="2"/>
              <a:buChar char="q"/>
              <a:defRPr sz="1800">
                <a:latin typeface="Segoe UI" pitchFamily="34" charset="0"/>
                <a:cs typeface="Segoe UI" pitchFamily="34" charset="0"/>
              </a:defRPr>
            </a:lvl4pPr>
            <a:lvl5pPr marL="2057400" indent="-228600">
              <a:buFont typeface="Wingdings" pitchFamily="2" charset="2"/>
              <a:buChar char="q"/>
              <a:defRPr sz="1800">
                <a:latin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p:txBody>
          <a:bodyPr/>
          <a:lstStyle/>
          <a:p>
            <a:fld id="{C4691C46-26D4-4642-9A17-4F179F900B59}" type="datetime1">
              <a:rPr lang="sr-Cyrl-RS" smtClean="0"/>
              <a:t>16.05.2026.</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6B9831F3-D99E-41B8-A7C8-BC069CB552B6}" type="slidenum">
              <a:rPr lang="sr-Cyrl-RS" smtClean="0"/>
              <a:t>‹#›</a:t>
            </a:fld>
            <a:endParaRPr lang="sr-Cyrl-RS"/>
          </a:p>
        </p:txBody>
      </p:sp>
      <p:cxnSp>
        <p:nvCxnSpPr>
          <p:cNvPr id="8" name="Straight Connector 7"/>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069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Text Placeholder 2"/>
          <p:cNvSpPr>
            <a:spLocks noGrp="1"/>
          </p:cNvSpPr>
          <p:nvPr>
            <p:ph type="body" idx="1"/>
          </p:nvPr>
        </p:nvSpPr>
        <p:spPr>
          <a:xfrm>
            <a:off x="457200" y="1341438"/>
            <a:ext cx="4040188" cy="639762"/>
          </a:xfrm>
          <a:solidFill>
            <a:srgbClr val="FFCC00"/>
          </a:solidFill>
        </p:spPr>
        <p:txBody>
          <a:bodyPr anchor="b">
            <a:noAutofit/>
          </a:bodyPr>
          <a:lstStyle>
            <a:lvl1pPr marL="0" indent="0">
              <a:buNone/>
              <a:defRPr sz="2400" b="0">
                <a:effectLst/>
                <a:latin typeface="Segoe UI Semibold" pitchFamily="34" charset="0"/>
                <a:cs typeface="Segoe UI Semibol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marL="0" indent="0">
              <a:buNone/>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a:defRPr sz="1800">
                <a:latin typeface="Segoe UI" pitchFamily="34" charset="0"/>
                <a:cs typeface="Segoe UI" pitchFamily="34" charset="0"/>
              </a:defRPr>
            </a:lvl3pPr>
            <a:lvl4pPr>
              <a:defRPr sz="1600">
                <a:latin typeface="Segoe UI" pitchFamily="34" charset="0"/>
                <a:cs typeface="Segoe UI" pitchFamily="34" charset="0"/>
              </a:defRPr>
            </a:lvl4pPr>
            <a:lvl5pPr>
              <a:defRPr sz="1600">
                <a:latin typeface="Segoe UI" pitchFamily="34" charset="0"/>
                <a:cs typeface="Segoe U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341438"/>
            <a:ext cx="4041775" cy="639762"/>
          </a:xfrm>
          <a:solidFill>
            <a:srgbClr val="FFCC00"/>
          </a:solidFill>
        </p:spPr>
        <p:txBody>
          <a:bodyPr anchor="b"/>
          <a:lstStyle>
            <a:lvl1pPr marL="0" indent="0">
              <a:buNone/>
              <a:defRPr sz="2400" b="0">
                <a:latin typeface="Segoe UI Semibold" pitchFamily="34" charset="0"/>
                <a:cs typeface="Segoe UI Semibol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0" indent="0">
              <a:buNone/>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a:defRPr sz="1800">
                <a:latin typeface="Segoe UI" pitchFamily="34" charset="0"/>
                <a:cs typeface="Segoe UI" pitchFamily="34" charset="0"/>
              </a:defRPr>
            </a:lvl3pPr>
            <a:lvl4pPr>
              <a:defRPr sz="1600">
                <a:latin typeface="Segoe UI" pitchFamily="34" charset="0"/>
                <a:cs typeface="Segoe UI" pitchFamily="34" charset="0"/>
              </a:defRPr>
            </a:lvl4pPr>
            <a:lvl5pPr>
              <a:defRPr sz="1600">
                <a:latin typeface="Segoe UI" pitchFamily="34" charset="0"/>
                <a:cs typeface="Segoe U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p:txBody>
          <a:bodyPr/>
          <a:lstStyle/>
          <a:p>
            <a:fld id="{5FDD3694-F930-41EB-B351-3CF54DB517A0}" type="datetime1">
              <a:rPr lang="sr-Cyrl-RS" smtClean="0"/>
              <a:t>16.05.2026.</a:t>
            </a:fld>
            <a:endParaRPr lang="sr-Cyrl-RS"/>
          </a:p>
        </p:txBody>
      </p:sp>
      <p:sp>
        <p:nvSpPr>
          <p:cNvPr id="8" name="Footer Placeholder 7"/>
          <p:cNvSpPr>
            <a:spLocks noGrp="1"/>
          </p:cNvSpPr>
          <p:nvPr>
            <p:ph type="ftr" sz="quarter" idx="11"/>
          </p:nvPr>
        </p:nvSpPr>
        <p:spPr/>
        <p:txBody>
          <a:bodyPr/>
          <a:lstStyle/>
          <a:p>
            <a:endParaRPr lang="sr-Cyrl-RS"/>
          </a:p>
        </p:txBody>
      </p:sp>
      <p:sp>
        <p:nvSpPr>
          <p:cNvPr id="9" name="Slide Number Placeholder 8"/>
          <p:cNvSpPr>
            <a:spLocks noGrp="1"/>
          </p:cNvSpPr>
          <p:nvPr>
            <p:ph type="sldNum" sz="quarter" idx="12"/>
          </p:nvPr>
        </p:nvSpPr>
        <p:spPr/>
        <p:txBody>
          <a:bodyPr/>
          <a:lstStyle/>
          <a:p>
            <a:fld id="{6B9831F3-D99E-41B8-A7C8-BC069CB552B6}" type="slidenum">
              <a:rPr lang="sr-Cyrl-RS" smtClean="0"/>
              <a:t>‹#›</a:t>
            </a:fld>
            <a:endParaRPr lang="sr-Cyrl-RS"/>
          </a:p>
        </p:txBody>
      </p:sp>
      <p:cxnSp>
        <p:nvCxnSpPr>
          <p:cNvPr id="10" name="Straight Connector 9"/>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153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Text Placeholder 2"/>
          <p:cNvSpPr>
            <a:spLocks noGrp="1"/>
          </p:cNvSpPr>
          <p:nvPr>
            <p:ph type="body" idx="1"/>
          </p:nvPr>
        </p:nvSpPr>
        <p:spPr>
          <a:xfrm>
            <a:off x="457200" y="1341438"/>
            <a:ext cx="4040188" cy="639762"/>
          </a:xfrm>
          <a:solidFill>
            <a:srgbClr val="FFCC00"/>
          </a:solidFill>
        </p:spPr>
        <p:txBody>
          <a:bodyPr anchor="b">
            <a:noAutofit/>
          </a:bodyPr>
          <a:lstStyle>
            <a:lvl1pPr marL="0" indent="0">
              <a:buNone/>
              <a:defRPr sz="2400" b="0">
                <a:effectLst/>
                <a:latin typeface="Segoe UI Semibold" pitchFamily="34" charset="0"/>
                <a:cs typeface="Segoe UI Semibol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marL="0" indent="0">
              <a:buNone/>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a:defRPr sz="1800">
                <a:latin typeface="Segoe UI" pitchFamily="34" charset="0"/>
                <a:cs typeface="Segoe UI" pitchFamily="34" charset="0"/>
              </a:defRPr>
            </a:lvl3pPr>
            <a:lvl4pPr>
              <a:defRPr sz="1600">
                <a:latin typeface="Segoe UI" pitchFamily="34" charset="0"/>
                <a:cs typeface="Segoe UI" pitchFamily="34" charset="0"/>
              </a:defRPr>
            </a:lvl4pPr>
            <a:lvl5pPr>
              <a:defRPr sz="1600">
                <a:latin typeface="Segoe UI" pitchFamily="34" charset="0"/>
                <a:cs typeface="Segoe U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341438"/>
            <a:ext cx="4041775" cy="639762"/>
          </a:xfrm>
          <a:solidFill>
            <a:srgbClr val="FFCC00"/>
          </a:solidFill>
        </p:spPr>
        <p:txBody>
          <a:bodyPr anchor="b"/>
          <a:lstStyle>
            <a:lvl1pPr marL="0" indent="0">
              <a:buNone/>
              <a:defRPr sz="2400" b="0">
                <a:latin typeface="Segoe UI Semibold" pitchFamily="34" charset="0"/>
                <a:cs typeface="Segoe UI Semibol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0" indent="0">
              <a:buNone/>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a:defRPr sz="1800">
                <a:latin typeface="Segoe UI" pitchFamily="34" charset="0"/>
                <a:cs typeface="Segoe UI" pitchFamily="34" charset="0"/>
              </a:defRPr>
            </a:lvl3pPr>
            <a:lvl4pPr>
              <a:defRPr sz="1600">
                <a:latin typeface="Segoe UI" pitchFamily="34" charset="0"/>
                <a:cs typeface="Segoe UI" pitchFamily="34" charset="0"/>
              </a:defRPr>
            </a:lvl4pPr>
            <a:lvl5pPr>
              <a:defRPr sz="1600">
                <a:latin typeface="Segoe UI" pitchFamily="34" charset="0"/>
                <a:cs typeface="Segoe U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p:txBody>
          <a:bodyPr/>
          <a:lstStyle/>
          <a:p>
            <a:fld id="{CDF32F94-5966-47D3-9212-68A54F3FF671}" type="datetime1">
              <a:rPr lang="sr-Cyrl-RS" smtClean="0"/>
              <a:t>16.05.2026.</a:t>
            </a:fld>
            <a:endParaRPr lang="sr-Cyrl-RS"/>
          </a:p>
        </p:txBody>
      </p:sp>
      <p:sp>
        <p:nvSpPr>
          <p:cNvPr id="8" name="Footer Placeholder 7"/>
          <p:cNvSpPr>
            <a:spLocks noGrp="1"/>
          </p:cNvSpPr>
          <p:nvPr>
            <p:ph type="ftr" sz="quarter" idx="11"/>
          </p:nvPr>
        </p:nvSpPr>
        <p:spPr/>
        <p:txBody>
          <a:bodyPr/>
          <a:lstStyle/>
          <a:p>
            <a:endParaRPr lang="sr-Cyrl-RS"/>
          </a:p>
        </p:txBody>
      </p:sp>
      <p:sp>
        <p:nvSpPr>
          <p:cNvPr id="9" name="Slide Number Placeholder 8"/>
          <p:cNvSpPr>
            <a:spLocks noGrp="1"/>
          </p:cNvSpPr>
          <p:nvPr>
            <p:ph type="sldNum" sz="quarter" idx="12"/>
          </p:nvPr>
        </p:nvSpPr>
        <p:spPr/>
        <p:txBody>
          <a:bodyPr/>
          <a:lstStyle/>
          <a:p>
            <a:fld id="{6B9831F3-D99E-41B8-A7C8-BC069CB552B6}" type="slidenum">
              <a:rPr lang="sr-Cyrl-RS" smtClean="0"/>
              <a:t>‹#›</a:t>
            </a:fld>
            <a:endParaRPr lang="sr-Cyrl-RS"/>
          </a:p>
        </p:txBody>
      </p:sp>
      <p:cxnSp>
        <p:nvCxnSpPr>
          <p:cNvPr id="10" name="Straight Connector 9"/>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153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Text Placeholder 2"/>
          <p:cNvSpPr>
            <a:spLocks noGrp="1"/>
          </p:cNvSpPr>
          <p:nvPr>
            <p:ph type="body" idx="1"/>
          </p:nvPr>
        </p:nvSpPr>
        <p:spPr>
          <a:xfrm>
            <a:off x="457200" y="1341438"/>
            <a:ext cx="4040188" cy="639762"/>
          </a:xfrm>
          <a:solidFill>
            <a:srgbClr val="FFCC00"/>
          </a:solidFill>
        </p:spPr>
        <p:txBody>
          <a:bodyPr anchor="b">
            <a:noAutofit/>
          </a:bodyPr>
          <a:lstStyle>
            <a:lvl1pPr marL="0" indent="0">
              <a:buNone/>
              <a:defRPr sz="2400" b="0">
                <a:effectLst/>
                <a:latin typeface="Segoe UI Semibold" pitchFamily="34" charset="0"/>
                <a:cs typeface="Segoe UI Semibol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marL="0" indent="0">
              <a:buNone/>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a:defRPr sz="1800">
                <a:latin typeface="Segoe UI" pitchFamily="34" charset="0"/>
                <a:cs typeface="Segoe UI" pitchFamily="34" charset="0"/>
              </a:defRPr>
            </a:lvl3pPr>
            <a:lvl4pPr>
              <a:defRPr sz="1600">
                <a:latin typeface="Segoe UI" pitchFamily="34" charset="0"/>
                <a:cs typeface="Segoe UI" pitchFamily="34" charset="0"/>
              </a:defRPr>
            </a:lvl4pPr>
            <a:lvl5pPr>
              <a:defRPr sz="1600">
                <a:latin typeface="Segoe UI" pitchFamily="34" charset="0"/>
                <a:cs typeface="Segoe U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341438"/>
            <a:ext cx="4041775" cy="639762"/>
          </a:xfrm>
          <a:solidFill>
            <a:srgbClr val="FFCC00"/>
          </a:solidFill>
        </p:spPr>
        <p:txBody>
          <a:bodyPr anchor="b"/>
          <a:lstStyle>
            <a:lvl1pPr marL="0" indent="0">
              <a:buNone/>
              <a:defRPr sz="2400" b="0">
                <a:latin typeface="Segoe UI Semibold" pitchFamily="34" charset="0"/>
                <a:cs typeface="Segoe UI Semibol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0" indent="0">
              <a:buNone/>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a:defRPr sz="1800">
                <a:latin typeface="Segoe UI" pitchFamily="34" charset="0"/>
                <a:cs typeface="Segoe UI" pitchFamily="34" charset="0"/>
              </a:defRPr>
            </a:lvl3pPr>
            <a:lvl4pPr>
              <a:defRPr sz="1600">
                <a:latin typeface="Segoe UI" pitchFamily="34" charset="0"/>
                <a:cs typeface="Segoe UI" pitchFamily="34" charset="0"/>
              </a:defRPr>
            </a:lvl4pPr>
            <a:lvl5pPr>
              <a:defRPr sz="1600">
                <a:latin typeface="Segoe UI" pitchFamily="34" charset="0"/>
                <a:cs typeface="Segoe U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p:txBody>
          <a:bodyPr/>
          <a:lstStyle/>
          <a:p>
            <a:fld id="{A08BFAE7-A0F3-48E6-8F0A-09B45C9FA7B2}" type="datetime1">
              <a:rPr lang="sr-Cyrl-RS" smtClean="0"/>
              <a:t>16.05.2026.</a:t>
            </a:fld>
            <a:endParaRPr lang="sr-Cyrl-RS"/>
          </a:p>
        </p:txBody>
      </p:sp>
      <p:sp>
        <p:nvSpPr>
          <p:cNvPr id="8" name="Footer Placeholder 7"/>
          <p:cNvSpPr>
            <a:spLocks noGrp="1"/>
          </p:cNvSpPr>
          <p:nvPr>
            <p:ph type="ftr" sz="quarter" idx="11"/>
          </p:nvPr>
        </p:nvSpPr>
        <p:spPr/>
        <p:txBody>
          <a:bodyPr/>
          <a:lstStyle/>
          <a:p>
            <a:endParaRPr lang="sr-Cyrl-RS"/>
          </a:p>
        </p:txBody>
      </p:sp>
      <p:sp>
        <p:nvSpPr>
          <p:cNvPr id="9" name="Slide Number Placeholder 8"/>
          <p:cNvSpPr>
            <a:spLocks noGrp="1"/>
          </p:cNvSpPr>
          <p:nvPr>
            <p:ph type="sldNum" sz="quarter" idx="12"/>
          </p:nvPr>
        </p:nvSpPr>
        <p:spPr/>
        <p:txBody>
          <a:bodyPr/>
          <a:lstStyle/>
          <a:p>
            <a:fld id="{6B9831F3-D99E-41B8-A7C8-BC069CB552B6}" type="slidenum">
              <a:rPr lang="sr-Cyrl-RS" smtClean="0"/>
              <a:t>‹#›</a:t>
            </a:fld>
            <a:endParaRPr lang="sr-Cyrl-RS"/>
          </a:p>
        </p:txBody>
      </p:sp>
      <p:cxnSp>
        <p:nvCxnSpPr>
          <p:cNvPr id="10" name="Straight Connector 9"/>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153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Text Placeholder 2"/>
          <p:cNvSpPr>
            <a:spLocks noGrp="1"/>
          </p:cNvSpPr>
          <p:nvPr>
            <p:ph type="body" idx="1"/>
          </p:nvPr>
        </p:nvSpPr>
        <p:spPr>
          <a:xfrm>
            <a:off x="457200" y="1341438"/>
            <a:ext cx="4040188" cy="639762"/>
          </a:xfrm>
          <a:solidFill>
            <a:srgbClr val="FFCC00"/>
          </a:solidFill>
        </p:spPr>
        <p:txBody>
          <a:bodyPr anchor="b">
            <a:noAutofit/>
          </a:bodyPr>
          <a:lstStyle>
            <a:lvl1pPr marL="0" indent="0">
              <a:buNone/>
              <a:defRPr sz="2400" b="0">
                <a:effectLst/>
                <a:latin typeface="Segoe UI Semibold" pitchFamily="34" charset="0"/>
                <a:cs typeface="Segoe UI Semibol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marL="0" indent="0">
              <a:buNone/>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a:defRPr sz="1800">
                <a:latin typeface="Segoe UI" pitchFamily="34" charset="0"/>
                <a:cs typeface="Segoe UI" pitchFamily="34" charset="0"/>
              </a:defRPr>
            </a:lvl3pPr>
            <a:lvl4pPr>
              <a:defRPr sz="1600">
                <a:latin typeface="Segoe UI" pitchFamily="34" charset="0"/>
                <a:cs typeface="Segoe UI" pitchFamily="34" charset="0"/>
              </a:defRPr>
            </a:lvl4pPr>
            <a:lvl5pPr>
              <a:defRPr sz="1600">
                <a:latin typeface="Segoe UI" pitchFamily="34" charset="0"/>
                <a:cs typeface="Segoe U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341438"/>
            <a:ext cx="4041775" cy="639762"/>
          </a:xfrm>
          <a:solidFill>
            <a:srgbClr val="FFCC00"/>
          </a:solidFill>
        </p:spPr>
        <p:txBody>
          <a:bodyPr anchor="b"/>
          <a:lstStyle>
            <a:lvl1pPr marL="0" indent="0">
              <a:buNone/>
              <a:defRPr sz="2400" b="0">
                <a:latin typeface="Segoe UI Semibold" pitchFamily="34" charset="0"/>
                <a:cs typeface="Segoe UI Semibol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0" indent="0">
              <a:buNone/>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a:defRPr sz="1800">
                <a:latin typeface="Segoe UI" pitchFamily="34" charset="0"/>
                <a:cs typeface="Segoe UI" pitchFamily="34" charset="0"/>
              </a:defRPr>
            </a:lvl3pPr>
            <a:lvl4pPr>
              <a:defRPr sz="1600">
                <a:latin typeface="Segoe UI" pitchFamily="34" charset="0"/>
                <a:cs typeface="Segoe UI" pitchFamily="34" charset="0"/>
              </a:defRPr>
            </a:lvl4pPr>
            <a:lvl5pPr>
              <a:defRPr sz="1600">
                <a:latin typeface="Segoe UI" pitchFamily="34" charset="0"/>
                <a:cs typeface="Segoe U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p:txBody>
          <a:bodyPr/>
          <a:lstStyle/>
          <a:p>
            <a:fld id="{95A46E20-0EC7-4B89-A2D7-59E643BE3E2A}" type="datetime1">
              <a:rPr lang="sr-Cyrl-RS" smtClean="0"/>
              <a:t>16.05.2026.</a:t>
            </a:fld>
            <a:endParaRPr lang="sr-Cyrl-RS"/>
          </a:p>
        </p:txBody>
      </p:sp>
      <p:sp>
        <p:nvSpPr>
          <p:cNvPr id="8" name="Footer Placeholder 7"/>
          <p:cNvSpPr>
            <a:spLocks noGrp="1"/>
          </p:cNvSpPr>
          <p:nvPr>
            <p:ph type="ftr" sz="quarter" idx="11"/>
          </p:nvPr>
        </p:nvSpPr>
        <p:spPr/>
        <p:txBody>
          <a:bodyPr/>
          <a:lstStyle/>
          <a:p>
            <a:endParaRPr lang="sr-Cyrl-RS"/>
          </a:p>
        </p:txBody>
      </p:sp>
      <p:sp>
        <p:nvSpPr>
          <p:cNvPr id="9" name="Slide Number Placeholder 8"/>
          <p:cNvSpPr>
            <a:spLocks noGrp="1"/>
          </p:cNvSpPr>
          <p:nvPr>
            <p:ph type="sldNum" sz="quarter" idx="12"/>
          </p:nvPr>
        </p:nvSpPr>
        <p:spPr/>
        <p:txBody>
          <a:bodyPr/>
          <a:lstStyle/>
          <a:p>
            <a:fld id="{6B9831F3-D99E-41B8-A7C8-BC069CB552B6}" type="slidenum">
              <a:rPr lang="sr-Cyrl-RS" smtClean="0"/>
              <a:t>‹#›</a:t>
            </a:fld>
            <a:endParaRPr lang="sr-Cyrl-RS"/>
          </a:p>
        </p:txBody>
      </p:sp>
      <p:cxnSp>
        <p:nvCxnSpPr>
          <p:cNvPr id="10" name="Straight Connector 9"/>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153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Date Placeholder 2"/>
          <p:cNvSpPr>
            <a:spLocks noGrp="1"/>
          </p:cNvSpPr>
          <p:nvPr>
            <p:ph type="dt" sz="half" idx="10"/>
          </p:nvPr>
        </p:nvSpPr>
        <p:spPr/>
        <p:txBody>
          <a:bodyPr/>
          <a:lstStyle/>
          <a:p>
            <a:fld id="{65EAACF9-BFA2-4E21-BC28-29F544700D8B}" type="datetime1">
              <a:rPr lang="sr-Cyrl-RS" smtClean="0"/>
              <a:t>16.05.2026.</a:t>
            </a:fld>
            <a:endParaRPr lang="sr-Cyrl-RS"/>
          </a:p>
        </p:txBody>
      </p:sp>
      <p:sp>
        <p:nvSpPr>
          <p:cNvPr id="4" name="Footer Placeholder 3"/>
          <p:cNvSpPr>
            <a:spLocks noGrp="1"/>
          </p:cNvSpPr>
          <p:nvPr>
            <p:ph type="ftr" sz="quarter" idx="11"/>
          </p:nvPr>
        </p:nvSpPr>
        <p:spPr/>
        <p:txBody>
          <a:bodyPr/>
          <a:lstStyle/>
          <a:p>
            <a:endParaRPr lang="sr-Cyrl-RS"/>
          </a:p>
        </p:txBody>
      </p:sp>
      <p:sp>
        <p:nvSpPr>
          <p:cNvPr id="5" name="Slide Number Placeholder 4"/>
          <p:cNvSpPr>
            <a:spLocks noGrp="1"/>
          </p:cNvSpPr>
          <p:nvPr>
            <p:ph type="sldNum" sz="quarter" idx="12"/>
          </p:nvPr>
        </p:nvSpPr>
        <p:spPr/>
        <p:txBody>
          <a:bodyPr/>
          <a:lstStyle/>
          <a:p>
            <a:fld id="{6B9831F3-D99E-41B8-A7C8-BC069CB552B6}" type="slidenum">
              <a:rPr lang="sr-Cyrl-RS" smtClean="0"/>
              <a:t>‹#›</a:t>
            </a:fld>
            <a:endParaRPr lang="sr-Cyrl-RS"/>
          </a:p>
        </p:txBody>
      </p:sp>
      <p:cxnSp>
        <p:nvCxnSpPr>
          <p:cNvPr id="6" name="Straight Connector 5"/>
          <p:cNvCxnSpPr/>
          <p:nvPr userDrawn="1"/>
        </p:nvCxnSpPr>
        <p:spPr>
          <a:xfrm>
            <a:off x="457200" y="14478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61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878483-A312-453A-BE71-50A0AE9BF1F7}" type="datetime1">
              <a:rPr lang="sr-Cyrl-RS" smtClean="0"/>
              <a:t>16.05.2026.</a:t>
            </a:fld>
            <a:endParaRPr lang="sr-Cyrl-RS"/>
          </a:p>
        </p:txBody>
      </p:sp>
      <p:sp>
        <p:nvSpPr>
          <p:cNvPr id="3" name="Footer Placeholder 2"/>
          <p:cNvSpPr>
            <a:spLocks noGrp="1"/>
          </p:cNvSpPr>
          <p:nvPr>
            <p:ph type="ftr" sz="quarter" idx="11"/>
          </p:nvPr>
        </p:nvSpPr>
        <p:spPr/>
        <p:txBody>
          <a:bodyPr/>
          <a:lstStyle/>
          <a:p>
            <a:endParaRPr lang="sr-Cyrl-RS"/>
          </a:p>
        </p:txBody>
      </p:sp>
      <p:sp>
        <p:nvSpPr>
          <p:cNvPr id="4" name="Slide Number Placeholder 3"/>
          <p:cNvSpPr>
            <a:spLocks noGrp="1"/>
          </p:cNvSpPr>
          <p:nvPr>
            <p:ph type="sldNum" sz="quarter" idx="12"/>
          </p:nvPr>
        </p:nvSpPr>
        <p:spPr/>
        <p:txBody>
          <a:bodyPr/>
          <a:lstStyle/>
          <a:p>
            <a:fld id="{6B9831F3-D99E-41B8-A7C8-BC069CB552B6}" type="slidenum">
              <a:rPr lang="sr-Cyrl-RS" smtClean="0"/>
              <a:t>‹#›</a:t>
            </a:fld>
            <a:endParaRPr lang="sr-Cyrl-RS"/>
          </a:p>
        </p:txBody>
      </p:sp>
    </p:spTree>
    <p:extLst>
      <p:ext uri="{BB962C8B-B14F-4D97-AF65-F5344CB8AC3E}">
        <p14:creationId xmlns:p14="http://schemas.microsoft.com/office/powerpoint/2010/main" val="4059059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Date Placeholder 2"/>
          <p:cNvSpPr>
            <a:spLocks noGrp="1"/>
          </p:cNvSpPr>
          <p:nvPr>
            <p:ph type="dt" sz="half" idx="10"/>
          </p:nvPr>
        </p:nvSpPr>
        <p:spPr/>
        <p:txBody>
          <a:bodyPr/>
          <a:lstStyle/>
          <a:p>
            <a:fld id="{5ED94336-1408-4005-9C37-5B5326DB9F33}" type="datetime1">
              <a:rPr lang="sr-Cyrl-RS" smtClean="0"/>
              <a:t>16.05.2026.</a:t>
            </a:fld>
            <a:endParaRPr lang="sr-Cyrl-RS"/>
          </a:p>
        </p:txBody>
      </p:sp>
      <p:sp>
        <p:nvSpPr>
          <p:cNvPr id="4" name="Footer Placeholder 3"/>
          <p:cNvSpPr>
            <a:spLocks noGrp="1"/>
          </p:cNvSpPr>
          <p:nvPr>
            <p:ph type="ftr" sz="quarter" idx="11"/>
          </p:nvPr>
        </p:nvSpPr>
        <p:spPr/>
        <p:txBody>
          <a:bodyPr/>
          <a:lstStyle/>
          <a:p>
            <a:endParaRPr lang="sr-Cyrl-RS"/>
          </a:p>
        </p:txBody>
      </p:sp>
      <p:sp>
        <p:nvSpPr>
          <p:cNvPr id="5" name="Slide Number Placeholder 4"/>
          <p:cNvSpPr>
            <a:spLocks noGrp="1"/>
          </p:cNvSpPr>
          <p:nvPr>
            <p:ph type="sldNum" sz="quarter" idx="12"/>
          </p:nvPr>
        </p:nvSpPr>
        <p:spPr/>
        <p:txBody>
          <a:bodyPr/>
          <a:lstStyle/>
          <a:p>
            <a:fld id="{6B9831F3-D99E-41B8-A7C8-BC069CB552B6}" type="slidenum">
              <a:rPr lang="sr-Cyrl-RS" smtClean="0"/>
              <a:t>‹#›</a:t>
            </a:fld>
            <a:endParaRPr lang="sr-Cyrl-RS"/>
          </a:p>
        </p:txBody>
      </p:sp>
      <p:cxnSp>
        <p:nvCxnSpPr>
          <p:cNvPr id="6" name="Straight Connector 5"/>
          <p:cNvCxnSpPr/>
          <p:nvPr userDrawn="1"/>
        </p:nvCxnSpPr>
        <p:spPr>
          <a:xfrm>
            <a:off x="457200" y="14478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700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2438400" cy="1327150"/>
          </a:xfrm>
        </p:spPr>
        <p:txBody>
          <a:bodyPr anchor="b">
            <a:noAutofit/>
          </a:bodyPr>
          <a:lstStyle>
            <a:lvl1pPr algn="l">
              <a:defRPr sz="3000" b="1">
                <a:latin typeface="Segoe UI Semibold" pitchFamily="34" charset="0"/>
                <a:cs typeface="Segoe UI Semibold" pitchFamily="34" charset="0"/>
              </a:defRPr>
            </a:lvl1pPr>
          </a:lstStyle>
          <a:p>
            <a:r>
              <a:rPr lang="en-US" dirty="0"/>
              <a:t>Click to edit Master title style</a:t>
            </a:r>
            <a:endParaRPr lang="sr-Cyrl-RS" dirty="0"/>
          </a:p>
        </p:txBody>
      </p:sp>
      <p:sp>
        <p:nvSpPr>
          <p:cNvPr id="3" name="Content Placeholder 2"/>
          <p:cNvSpPr>
            <a:spLocks noGrp="1"/>
          </p:cNvSpPr>
          <p:nvPr>
            <p:ph idx="1"/>
          </p:nvPr>
        </p:nvSpPr>
        <p:spPr>
          <a:xfrm>
            <a:off x="3048000" y="273050"/>
            <a:ext cx="5638800" cy="5853113"/>
          </a:xfrm>
        </p:spPr>
        <p:txBody>
          <a:bodyPr/>
          <a:lstStyle>
            <a:lvl1pPr marL="0" indent="0">
              <a:buNone/>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a:defRPr sz="2400">
                <a:latin typeface="Segoe UI" pitchFamily="34" charset="0"/>
                <a:cs typeface="Segoe UI" pitchFamily="34" charset="0"/>
              </a:defRPr>
            </a:lvl3pPr>
            <a:lvl4pPr>
              <a:defRPr sz="2000">
                <a:latin typeface="Segoe UI" pitchFamily="34" charset="0"/>
                <a:cs typeface="Segoe UI" pitchFamily="34" charset="0"/>
              </a:defRPr>
            </a:lvl4pPr>
            <a:lvl5pPr>
              <a:defRPr sz="2000">
                <a:latin typeface="Segoe UI" pitchFamily="34" charset="0"/>
                <a:cs typeface="Segoe UI"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 Second level</a:t>
            </a:r>
          </a:p>
        </p:txBody>
      </p:sp>
      <p:sp>
        <p:nvSpPr>
          <p:cNvPr id="4" name="Text Placeholder 3"/>
          <p:cNvSpPr>
            <a:spLocks noGrp="1"/>
          </p:cNvSpPr>
          <p:nvPr>
            <p:ph type="body" sz="half" idx="2"/>
          </p:nvPr>
        </p:nvSpPr>
        <p:spPr>
          <a:xfrm>
            <a:off x="457201" y="1676400"/>
            <a:ext cx="2438400" cy="4449763"/>
          </a:xfrm>
        </p:spPr>
        <p:txBody>
          <a:bodyPr>
            <a:normAutofit/>
          </a:bodyPr>
          <a:lstStyle>
            <a:lvl1pPr marL="0" indent="0">
              <a:buNone/>
              <a:defRPr sz="2000">
                <a:latin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52D5CB3-BBA1-40E8-BF51-9D888B485067}" type="datetime1">
              <a:rPr lang="sr-Cyrl-RS" smtClean="0"/>
              <a:t>16.05.2026.</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6B9831F3-D99E-41B8-A7C8-BC069CB552B6}" type="slidenum">
              <a:rPr lang="sr-Cyrl-RS" smtClean="0"/>
              <a:t>‹#›</a:t>
            </a:fld>
            <a:endParaRPr lang="sr-Cyrl-RS"/>
          </a:p>
        </p:txBody>
      </p:sp>
      <p:cxnSp>
        <p:nvCxnSpPr>
          <p:cNvPr id="8" name="Straight Connector 7"/>
          <p:cNvCxnSpPr/>
          <p:nvPr userDrawn="1"/>
        </p:nvCxnSpPr>
        <p:spPr>
          <a:xfrm>
            <a:off x="457200" y="1600200"/>
            <a:ext cx="25146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30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Content Placeholder 2"/>
          <p:cNvSpPr>
            <a:spLocks noGrp="1"/>
          </p:cNvSpPr>
          <p:nvPr>
            <p:ph idx="1"/>
          </p:nvPr>
        </p:nvSpPr>
        <p:spPr/>
        <p:txBody>
          <a:bodyPr/>
          <a:lstStyle>
            <a:lvl1pPr marL="0" indent="0">
              <a:buFont typeface="Wingdings" pitchFamily="2" charset="2"/>
              <a:buNone/>
              <a:defRPr sz="2400">
                <a:latin typeface="Segoe UI" pitchFamily="34" charset="0"/>
                <a:cs typeface="Segoe UI" pitchFamily="34" charset="0"/>
              </a:defRPr>
            </a:lvl1pPr>
            <a:lvl2pPr marL="800100" indent="-342900">
              <a:buFont typeface="Wingdings" pitchFamily="2" charset="2"/>
              <a:buChar char="q"/>
              <a:defRPr sz="2000">
                <a:latin typeface="Segoe UI" pitchFamily="34" charset="0"/>
                <a:cs typeface="Segoe UI" pitchFamily="34" charset="0"/>
              </a:defRPr>
            </a:lvl2pPr>
            <a:lvl3pPr>
              <a:defRPr sz="2000">
                <a:latin typeface="Segoe UI" pitchFamily="34" charset="0"/>
                <a:cs typeface="Segoe UI" pitchFamily="34" charset="0"/>
              </a:defRPr>
            </a:lvl3pPr>
            <a:lvl4pPr>
              <a:defRPr sz="1800">
                <a:latin typeface="Segoe UI" pitchFamily="34" charset="0"/>
                <a:cs typeface="Segoe UI" pitchFamily="34" charset="0"/>
              </a:defRPr>
            </a:lvl4pPr>
            <a:lvl5pPr>
              <a:defRPr sz="1600">
                <a:latin typeface="Segoe UI" pitchFamily="34" charset="0"/>
                <a:cs typeface="Segoe UI" pitchFamily="34" charset="0"/>
              </a:defRPr>
            </a:lvl5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166B2D7D-6939-4F46-B131-C9B937FBB11C}"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cxnSp>
        <p:nvCxnSpPr>
          <p:cNvPr id="8" name="Straight Connector 7"/>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166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2438400" cy="1327150"/>
          </a:xfrm>
        </p:spPr>
        <p:txBody>
          <a:bodyPr anchor="b">
            <a:noAutofit/>
          </a:bodyPr>
          <a:lstStyle>
            <a:lvl1pPr algn="l">
              <a:defRPr sz="3000" b="1">
                <a:latin typeface="Segoe UI Semibold" pitchFamily="34" charset="0"/>
                <a:cs typeface="Segoe UI Semibold" pitchFamily="34" charset="0"/>
              </a:defRPr>
            </a:lvl1pPr>
          </a:lstStyle>
          <a:p>
            <a:r>
              <a:rPr lang="en-US" dirty="0"/>
              <a:t>Click to edit Master title style</a:t>
            </a:r>
            <a:endParaRPr lang="sr-Cyrl-RS" dirty="0"/>
          </a:p>
        </p:txBody>
      </p:sp>
      <p:sp>
        <p:nvSpPr>
          <p:cNvPr id="4" name="Text Placeholder 3"/>
          <p:cNvSpPr>
            <a:spLocks noGrp="1"/>
          </p:cNvSpPr>
          <p:nvPr>
            <p:ph type="body" sz="half" idx="2"/>
          </p:nvPr>
        </p:nvSpPr>
        <p:spPr>
          <a:xfrm>
            <a:off x="457201" y="1676400"/>
            <a:ext cx="2438400" cy="4449763"/>
          </a:xfrm>
        </p:spPr>
        <p:txBody>
          <a:bodyPr>
            <a:normAutofit/>
          </a:bodyPr>
          <a:lstStyle>
            <a:lvl1pPr marL="0" indent="0">
              <a:buNone/>
              <a:defRPr sz="2000">
                <a:latin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782C438-EA14-4927-B8B4-56323E50C6AE}" type="datetime1">
              <a:rPr lang="sr-Cyrl-RS" smtClean="0"/>
              <a:t>16.05.2026.</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6B9831F3-D99E-41B8-A7C8-BC069CB552B6}" type="slidenum">
              <a:rPr lang="sr-Cyrl-RS" smtClean="0"/>
              <a:t>‹#›</a:t>
            </a:fld>
            <a:endParaRPr lang="sr-Cyrl-RS"/>
          </a:p>
        </p:txBody>
      </p:sp>
      <p:sp>
        <p:nvSpPr>
          <p:cNvPr id="8" name="Text Placeholder 2"/>
          <p:cNvSpPr>
            <a:spLocks noGrp="1"/>
          </p:cNvSpPr>
          <p:nvPr>
            <p:ph type="body" idx="1"/>
          </p:nvPr>
        </p:nvSpPr>
        <p:spPr>
          <a:xfrm>
            <a:off x="3048000" y="285750"/>
            <a:ext cx="5791200" cy="476250"/>
          </a:xfrm>
        </p:spPr>
        <p:txBody>
          <a:bodyPr anchor="b">
            <a:noAutofit/>
          </a:bodyPr>
          <a:lstStyle>
            <a:lvl1pPr marL="0" indent="0">
              <a:buNone/>
              <a:defRPr sz="2400" b="0">
                <a:effectLst/>
                <a:latin typeface="Segoe UI Semibold" pitchFamily="34" charset="0"/>
                <a:cs typeface="Segoe UI Semibol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p:cNvSpPr>
            <a:spLocks noGrp="1"/>
          </p:cNvSpPr>
          <p:nvPr>
            <p:ph sz="half" idx="13"/>
          </p:nvPr>
        </p:nvSpPr>
        <p:spPr>
          <a:xfrm>
            <a:off x="3048000" y="838200"/>
            <a:ext cx="5791200" cy="2362200"/>
          </a:xfrm>
        </p:spPr>
        <p:txBody>
          <a:bodyPr/>
          <a:lstStyle>
            <a:lvl1pPr marL="0" indent="0">
              <a:buNone/>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a:defRPr sz="1800">
                <a:latin typeface="Segoe UI" pitchFamily="34" charset="0"/>
                <a:cs typeface="Segoe UI" pitchFamily="34" charset="0"/>
              </a:defRPr>
            </a:lvl3pPr>
            <a:lvl4pPr>
              <a:defRPr sz="1600">
                <a:latin typeface="Segoe UI" pitchFamily="34" charset="0"/>
                <a:cs typeface="Segoe UI" pitchFamily="34" charset="0"/>
              </a:defRPr>
            </a:lvl4pPr>
            <a:lvl5pPr>
              <a:defRPr sz="1600">
                <a:latin typeface="Segoe UI" pitchFamily="34" charset="0"/>
                <a:cs typeface="Segoe U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10" name="Text Placeholder 2"/>
          <p:cNvSpPr>
            <a:spLocks noGrp="1"/>
          </p:cNvSpPr>
          <p:nvPr>
            <p:ph type="body" idx="14"/>
          </p:nvPr>
        </p:nvSpPr>
        <p:spPr>
          <a:xfrm>
            <a:off x="3048000" y="3276600"/>
            <a:ext cx="5791200" cy="476250"/>
          </a:xfrm>
        </p:spPr>
        <p:txBody>
          <a:bodyPr anchor="b">
            <a:noAutofit/>
          </a:bodyPr>
          <a:lstStyle>
            <a:lvl1pPr marL="0" indent="0">
              <a:buNone/>
              <a:defRPr sz="2400" b="0">
                <a:effectLst/>
                <a:latin typeface="Segoe UI Semibold" pitchFamily="34" charset="0"/>
                <a:cs typeface="Segoe UI Semibol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15"/>
          </p:nvPr>
        </p:nvSpPr>
        <p:spPr>
          <a:xfrm>
            <a:off x="3048000" y="3821112"/>
            <a:ext cx="5791200" cy="2274888"/>
          </a:xfrm>
        </p:spPr>
        <p:txBody>
          <a:bodyPr/>
          <a:lstStyle>
            <a:lvl1pPr marL="0" indent="0">
              <a:buNone/>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a:defRPr sz="1800">
                <a:latin typeface="Segoe UI" pitchFamily="34" charset="0"/>
                <a:cs typeface="Segoe UI" pitchFamily="34" charset="0"/>
              </a:defRPr>
            </a:lvl3pPr>
            <a:lvl4pPr>
              <a:defRPr sz="1600">
                <a:latin typeface="Segoe UI" pitchFamily="34" charset="0"/>
                <a:cs typeface="Segoe UI" pitchFamily="34" charset="0"/>
              </a:defRPr>
            </a:lvl4pPr>
            <a:lvl5pPr>
              <a:defRPr sz="1600">
                <a:latin typeface="Segoe UI" pitchFamily="34" charset="0"/>
                <a:cs typeface="Segoe U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cxnSp>
        <p:nvCxnSpPr>
          <p:cNvPr id="12" name="Straight Connector 11"/>
          <p:cNvCxnSpPr/>
          <p:nvPr userDrawn="1"/>
        </p:nvCxnSpPr>
        <p:spPr>
          <a:xfrm>
            <a:off x="457200" y="1600200"/>
            <a:ext cx="25146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049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946150"/>
          </a:xfrm>
          <a:solidFill>
            <a:srgbClr val="FFCC00"/>
          </a:solidFill>
        </p:spPr>
        <p:txBody>
          <a:bodyPr anchor="b">
            <a:noAutofit/>
          </a:bodyPr>
          <a:lstStyle>
            <a:lvl1pPr algn="l">
              <a:defRPr sz="2800" b="1">
                <a:latin typeface="Segoe UI Semibold" pitchFamily="34" charset="0"/>
                <a:cs typeface="Segoe UI Semibold" pitchFamily="34" charset="0"/>
              </a:defRPr>
            </a:lvl1pPr>
          </a:lstStyle>
          <a:p>
            <a:r>
              <a:rPr lang="en-US" dirty="0"/>
              <a:t>Click to edit Master title style</a:t>
            </a:r>
            <a:endParaRPr lang="sr-Cyrl-RS" dirty="0"/>
          </a:p>
        </p:txBody>
      </p:sp>
      <p:sp>
        <p:nvSpPr>
          <p:cNvPr id="3" name="Content Placeholder 2"/>
          <p:cNvSpPr>
            <a:spLocks noGrp="1"/>
          </p:cNvSpPr>
          <p:nvPr>
            <p:ph idx="1"/>
          </p:nvPr>
        </p:nvSpPr>
        <p:spPr>
          <a:xfrm>
            <a:off x="3575050" y="273050"/>
            <a:ext cx="5111750" cy="5853113"/>
          </a:xfrm>
        </p:spPr>
        <p:txBody>
          <a:bodyPr/>
          <a:lstStyle>
            <a:lvl1pPr marL="0" indent="0">
              <a:buNone/>
              <a:defRPr sz="2400">
                <a:latin typeface="Segoe UI" pitchFamily="34" charset="0"/>
                <a:cs typeface="Segoe UI" pitchFamily="34" charset="0"/>
              </a:defRPr>
            </a:lvl1pPr>
            <a:lvl2pPr marL="742950" indent="-285750">
              <a:buFont typeface="Wingdings" pitchFamily="2" charset="2"/>
              <a:buChar char="q"/>
              <a:defRPr sz="2000">
                <a:latin typeface="Segoe UI" pitchFamily="34" charset="0"/>
                <a:cs typeface="Segoe UI" pitchFamily="34" charset="0"/>
              </a:defRPr>
            </a:lvl2pPr>
            <a:lvl3pPr>
              <a:defRPr sz="2400">
                <a:latin typeface="Segoe UI" pitchFamily="34" charset="0"/>
                <a:cs typeface="Segoe UI" pitchFamily="34" charset="0"/>
              </a:defRPr>
            </a:lvl3pPr>
            <a:lvl4pPr>
              <a:defRPr sz="2000">
                <a:latin typeface="Segoe UI" pitchFamily="34" charset="0"/>
                <a:cs typeface="Segoe UI" pitchFamily="34" charset="0"/>
              </a:defRPr>
            </a:lvl4pPr>
            <a:lvl5pPr>
              <a:defRPr sz="2000">
                <a:latin typeface="Segoe UI" pitchFamily="34" charset="0"/>
                <a:cs typeface="Segoe UI"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 Second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2000">
                <a:latin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03D266B-835D-4189-8D9C-902B85ACACAB}" type="datetime1">
              <a:rPr lang="sr-Cyrl-RS" smtClean="0"/>
              <a:t>16.05.2026.</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6B9831F3-D99E-41B8-A7C8-BC069CB552B6}" type="slidenum">
              <a:rPr lang="sr-Cyrl-RS" smtClean="0"/>
              <a:t>‹#›</a:t>
            </a:fld>
            <a:endParaRPr lang="sr-Cyrl-RS"/>
          </a:p>
        </p:txBody>
      </p:sp>
      <p:cxnSp>
        <p:nvCxnSpPr>
          <p:cNvPr id="8" name="Straight Connector 7"/>
          <p:cNvCxnSpPr/>
          <p:nvPr userDrawn="1"/>
        </p:nvCxnSpPr>
        <p:spPr>
          <a:xfrm>
            <a:off x="457200" y="1295400"/>
            <a:ext cx="29718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16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Segoe UI Semibold" pitchFamily="34" charset="0"/>
                <a:cs typeface="Segoe UI Semibold" pitchFamily="34" charset="0"/>
              </a:defRPr>
            </a:lvl1pPr>
          </a:lstStyle>
          <a:p>
            <a:r>
              <a:rPr lang="en-US" dirty="0"/>
              <a:t>Click to edit Master title style</a:t>
            </a:r>
            <a:endParaRPr lang="sr-Cyrl-R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Segoe UI Semibold" pitchFamily="34" charset="0"/>
                <a:cs typeface="Segoe UI Semibold"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Cyrl-R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600">
                <a:latin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3726240-7255-4D46-9FFE-86AD59D51CA7}" type="datetime1">
              <a:rPr lang="sr-Cyrl-RS" smtClean="0"/>
              <a:t>16.05.2026.</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6B9831F3-D99E-41B8-A7C8-BC069CB552B6}" type="slidenum">
              <a:rPr lang="sr-Cyrl-RS" smtClean="0"/>
              <a:t>‹#›</a:t>
            </a:fld>
            <a:endParaRPr lang="sr-Cyrl-RS"/>
          </a:p>
        </p:txBody>
      </p:sp>
    </p:spTree>
    <p:extLst>
      <p:ext uri="{BB962C8B-B14F-4D97-AF65-F5344CB8AC3E}">
        <p14:creationId xmlns:p14="http://schemas.microsoft.com/office/powerpoint/2010/main" val="1061426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r-Cyrl-R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851032-86E3-4FA4-B7F3-C8FE88A0001B}"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spTree>
    <p:extLst>
      <p:ext uri="{BB962C8B-B14F-4D97-AF65-F5344CB8AC3E}">
        <p14:creationId xmlns:p14="http://schemas.microsoft.com/office/powerpoint/2010/main" val="2694447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endParaRPr lang="sr-Cyrl-R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Cyrl-R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D60B1C-968C-4821-9E9D-308535BEDBF8}" type="datetime1">
              <a:rPr lang="sr-Cyrl-RS" smtClean="0"/>
              <a:t>16.05.2026.</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6B9831F3-D99E-41B8-A7C8-BC069CB552B6}" type="slidenum">
              <a:rPr lang="sr-Cyrl-RS" smtClean="0"/>
              <a:t>‹#›</a:t>
            </a:fld>
            <a:endParaRPr lang="sr-Cyrl-RS"/>
          </a:p>
        </p:txBody>
      </p:sp>
    </p:spTree>
    <p:extLst>
      <p:ext uri="{BB962C8B-B14F-4D97-AF65-F5344CB8AC3E}">
        <p14:creationId xmlns:p14="http://schemas.microsoft.com/office/powerpoint/2010/main" val="101872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r-Cyrl-R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Cyrl-R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B89313-FCED-4BDA-96DF-BF83B2620DDF}" type="datetime1">
              <a:rPr lang="sr-Cyrl-RS" smtClean="0"/>
              <a:t>16.05.2026.</a:t>
            </a:fld>
            <a:endParaRPr lang="sr-Cyrl-RS"/>
          </a:p>
        </p:txBody>
      </p:sp>
      <p:sp>
        <p:nvSpPr>
          <p:cNvPr id="6" name="Footer Placeholder 5"/>
          <p:cNvSpPr>
            <a:spLocks noGrp="1"/>
          </p:cNvSpPr>
          <p:nvPr>
            <p:ph type="ftr" sz="quarter" idx="11"/>
          </p:nvPr>
        </p:nvSpPr>
        <p:spPr/>
        <p:txBody>
          <a:bodyPr/>
          <a:lstStyle/>
          <a:p>
            <a:endParaRPr lang="sr-Cyrl-RS"/>
          </a:p>
        </p:txBody>
      </p:sp>
      <p:sp>
        <p:nvSpPr>
          <p:cNvPr id="7" name="Slide Number Placeholder 6"/>
          <p:cNvSpPr>
            <a:spLocks noGrp="1"/>
          </p:cNvSpPr>
          <p:nvPr>
            <p:ph type="sldNum" sz="quarter" idx="12"/>
          </p:nvPr>
        </p:nvSpPr>
        <p:spPr/>
        <p:txBody>
          <a:bodyPr/>
          <a:lstStyle/>
          <a:p>
            <a:fld id="{6B9831F3-D99E-41B8-A7C8-BC069CB552B6}" type="slidenum">
              <a:rPr lang="sr-Cyrl-RS" smtClean="0"/>
              <a:t>‹#›</a:t>
            </a:fld>
            <a:endParaRPr lang="sr-Cyrl-RS"/>
          </a:p>
        </p:txBody>
      </p:sp>
    </p:spTree>
    <p:extLst>
      <p:ext uri="{BB962C8B-B14F-4D97-AF65-F5344CB8AC3E}">
        <p14:creationId xmlns:p14="http://schemas.microsoft.com/office/powerpoint/2010/main" val="2384552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Cyrl-R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Cyrl-RS"/>
          </a:p>
        </p:txBody>
      </p:sp>
      <p:sp>
        <p:nvSpPr>
          <p:cNvPr id="4" name="Date Placeholder 3"/>
          <p:cNvSpPr>
            <a:spLocks noGrp="1"/>
          </p:cNvSpPr>
          <p:nvPr>
            <p:ph type="dt" sz="half" idx="10"/>
          </p:nvPr>
        </p:nvSpPr>
        <p:spPr/>
        <p:txBody>
          <a:bodyPr/>
          <a:lstStyle/>
          <a:p>
            <a:fld id="{31428FAB-08F7-4707-85E4-4DE12BC3B75A}"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spTree>
    <p:extLst>
      <p:ext uri="{BB962C8B-B14F-4D97-AF65-F5344CB8AC3E}">
        <p14:creationId xmlns:p14="http://schemas.microsoft.com/office/powerpoint/2010/main" val="1034802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r-Cyrl-R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Cyrl-RS"/>
          </a:p>
        </p:txBody>
      </p:sp>
      <p:sp>
        <p:nvSpPr>
          <p:cNvPr id="4" name="Date Placeholder 3"/>
          <p:cNvSpPr>
            <a:spLocks noGrp="1"/>
          </p:cNvSpPr>
          <p:nvPr>
            <p:ph type="dt" sz="half" idx="10"/>
          </p:nvPr>
        </p:nvSpPr>
        <p:spPr/>
        <p:txBody>
          <a:bodyPr/>
          <a:lstStyle/>
          <a:p>
            <a:fld id="{5884EAF1-0456-46C5-9BC5-F211C4A2B45C}"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spTree>
    <p:extLst>
      <p:ext uri="{BB962C8B-B14F-4D97-AF65-F5344CB8AC3E}">
        <p14:creationId xmlns:p14="http://schemas.microsoft.com/office/powerpoint/2010/main" val="1823214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Content Placeholder 2"/>
          <p:cNvSpPr>
            <a:spLocks noGrp="1"/>
          </p:cNvSpPr>
          <p:nvPr>
            <p:ph idx="1"/>
          </p:nvPr>
        </p:nvSpPr>
        <p:spPr/>
        <p:txBody>
          <a:bodyPr/>
          <a:lstStyle>
            <a:lvl1pPr marL="0" indent="0">
              <a:buFont typeface="Wingdings" pitchFamily="2" charset="2"/>
              <a:buNone/>
              <a:defRPr sz="2400">
                <a:latin typeface="Segoe UI" pitchFamily="34" charset="0"/>
                <a:cs typeface="Segoe UI" pitchFamily="34" charset="0"/>
              </a:defRPr>
            </a:lvl1pPr>
            <a:lvl2pPr marL="800100" indent="-342900">
              <a:buFont typeface="Wingdings" pitchFamily="2" charset="2"/>
              <a:buChar char="q"/>
              <a:defRPr sz="2000">
                <a:latin typeface="Segoe UI" pitchFamily="34" charset="0"/>
                <a:cs typeface="Segoe UI" pitchFamily="34" charset="0"/>
              </a:defRPr>
            </a:lvl2pPr>
            <a:lvl3pPr>
              <a:defRPr sz="2000">
                <a:latin typeface="Segoe UI" pitchFamily="34" charset="0"/>
                <a:cs typeface="Segoe UI" pitchFamily="34" charset="0"/>
              </a:defRPr>
            </a:lvl3pPr>
            <a:lvl4pPr>
              <a:defRPr sz="1800">
                <a:latin typeface="Segoe UI" pitchFamily="34" charset="0"/>
                <a:cs typeface="Segoe UI" pitchFamily="34" charset="0"/>
              </a:defRPr>
            </a:lvl4pPr>
            <a:lvl5pPr>
              <a:defRPr sz="1600">
                <a:latin typeface="Segoe UI" pitchFamily="34" charset="0"/>
                <a:cs typeface="Segoe UI" pitchFamily="34" charset="0"/>
              </a:defRPr>
            </a:lvl5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7F6100D5-99B9-4F64-BBB6-D4C942E67159}"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cxnSp>
        <p:nvCxnSpPr>
          <p:cNvPr id="8" name="Straight Connector 7"/>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166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Content Placeholder 2"/>
          <p:cNvSpPr>
            <a:spLocks noGrp="1"/>
          </p:cNvSpPr>
          <p:nvPr>
            <p:ph idx="1"/>
          </p:nvPr>
        </p:nvSpPr>
        <p:spPr/>
        <p:txBody>
          <a:bodyPr/>
          <a:lstStyle>
            <a:lvl1pPr marL="0" indent="0">
              <a:buFont typeface="Wingdings" pitchFamily="2" charset="2"/>
              <a:buNone/>
              <a:defRPr sz="2400">
                <a:latin typeface="Segoe UI" pitchFamily="34" charset="0"/>
                <a:cs typeface="Segoe UI" pitchFamily="34" charset="0"/>
              </a:defRPr>
            </a:lvl1pPr>
            <a:lvl2pPr marL="800100" indent="-342900">
              <a:buFont typeface="Wingdings" pitchFamily="2" charset="2"/>
              <a:buChar char="q"/>
              <a:defRPr sz="2000">
                <a:latin typeface="Segoe UI" pitchFamily="34" charset="0"/>
                <a:cs typeface="Segoe UI" pitchFamily="34" charset="0"/>
              </a:defRPr>
            </a:lvl2pPr>
            <a:lvl3pPr>
              <a:defRPr sz="2000">
                <a:latin typeface="Segoe UI" pitchFamily="34" charset="0"/>
                <a:cs typeface="Segoe UI" pitchFamily="34" charset="0"/>
              </a:defRPr>
            </a:lvl3pPr>
            <a:lvl4pPr>
              <a:defRPr sz="1800">
                <a:latin typeface="Segoe UI" pitchFamily="34" charset="0"/>
                <a:cs typeface="Segoe UI" pitchFamily="34" charset="0"/>
              </a:defRPr>
            </a:lvl4pPr>
            <a:lvl5pPr>
              <a:defRPr sz="1600">
                <a:latin typeface="Segoe UI" pitchFamily="34" charset="0"/>
                <a:cs typeface="Segoe UI" pitchFamily="34" charset="0"/>
              </a:defRPr>
            </a:lvl5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D308B72E-8B3B-4CAE-A7C3-39151D66B8AF}"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cxnSp>
        <p:nvCxnSpPr>
          <p:cNvPr id="8" name="Straight Connector 7"/>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166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Content Placeholder 2"/>
          <p:cNvSpPr>
            <a:spLocks noGrp="1"/>
          </p:cNvSpPr>
          <p:nvPr>
            <p:ph idx="1"/>
          </p:nvPr>
        </p:nvSpPr>
        <p:spPr/>
        <p:txBody>
          <a:bodyPr/>
          <a:lstStyle>
            <a:lvl1pPr marL="0" indent="0">
              <a:buFont typeface="Wingdings" pitchFamily="2" charset="2"/>
              <a:buNone/>
              <a:defRPr sz="2400">
                <a:latin typeface="Segoe UI" pitchFamily="34" charset="0"/>
                <a:cs typeface="Segoe UI" pitchFamily="34" charset="0"/>
              </a:defRPr>
            </a:lvl1pPr>
            <a:lvl2pPr marL="800100" indent="-342900">
              <a:buFont typeface="Wingdings" pitchFamily="2" charset="2"/>
              <a:buChar char="q"/>
              <a:defRPr sz="2000">
                <a:latin typeface="Segoe UI" pitchFamily="34" charset="0"/>
                <a:cs typeface="Segoe UI" pitchFamily="34" charset="0"/>
              </a:defRPr>
            </a:lvl2pPr>
            <a:lvl3pPr>
              <a:defRPr sz="2000">
                <a:latin typeface="Segoe UI" pitchFamily="34" charset="0"/>
                <a:cs typeface="Segoe UI" pitchFamily="34" charset="0"/>
              </a:defRPr>
            </a:lvl3pPr>
            <a:lvl4pPr>
              <a:defRPr sz="1800">
                <a:latin typeface="Segoe UI" pitchFamily="34" charset="0"/>
                <a:cs typeface="Segoe UI" pitchFamily="34" charset="0"/>
              </a:defRPr>
            </a:lvl4pPr>
            <a:lvl5pPr>
              <a:defRPr sz="1600">
                <a:latin typeface="Segoe UI" pitchFamily="34" charset="0"/>
                <a:cs typeface="Segoe UI" pitchFamily="34" charset="0"/>
              </a:defRPr>
            </a:lvl5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A5820554-805F-4118-A391-3959E7DDB600}"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cxnSp>
        <p:nvCxnSpPr>
          <p:cNvPr id="8" name="Straight Connector 7"/>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16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Content Placeholder 2"/>
          <p:cNvSpPr>
            <a:spLocks noGrp="1"/>
          </p:cNvSpPr>
          <p:nvPr>
            <p:ph idx="1"/>
          </p:nvPr>
        </p:nvSpPr>
        <p:spPr/>
        <p:txBody>
          <a:bodyPr/>
          <a:lstStyle>
            <a:lvl1pPr marL="0" indent="0">
              <a:buFont typeface="Wingdings" pitchFamily="2" charset="2"/>
              <a:buNone/>
              <a:defRPr sz="2400">
                <a:latin typeface="Segoe UI" pitchFamily="34" charset="0"/>
                <a:cs typeface="Segoe UI" pitchFamily="34" charset="0"/>
              </a:defRPr>
            </a:lvl1pPr>
            <a:lvl2pPr marL="800100" indent="-342900">
              <a:buFont typeface="Wingdings" pitchFamily="2" charset="2"/>
              <a:buChar char="q"/>
              <a:defRPr sz="2000">
                <a:latin typeface="Segoe UI" pitchFamily="34" charset="0"/>
                <a:cs typeface="Segoe UI" pitchFamily="34" charset="0"/>
              </a:defRPr>
            </a:lvl2pPr>
            <a:lvl3pPr>
              <a:defRPr sz="2000">
                <a:latin typeface="Segoe UI" pitchFamily="34" charset="0"/>
                <a:cs typeface="Segoe UI" pitchFamily="34" charset="0"/>
              </a:defRPr>
            </a:lvl3pPr>
            <a:lvl4pPr>
              <a:defRPr sz="1800">
                <a:latin typeface="Segoe UI" pitchFamily="34" charset="0"/>
                <a:cs typeface="Segoe UI" pitchFamily="34" charset="0"/>
              </a:defRPr>
            </a:lvl4pPr>
            <a:lvl5pPr>
              <a:defRPr sz="1600">
                <a:latin typeface="Segoe UI" pitchFamily="34" charset="0"/>
                <a:cs typeface="Segoe UI" pitchFamily="34" charset="0"/>
              </a:defRPr>
            </a:lvl5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D38C7148-D8FA-45E9-BDC7-242C56BBA0AF}"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cxnSp>
        <p:nvCxnSpPr>
          <p:cNvPr id="8" name="Straight Connector 7"/>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16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Content Placeholder 2"/>
          <p:cNvSpPr>
            <a:spLocks noGrp="1"/>
          </p:cNvSpPr>
          <p:nvPr>
            <p:ph idx="1"/>
          </p:nvPr>
        </p:nvSpPr>
        <p:spPr/>
        <p:txBody>
          <a:bodyPr/>
          <a:lstStyle>
            <a:lvl1pPr marL="0" indent="0">
              <a:buFont typeface="Wingdings" pitchFamily="2" charset="2"/>
              <a:buNone/>
              <a:defRPr sz="2400">
                <a:latin typeface="Segoe UI" pitchFamily="34" charset="0"/>
                <a:cs typeface="Segoe UI" pitchFamily="34" charset="0"/>
              </a:defRPr>
            </a:lvl1pPr>
            <a:lvl2pPr marL="800100" indent="-342900">
              <a:buFont typeface="Wingdings" pitchFamily="2" charset="2"/>
              <a:buChar char="q"/>
              <a:defRPr sz="2000">
                <a:latin typeface="Segoe UI" pitchFamily="34" charset="0"/>
                <a:cs typeface="Segoe UI" pitchFamily="34" charset="0"/>
              </a:defRPr>
            </a:lvl2pPr>
            <a:lvl3pPr>
              <a:defRPr sz="2000">
                <a:latin typeface="Segoe UI" pitchFamily="34" charset="0"/>
                <a:cs typeface="Segoe UI" pitchFamily="34" charset="0"/>
              </a:defRPr>
            </a:lvl3pPr>
            <a:lvl4pPr>
              <a:defRPr sz="1800">
                <a:latin typeface="Segoe UI" pitchFamily="34" charset="0"/>
                <a:cs typeface="Segoe UI" pitchFamily="34" charset="0"/>
              </a:defRPr>
            </a:lvl4pPr>
            <a:lvl5pPr>
              <a:defRPr sz="1600">
                <a:latin typeface="Segoe UI" pitchFamily="34" charset="0"/>
                <a:cs typeface="Segoe UI" pitchFamily="34" charset="0"/>
              </a:defRPr>
            </a:lvl5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3DBE40AE-51FB-49AE-9347-1135C722BD64}"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cxnSp>
        <p:nvCxnSpPr>
          <p:cNvPr id="8" name="Straight Connector 7"/>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16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Content Placeholder 2"/>
          <p:cNvSpPr>
            <a:spLocks noGrp="1"/>
          </p:cNvSpPr>
          <p:nvPr>
            <p:ph idx="1"/>
          </p:nvPr>
        </p:nvSpPr>
        <p:spPr/>
        <p:txBody>
          <a:bodyPr/>
          <a:lstStyle>
            <a:lvl1pPr marL="0" indent="0">
              <a:buFont typeface="Wingdings" pitchFamily="2" charset="2"/>
              <a:buNone/>
              <a:defRPr sz="2400">
                <a:latin typeface="Segoe UI" pitchFamily="34" charset="0"/>
                <a:cs typeface="Segoe UI" pitchFamily="34" charset="0"/>
              </a:defRPr>
            </a:lvl1pPr>
            <a:lvl2pPr marL="800100" indent="-342900">
              <a:buFont typeface="Wingdings" pitchFamily="2" charset="2"/>
              <a:buChar char="q"/>
              <a:defRPr sz="2000">
                <a:latin typeface="Segoe UI" pitchFamily="34" charset="0"/>
                <a:cs typeface="Segoe UI" pitchFamily="34" charset="0"/>
              </a:defRPr>
            </a:lvl2pPr>
            <a:lvl3pPr>
              <a:defRPr sz="2000">
                <a:latin typeface="Segoe UI" pitchFamily="34" charset="0"/>
                <a:cs typeface="Segoe UI" pitchFamily="34" charset="0"/>
              </a:defRPr>
            </a:lvl3pPr>
            <a:lvl4pPr>
              <a:defRPr sz="1800">
                <a:latin typeface="Segoe UI" pitchFamily="34" charset="0"/>
                <a:cs typeface="Segoe UI" pitchFamily="34" charset="0"/>
              </a:defRPr>
            </a:lvl4pPr>
            <a:lvl5pPr>
              <a:defRPr sz="1600">
                <a:latin typeface="Segoe UI" pitchFamily="34" charset="0"/>
                <a:cs typeface="Segoe UI" pitchFamily="34" charset="0"/>
              </a:defRPr>
            </a:lvl5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313D8FC4-3B55-469B-B667-6EFF6B8803A5}"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cxnSp>
        <p:nvCxnSpPr>
          <p:cNvPr id="8" name="Straight Connector 7"/>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166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l">
              <a:defRPr sz="3600">
                <a:latin typeface="Segoe UI Semibold" pitchFamily="34" charset="0"/>
                <a:cs typeface="Segoe UI Semibold" pitchFamily="34" charset="0"/>
              </a:defRPr>
            </a:lvl1pPr>
          </a:lstStyle>
          <a:p>
            <a:r>
              <a:rPr lang="en-US" dirty="0"/>
              <a:t>Click to edit Master title style</a:t>
            </a:r>
            <a:endParaRPr lang="sr-Cyrl-RS" dirty="0"/>
          </a:p>
        </p:txBody>
      </p:sp>
      <p:sp>
        <p:nvSpPr>
          <p:cNvPr id="3" name="Content Placeholder 2"/>
          <p:cNvSpPr>
            <a:spLocks noGrp="1"/>
          </p:cNvSpPr>
          <p:nvPr>
            <p:ph idx="1"/>
          </p:nvPr>
        </p:nvSpPr>
        <p:spPr/>
        <p:txBody>
          <a:bodyPr/>
          <a:lstStyle>
            <a:lvl1pPr marL="0" indent="0">
              <a:buFont typeface="Wingdings" pitchFamily="2" charset="2"/>
              <a:buNone/>
              <a:defRPr sz="2400">
                <a:latin typeface="Segoe UI" pitchFamily="34" charset="0"/>
                <a:cs typeface="Segoe UI" pitchFamily="34" charset="0"/>
              </a:defRPr>
            </a:lvl1pPr>
            <a:lvl2pPr marL="800100" indent="-342900">
              <a:buFont typeface="Wingdings" pitchFamily="2" charset="2"/>
              <a:buChar char="q"/>
              <a:defRPr sz="2000">
                <a:latin typeface="Segoe UI" pitchFamily="34" charset="0"/>
                <a:cs typeface="Segoe UI" pitchFamily="34" charset="0"/>
              </a:defRPr>
            </a:lvl2pPr>
            <a:lvl3pPr>
              <a:defRPr sz="2000">
                <a:latin typeface="Segoe UI" pitchFamily="34" charset="0"/>
                <a:cs typeface="Segoe UI" pitchFamily="34" charset="0"/>
              </a:defRPr>
            </a:lvl3pPr>
            <a:lvl4pPr>
              <a:defRPr sz="1800">
                <a:latin typeface="Segoe UI" pitchFamily="34" charset="0"/>
                <a:cs typeface="Segoe UI" pitchFamily="34" charset="0"/>
              </a:defRPr>
            </a:lvl4pPr>
            <a:lvl5pPr>
              <a:defRPr sz="1600">
                <a:latin typeface="Segoe UI" pitchFamily="34" charset="0"/>
                <a:cs typeface="Segoe UI" pitchFamily="34" charset="0"/>
              </a:defRPr>
            </a:lvl5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3C2F21C1-9153-4EC7-979A-A7F6668DA98C}" type="datetime1">
              <a:rPr lang="sr-Cyrl-RS" smtClean="0"/>
              <a:t>16.05.2026.</a:t>
            </a:fld>
            <a:endParaRPr lang="sr-Cyrl-RS"/>
          </a:p>
        </p:txBody>
      </p:sp>
      <p:sp>
        <p:nvSpPr>
          <p:cNvPr id="5" name="Footer Placeholder 4"/>
          <p:cNvSpPr>
            <a:spLocks noGrp="1"/>
          </p:cNvSpPr>
          <p:nvPr>
            <p:ph type="ftr" sz="quarter" idx="11"/>
          </p:nvPr>
        </p:nvSpPr>
        <p:spPr/>
        <p:txBody>
          <a:bodyPr/>
          <a:lstStyle/>
          <a:p>
            <a:endParaRPr lang="sr-Cyrl-RS"/>
          </a:p>
        </p:txBody>
      </p:sp>
      <p:sp>
        <p:nvSpPr>
          <p:cNvPr id="6" name="Slide Number Placeholder 5"/>
          <p:cNvSpPr>
            <a:spLocks noGrp="1"/>
          </p:cNvSpPr>
          <p:nvPr>
            <p:ph type="sldNum" sz="quarter" idx="12"/>
          </p:nvPr>
        </p:nvSpPr>
        <p:spPr/>
        <p:txBody>
          <a:bodyPr/>
          <a:lstStyle/>
          <a:p>
            <a:fld id="{6B9831F3-D99E-41B8-A7C8-BC069CB552B6}" type="slidenum">
              <a:rPr lang="sr-Cyrl-RS" smtClean="0"/>
              <a:t>‹#›</a:t>
            </a:fld>
            <a:endParaRPr lang="sr-Cyrl-RS"/>
          </a:p>
        </p:txBody>
      </p:sp>
      <p:cxnSp>
        <p:nvCxnSpPr>
          <p:cNvPr id="8" name="Straight Connector 7"/>
          <p:cNvCxnSpPr/>
          <p:nvPr userDrawn="1"/>
        </p:nvCxnSpPr>
        <p:spPr>
          <a:xfrm>
            <a:off x="457200" y="1143000"/>
            <a:ext cx="3886200" cy="0"/>
          </a:xfrm>
          <a:prstGeom prst="line">
            <a:avLst/>
          </a:prstGeom>
          <a:ln w="1905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166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sr-Cyrl-R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r-Cyrl-R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39EA0-CA3D-41BD-BC64-EF0E533E8246}" type="datetime1">
              <a:rPr lang="sr-Cyrl-RS" smtClean="0"/>
              <a:t>16.05.2026.</a:t>
            </a:fld>
            <a:endParaRPr lang="sr-Cyrl-R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Cyrl-R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831F3-D99E-41B8-A7C8-BC069CB552B6}" type="slidenum">
              <a:rPr lang="sr-Cyrl-RS" smtClean="0"/>
              <a:t>‹#›</a:t>
            </a:fld>
            <a:endParaRPr lang="sr-Cyrl-RS"/>
          </a:p>
        </p:txBody>
      </p:sp>
    </p:spTree>
    <p:extLst>
      <p:ext uri="{BB962C8B-B14F-4D97-AF65-F5344CB8AC3E}">
        <p14:creationId xmlns:p14="http://schemas.microsoft.com/office/powerpoint/2010/main" val="2638306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5" r:id="rId3"/>
    <p:sldLayoutId id="2147483674" r:id="rId4"/>
    <p:sldLayoutId id="2147483673" r:id="rId5"/>
    <p:sldLayoutId id="2147483672" r:id="rId6"/>
    <p:sldLayoutId id="2147483671" r:id="rId7"/>
    <p:sldLayoutId id="2147483667" r:id="rId8"/>
    <p:sldLayoutId id="2147483666" r:id="rId9"/>
    <p:sldLayoutId id="2147483665" r:id="rId10"/>
    <p:sldLayoutId id="2147483652" r:id="rId11"/>
    <p:sldLayoutId id="2147483653" r:id="rId12"/>
    <p:sldLayoutId id="2147483670" r:id="rId13"/>
    <p:sldLayoutId id="2147483669" r:id="rId14"/>
    <p:sldLayoutId id="2147483668" r:id="rId15"/>
    <p:sldLayoutId id="2147483654" r:id="rId16"/>
    <p:sldLayoutId id="2147483655" r:id="rId17"/>
    <p:sldLayoutId id="2147483662" r:id="rId18"/>
    <p:sldLayoutId id="2147483663" r:id="rId19"/>
    <p:sldLayoutId id="2147483664" r:id="rId20"/>
    <p:sldLayoutId id="2147483660" r:id="rId21"/>
    <p:sldLayoutId id="2147483661" r:id="rId22"/>
    <p:sldLayoutId id="2147483651" r:id="rId23"/>
    <p:sldLayoutId id="2147483656" r:id="rId24"/>
    <p:sldLayoutId id="2147483657" r:id="rId25"/>
    <p:sldLayoutId id="2147483658" r:id="rId26"/>
    <p:sldLayoutId id="2147483659" r:id="rId27"/>
  </p:sldLayoutIdLst>
  <p:hf sldNum="0" hdr="0" ftr="0" dt="0"/>
  <p:txStyles>
    <p:titleStyle>
      <a:lvl1pPr algn="l" defTabSz="914400" rtl="0" eaLnBrk="1" latinLnBrk="0" hangingPunct="1">
        <a:spcBef>
          <a:spcPct val="0"/>
        </a:spcBef>
        <a:buNone/>
        <a:defRPr sz="3600" kern="1200">
          <a:solidFill>
            <a:schemeClr val="tx1"/>
          </a:solidFill>
          <a:latin typeface="Segoe UI Semibold" pitchFamily="34" charset="0"/>
          <a:ea typeface="+mj-ea"/>
          <a:cs typeface="Segoe UI Semibold"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s://www.geogebra.org/m/ktc9gty3"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eogebra.org/m/hjkdsrhu"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geogebra.org/m/rxhuvak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geogebra.org/m/r4zfjryk"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geogebra.org/m/v9jnysb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package" Target="../embeddings/Microsoft_Word_Document2.docx"/><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package" Target="../embeddings/Microsoft_Word_Document1.docx"/></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package" Target="../embeddings/Microsoft_Word_Document2.docx"/><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package" Target="../embeddings/Microsoft_Word_Document1.docx"/></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package" Target="../embeddings/Microsoft_Word_Document2.docx"/><Relationship Id="rId1" Type="http://schemas.openxmlformats.org/officeDocument/2006/relationships/slideLayout" Target="../slideLayouts/slideLayout17.xml"/><Relationship Id="rId5" Type="http://schemas.openxmlformats.org/officeDocument/2006/relationships/image" Target="../media/image44.jp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30.png"/><Relationship Id="rId7" Type="http://schemas.openxmlformats.org/officeDocument/2006/relationships/image" Target="../media/image170.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_rels/slide4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20.png"/><Relationship Id="rId7" Type="http://schemas.openxmlformats.org/officeDocument/2006/relationships/image" Target="../media/image260.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0.png"/><Relationship Id="rId10" Type="http://schemas.openxmlformats.org/officeDocument/2006/relationships/image" Target="../media/image290.png"/><Relationship Id="rId4" Type="http://schemas.openxmlformats.org/officeDocument/2006/relationships/image" Target="../media/image230.png"/><Relationship Id="rId9" Type="http://schemas.openxmlformats.org/officeDocument/2006/relationships/image" Target="../media/image28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0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geogebra.org/m/b568hz38"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jpg"/><Relationship Id="rId1" Type="http://schemas.openxmlformats.org/officeDocument/2006/relationships/slideLayout" Target="../slideLayouts/slideLayout16.xml"/><Relationship Id="rId5" Type="http://schemas.openxmlformats.org/officeDocument/2006/relationships/image" Target="../media/image54.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 Id="rId4" Type="http://schemas.openxmlformats.org/officeDocument/2006/relationships/hyperlink" Target="https://www.geogebra.org/m/znztbcpq" TargetMode="Externa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pPr algn="ctr"/>
            <a:r>
              <a:rPr lang="sr-Cyrl-RS" b="1" dirty="0" err="1"/>
              <a:t>Преткалкулус</a:t>
            </a:r>
            <a:endParaRPr lang="en-US" dirty="0"/>
          </a:p>
        </p:txBody>
      </p:sp>
      <p:sp>
        <p:nvSpPr>
          <p:cNvPr id="3" name="Subtitle 2"/>
          <p:cNvSpPr>
            <a:spLocks noGrp="1"/>
          </p:cNvSpPr>
          <p:nvPr>
            <p:ph type="subTitle" idx="1"/>
          </p:nvPr>
        </p:nvSpPr>
        <p:spPr>
          <a:xfrm>
            <a:off x="1167442" y="2133600"/>
            <a:ext cx="6858000" cy="533400"/>
          </a:xfrm>
        </p:spPr>
        <p:txBody>
          <a:bodyPr>
            <a:normAutofit/>
          </a:bodyPr>
          <a:lstStyle/>
          <a:p>
            <a:r>
              <a:rPr lang="sr-Cyrl-RS" sz="2400" dirty="0">
                <a:solidFill>
                  <a:schemeClr val="tx1"/>
                </a:solidFill>
              </a:rPr>
              <a:t>Небојша </a:t>
            </a:r>
            <a:r>
              <a:rPr lang="sr-Cyrl-RS" sz="2400" dirty="0" err="1">
                <a:solidFill>
                  <a:schemeClr val="tx1"/>
                </a:solidFill>
              </a:rPr>
              <a:t>Икодиновић</a:t>
            </a:r>
            <a:endParaRPr lang="sr-Cyrl-RS" sz="2400" dirty="0">
              <a:solidFill>
                <a:schemeClr val="tx1"/>
              </a:solidFill>
            </a:endParaRPr>
          </a:p>
          <a:p>
            <a:endParaRPr lang="en-US" sz="2000" dirty="0"/>
          </a:p>
          <a:p>
            <a:endParaRPr lang="en-US" sz="2000" dirty="0"/>
          </a:p>
          <a:p>
            <a:endParaRPr lang="sr-Cyrl-RS" sz="2000" dirty="0"/>
          </a:p>
        </p:txBody>
      </p:sp>
      <p:pic>
        <p:nvPicPr>
          <p:cNvPr id="1026" name="Picture 2" descr="https://simpozijum.matf.bg.ac.rs/css/matf-black-srb.pn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52400" y="152400"/>
            <a:ext cx="1524000" cy="78556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descr="Single gear outline"/>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Cyrl-RS"/>
          </a:p>
        </p:txBody>
      </p:sp>
      <p:sp>
        <p:nvSpPr>
          <p:cNvPr id="5" name="AutoShape 2" descr="Single gear outline"/>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Cyrl-RS"/>
          </a:p>
        </p:txBody>
      </p:sp>
      <p:sp>
        <p:nvSpPr>
          <p:cNvPr id="6" name="TextBox 5"/>
          <p:cNvSpPr txBox="1"/>
          <p:nvPr/>
        </p:nvSpPr>
        <p:spPr>
          <a:xfrm>
            <a:off x="1447800" y="5152402"/>
            <a:ext cx="6248400" cy="904863"/>
          </a:xfrm>
          <a:prstGeom prst="rect">
            <a:avLst/>
          </a:prstGeom>
          <a:noFill/>
        </p:spPr>
        <p:txBody>
          <a:bodyPr wrap="square" rtlCol="0">
            <a:spAutoFit/>
          </a:bodyPr>
          <a:lstStyle/>
          <a:p>
            <a:pPr lvl="0" algn="ctr">
              <a:spcBef>
                <a:spcPct val="20000"/>
              </a:spcBef>
            </a:pPr>
            <a:r>
              <a:rPr lang="sr-Cyrl-RS" sz="2400" dirty="0">
                <a:solidFill>
                  <a:prstClr val="black">
                    <a:tint val="75000"/>
                  </a:prstClr>
                </a:solidFill>
                <a:latin typeface="Segoe UI" pitchFamily="34" charset="0"/>
                <a:cs typeface="Segoe UI" pitchFamily="34" charset="0"/>
              </a:rPr>
              <a:t>мај 2026</a:t>
            </a:r>
            <a:endParaRPr lang="en-US" sz="2400" dirty="0">
              <a:solidFill>
                <a:prstClr val="black">
                  <a:tint val="75000"/>
                </a:prstClr>
              </a:solidFill>
              <a:latin typeface="Segoe UI" pitchFamily="34" charset="0"/>
              <a:cs typeface="Segoe UI" pitchFamily="34" charset="0"/>
            </a:endParaRPr>
          </a:p>
          <a:p>
            <a:pPr lvl="0" algn="ctr">
              <a:spcBef>
                <a:spcPct val="20000"/>
              </a:spcBef>
            </a:pPr>
            <a:r>
              <a:rPr lang="sr-Cyrl-RS" sz="2400" dirty="0">
                <a:solidFill>
                  <a:prstClr val="black">
                    <a:tint val="75000"/>
                  </a:prstClr>
                </a:solidFill>
                <a:latin typeface="Segoe UI" pitchFamily="34" charset="0"/>
                <a:cs typeface="Segoe UI" pitchFamily="34" charset="0"/>
              </a:rPr>
              <a:t>Нови Сад</a:t>
            </a:r>
            <a:endParaRPr lang="ru-RU" sz="2400" dirty="0">
              <a:solidFill>
                <a:prstClr val="black">
                  <a:tint val="75000"/>
                </a:prstClr>
              </a:solidFill>
              <a:latin typeface="Segoe UI" pitchFamily="34" charset="0"/>
              <a:cs typeface="Segoe UI" pitchFamily="34" charset="0"/>
            </a:endParaRPr>
          </a:p>
        </p:txBody>
      </p:sp>
      <p:sp>
        <p:nvSpPr>
          <p:cNvPr id="8" name="Title 1"/>
          <p:cNvSpPr txBox="1">
            <a:spLocks/>
          </p:cNvSpPr>
          <p:nvPr/>
        </p:nvSpPr>
        <p:spPr>
          <a:xfrm>
            <a:off x="877019" y="4572000"/>
            <a:ext cx="7772400"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chemeClr val="tx1"/>
                </a:solidFill>
                <a:latin typeface="Segoe UI Semibold" pitchFamily="34" charset="0"/>
                <a:ea typeface="+mj-ea"/>
                <a:cs typeface="Segoe UI Semibold" pitchFamily="34" charset="0"/>
              </a:defRPr>
            </a:lvl1pPr>
          </a:lstStyle>
          <a:p>
            <a:endParaRPr lang="sr-Cyrl-RS" dirty="0"/>
          </a:p>
        </p:txBody>
      </p:sp>
      <p:sp>
        <p:nvSpPr>
          <p:cNvPr id="7" name="Rectangle 6"/>
          <p:cNvSpPr/>
          <p:nvPr/>
        </p:nvSpPr>
        <p:spPr>
          <a:xfrm>
            <a:off x="1334219" y="3218688"/>
            <a:ext cx="6857999" cy="584775"/>
          </a:xfrm>
          <a:prstGeom prst="rect">
            <a:avLst/>
          </a:prstGeom>
        </p:spPr>
        <p:txBody>
          <a:bodyPr wrap="square">
            <a:spAutoFit/>
          </a:bodyPr>
          <a:lstStyle/>
          <a:p>
            <a:pPr algn="ctr"/>
            <a:r>
              <a:rPr lang="sr-Cyrl-RS" sz="3200" dirty="0"/>
              <a:t>дидактичка реконструкција</a:t>
            </a:r>
            <a:endParaRPr lang="sr-Cyrl-RS" sz="3200" dirty="0">
              <a:latin typeface="Segoe UI" pitchFamily="34" charset="0"/>
              <a:cs typeface="Segoe UI" pitchFamily="34" charset="0"/>
            </a:endParaRPr>
          </a:p>
        </p:txBody>
      </p:sp>
      <p:pic>
        <p:nvPicPr>
          <p:cNvPr id="13" name="Picture 12" descr="A picture containing sign, stop, reading, outdoor&#10;&#10;Description automatically generated">
            <a:extLst>
              <a:ext uri="{FF2B5EF4-FFF2-40B4-BE49-F238E27FC236}">
                <a16:creationId xmlns:a16="http://schemas.microsoft.com/office/drawing/2014/main" id="{DF1028B7-C475-B942-BB87-B079E02CE2CD}"/>
              </a:ext>
            </a:extLst>
          </p:cNvPr>
          <p:cNvPicPr>
            <a:picLocks noChangeAspect="1"/>
          </p:cNvPicPr>
          <p:nvPr/>
        </p:nvPicPr>
        <p:blipFill rotWithShape="1">
          <a:blip r:embed="rId5"/>
          <a:srcRect t="59903" b="1690"/>
          <a:stretch/>
        </p:blipFill>
        <p:spPr>
          <a:xfrm>
            <a:off x="0" y="6422740"/>
            <a:ext cx="9144000" cy="511460"/>
          </a:xfrm>
          <a:prstGeom prst="rect">
            <a:avLst/>
          </a:prstGeom>
        </p:spPr>
      </p:pic>
      <p:pic>
        <p:nvPicPr>
          <p:cNvPr id="9" name="Picture 8">
            <a:extLst>
              <a:ext uri="{FF2B5EF4-FFF2-40B4-BE49-F238E27FC236}">
                <a16:creationId xmlns:a16="http://schemas.microsoft.com/office/drawing/2014/main" id="{9D983A54-C864-A92C-19A9-70671968E2A7}"/>
              </a:ext>
            </a:extLst>
          </p:cNvPr>
          <p:cNvPicPr>
            <a:picLocks noChangeAspect="1"/>
          </p:cNvPicPr>
          <p:nvPr/>
        </p:nvPicPr>
        <p:blipFill>
          <a:blip r:embed="rId6">
            <a:alphaModFix amt="35000"/>
          </a:blip>
          <a:stretch>
            <a:fillRect/>
          </a:stretch>
        </p:blipFill>
        <p:spPr>
          <a:xfrm>
            <a:off x="7715159" y="41610"/>
            <a:ext cx="1257347" cy="980947"/>
          </a:xfrm>
          <a:prstGeom prst="rect">
            <a:avLst/>
          </a:prstGeom>
        </p:spPr>
      </p:pic>
    </p:spTree>
    <p:extLst>
      <p:ext uri="{BB962C8B-B14F-4D97-AF65-F5344CB8AC3E}">
        <p14:creationId xmlns:p14="http://schemas.microsoft.com/office/powerpoint/2010/main" val="4291736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6DF7-326B-12F7-46F2-54F2C762A44D}"/>
              </a:ext>
            </a:extLst>
          </p:cNvPr>
          <p:cNvSpPr>
            <a:spLocks noGrp="1"/>
          </p:cNvSpPr>
          <p:nvPr>
            <p:ph type="title"/>
          </p:nvPr>
        </p:nvSpPr>
        <p:spPr/>
        <p:txBody>
          <a:bodyPr/>
          <a:lstStyle/>
          <a:p>
            <a:r>
              <a:rPr lang="sr-Cyrl-RS" dirty="0"/>
              <a:t>Рачун са </a:t>
            </a:r>
            <a:r>
              <a:rPr lang="sr-Cyrl-RS" dirty="0" err="1"/>
              <a:t>инфинитезималама</a:t>
            </a:r>
            <a:endParaRPr lang="en-US" dirty="0"/>
          </a:p>
        </p:txBody>
      </p:sp>
      <p:sp>
        <p:nvSpPr>
          <p:cNvPr id="3" name="Content Placeholder 2">
            <a:extLst>
              <a:ext uri="{FF2B5EF4-FFF2-40B4-BE49-F238E27FC236}">
                <a16:creationId xmlns:a16="http://schemas.microsoft.com/office/drawing/2014/main" id="{00CED1D7-6665-8592-B931-0409CEA8A87C}"/>
              </a:ext>
            </a:extLst>
          </p:cNvPr>
          <p:cNvSpPr>
            <a:spLocks noGrp="1"/>
          </p:cNvSpPr>
          <p:nvPr>
            <p:ph idx="1"/>
          </p:nvPr>
        </p:nvSpPr>
        <p:spPr>
          <a:xfrm>
            <a:off x="457200" y="1600201"/>
            <a:ext cx="8229600" cy="2364126"/>
          </a:xfrm>
        </p:spPr>
        <p:txBody>
          <a:bodyPr>
            <a:normAutofit/>
          </a:bodyPr>
          <a:lstStyle/>
          <a:p>
            <a:r>
              <a:rPr lang="sr-Cyrl-RS" dirty="0">
                <a:effectLst>
                  <a:outerShdw blurRad="38100" dist="38100" dir="2700000" algn="tl">
                    <a:srgbClr val="000000">
                      <a:alpha val="43137"/>
                    </a:srgbClr>
                  </a:outerShdw>
                </a:effectLst>
              </a:rPr>
              <a:t>Задатак.</a:t>
            </a:r>
            <a:r>
              <a:rPr lang="sr-Cyrl-RS" dirty="0"/>
              <a:t> Слика у уметничкој галерији има висину </a:t>
            </a:r>
            <a:r>
              <a:rPr lang="sr-Cyrl-RS" i="1" dirty="0"/>
              <a:t>h</a:t>
            </a:r>
            <a:r>
              <a:rPr lang="sr-Cyrl-RS" dirty="0"/>
              <a:t> и окачена је тако да је њена доња ивица на растојању </a:t>
            </a:r>
            <a:r>
              <a:rPr lang="sr-Cyrl-RS" i="1" dirty="0"/>
              <a:t>d</a:t>
            </a:r>
            <a:r>
              <a:rPr lang="sr-Cyrl-RS" dirty="0"/>
              <a:t> изнад ока посматрача (као на слици). Колико далеко од зида треба да стоји посматрач да би имао најбољи поглед? Другим речима, где треба посматрач да стоји како би максимизирао угао под којим гледа слику?</a:t>
            </a:r>
            <a:endParaRPr lang="en-US" dirty="0"/>
          </a:p>
        </p:txBody>
      </p:sp>
      <p:pic>
        <p:nvPicPr>
          <p:cNvPr id="5" name="Picture 4">
            <a:extLst>
              <a:ext uri="{FF2B5EF4-FFF2-40B4-BE49-F238E27FC236}">
                <a16:creationId xmlns:a16="http://schemas.microsoft.com/office/drawing/2014/main" id="{CD7E4F08-A82F-8E46-F533-9E2A30A6D4D6}"/>
              </a:ext>
            </a:extLst>
          </p:cNvPr>
          <p:cNvPicPr>
            <a:picLocks noChangeAspect="1"/>
          </p:cNvPicPr>
          <p:nvPr/>
        </p:nvPicPr>
        <p:blipFill>
          <a:blip r:embed="rId2"/>
          <a:stretch>
            <a:fillRect/>
          </a:stretch>
        </p:blipFill>
        <p:spPr>
          <a:xfrm>
            <a:off x="1695010" y="4038600"/>
            <a:ext cx="5620190" cy="1754526"/>
          </a:xfrm>
          <a:prstGeom prst="rect">
            <a:avLst/>
          </a:prstGeom>
        </p:spPr>
      </p:pic>
      <p:sp>
        <p:nvSpPr>
          <p:cNvPr id="9" name="TextBox 8">
            <a:extLst>
              <a:ext uri="{FF2B5EF4-FFF2-40B4-BE49-F238E27FC236}">
                <a16:creationId xmlns:a16="http://schemas.microsoft.com/office/drawing/2014/main" id="{4A79D943-2D7C-AD19-5EB4-1BCA9C2A4AFD}"/>
              </a:ext>
            </a:extLst>
          </p:cNvPr>
          <p:cNvSpPr txBox="1"/>
          <p:nvPr/>
        </p:nvSpPr>
        <p:spPr>
          <a:xfrm>
            <a:off x="685800" y="6019800"/>
            <a:ext cx="7162800" cy="400110"/>
          </a:xfrm>
          <a:prstGeom prst="rect">
            <a:avLst/>
          </a:prstGeom>
          <a:noFill/>
        </p:spPr>
        <p:txBody>
          <a:bodyPr wrap="square">
            <a:spAutoFit/>
          </a:bodyPr>
          <a:lstStyle/>
          <a:p>
            <a:r>
              <a:rPr lang="en-US" sz="2000" dirty="0">
                <a:hlinkClick r:id="rId3"/>
              </a:rPr>
              <a:t>https://www.geogebra.org/m/ktc9gty3</a:t>
            </a:r>
            <a:r>
              <a:rPr lang="sr-Cyrl-RS" sz="2000" dirty="0"/>
              <a:t> </a:t>
            </a:r>
            <a:endParaRPr lang="en-US" sz="2000" dirty="0"/>
          </a:p>
        </p:txBody>
      </p:sp>
    </p:spTree>
    <p:extLst>
      <p:ext uri="{BB962C8B-B14F-4D97-AF65-F5344CB8AC3E}">
        <p14:creationId xmlns:p14="http://schemas.microsoft.com/office/powerpoint/2010/main" val="3070015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ED0FC-B1FD-7BB6-7D90-41862FAFDC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D3751D7-710A-C706-EF5B-CB5CEFADCE8F}"/>
              </a:ext>
            </a:extLst>
          </p:cNvPr>
          <p:cNvPicPr>
            <a:picLocks noChangeAspect="1"/>
          </p:cNvPicPr>
          <p:nvPr/>
        </p:nvPicPr>
        <p:blipFill>
          <a:blip r:embed="rId2"/>
          <a:stretch>
            <a:fillRect/>
          </a:stretch>
        </p:blipFill>
        <p:spPr>
          <a:xfrm>
            <a:off x="4818762" y="97536"/>
            <a:ext cx="4325238" cy="1350264"/>
          </a:xfrm>
          <a:prstGeom prst="rect">
            <a:avLst/>
          </a:prstGeom>
        </p:spPr>
      </p:pic>
      <p:sp>
        <p:nvSpPr>
          <p:cNvPr id="2" name="Title 1">
            <a:extLst>
              <a:ext uri="{FF2B5EF4-FFF2-40B4-BE49-F238E27FC236}">
                <a16:creationId xmlns:a16="http://schemas.microsoft.com/office/drawing/2014/main" id="{9188A7CF-0BE7-480A-2CC7-850CD19BCDE1}"/>
              </a:ext>
            </a:extLst>
          </p:cNvPr>
          <p:cNvSpPr>
            <a:spLocks noGrp="1"/>
          </p:cNvSpPr>
          <p:nvPr>
            <p:ph type="title"/>
          </p:nvPr>
        </p:nvSpPr>
        <p:spPr/>
        <p:txBody>
          <a:bodyPr/>
          <a:lstStyle/>
          <a:p>
            <a:r>
              <a:rPr lang="sr-Cyrl-RS" dirty="0"/>
              <a:t>Рачун са </a:t>
            </a:r>
            <a:r>
              <a:rPr lang="sr-Cyrl-RS" dirty="0" err="1"/>
              <a:t>инфинитезималама</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84531-6F5B-C014-1F2A-5C0BD5130D39}"/>
                  </a:ext>
                </a:extLst>
              </p:cNvPr>
              <p:cNvSpPr>
                <a:spLocks noGrp="1"/>
              </p:cNvSpPr>
              <p:nvPr>
                <p:ph idx="1"/>
              </p:nvPr>
            </p:nvSpPr>
            <p:spPr>
              <a:xfrm>
                <a:off x="457200" y="1447800"/>
                <a:ext cx="8229600" cy="5135562"/>
              </a:xfrm>
            </p:spPr>
            <p:txBody>
              <a:bodyPr>
                <a:normAutofit lnSpcReduction="10000"/>
              </a:bodyPr>
              <a:lstStyle/>
              <a:p>
                <a:pPr/>
                <a14:m>
                  <m:oMathPara xmlns:m="http://schemas.openxmlformats.org/officeDocument/2006/math">
                    <m:oMathParaPr>
                      <m:jc m:val="centerGroup"/>
                    </m:oMathParaPr>
                    <m:oMath xmlns:m="http://schemas.openxmlformats.org/officeDocument/2006/math">
                      <m:r>
                        <m:rPr>
                          <m:sty m:val="p"/>
                        </m:rPr>
                        <a:rPr lang="en-US" sz="2200" smtClean="0">
                          <a:latin typeface="Cambria Math" panose="02040503050406030204" pitchFamily="18" charset="0"/>
                        </a:rPr>
                        <m:t>tgθ</m:t>
                      </m:r>
                      <m:r>
                        <a:rPr lang="en-US" sz="2200" i="1">
                          <a:latin typeface="Cambria Math" panose="02040503050406030204" pitchFamily="18" charset="0"/>
                        </a:rPr>
                        <m:t>=</m:t>
                      </m:r>
                      <m:r>
                        <m:rPr>
                          <m:sty m:val="p"/>
                        </m:rPr>
                        <a:rPr lang="en-US" sz="2200">
                          <a:latin typeface="Cambria Math" panose="02040503050406030204" pitchFamily="18" charset="0"/>
                        </a:rPr>
                        <m:t>tg</m:t>
                      </m:r>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m:rPr>
                                  <m:sty m:val="p"/>
                                </m:rPr>
                                <a:rPr lang="en-US" sz="2200">
                                  <a:latin typeface="Cambria Math" panose="02040503050406030204" pitchFamily="18" charset="0"/>
                                </a:rPr>
                                <m:t>θ</m:t>
                              </m:r>
                            </m:e>
                            <m:sub>
                              <m:r>
                                <a:rPr lang="en-US" sz="2200">
                                  <a:latin typeface="Cambria Math" panose="02040503050406030204" pitchFamily="18" charset="0"/>
                                </a:rPr>
                                <m:t>2</m:t>
                              </m:r>
                            </m:sub>
                          </m:sSub>
                          <m:r>
                            <a:rPr lang="en-US" sz="2200">
                              <a:latin typeface="Cambria Math" panose="02040503050406030204" pitchFamily="18" charset="0"/>
                            </a:rPr>
                            <m:t>−</m:t>
                          </m:r>
                          <m:sSub>
                            <m:sSubPr>
                              <m:ctrlPr>
                                <a:rPr lang="en-US" sz="2200" i="1">
                                  <a:latin typeface="Cambria Math" panose="02040503050406030204" pitchFamily="18" charset="0"/>
                                </a:rPr>
                              </m:ctrlPr>
                            </m:sSubPr>
                            <m:e>
                              <m:r>
                                <m:rPr>
                                  <m:sty m:val="p"/>
                                </m:rPr>
                                <a:rPr lang="en-US" sz="2200">
                                  <a:latin typeface="Cambria Math" panose="02040503050406030204" pitchFamily="18" charset="0"/>
                                </a:rPr>
                                <m:t>θ</m:t>
                              </m:r>
                            </m:e>
                            <m:sub>
                              <m:r>
                                <a:rPr lang="en-US" sz="2200">
                                  <a:latin typeface="Cambria Math" panose="02040503050406030204" pitchFamily="18" charset="0"/>
                                </a:rPr>
                                <m:t>1</m:t>
                              </m:r>
                            </m:sub>
                          </m:sSub>
                        </m:e>
                      </m:d>
                      <m:r>
                        <a:rPr lang="en-US" sz="2200">
                          <a:latin typeface="Cambria Math" panose="02040503050406030204" pitchFamily="18" charset="0"/>
                        </a:rPr>
                        <m:t>=</m:t>
                      </m:r>
                      <m:f>
                        <m:fPr>
                          <m:ctrlPr>
                            <a:rPr lang="en-US" sz="2200" i="1">
                              <a:latin typeface="Cambria Math" panose="02040503050406030204" pitchFamily="18" charset="0"/>
                            </a:rPr>
                          </m:ctrlPr>
                        </m:fPr>
                        <m:num>
                          <m:r>
                            <m:rPr>
                              <m:sty m:val="p"/>
                            </m:rPr>
                            <a:rPr lang="en-US" sz="2200">
                              <a:latin typeface="Cambria Math" panose="02040503050406030204" pitchFamily="18" charset="0"/>
                            </a:rPr>
                            <m:t>tg</m:t>
                          </m:r>
                          <m:sSub>
                            <m:sSubPr>
                              <m:ctrlPr>
                                <a:rPr lang="en-US" sz="2200" i="1">
                                  <a:latin typeface="Cambria Math" panose="02040503050406030204" pitchFamily="18" charset="0"/>
                                </a:rPr>
                              </m:ctrlPr>
                            </m:sSubPr>
                            <m:e>
                              <m:r>
                                <m:rPr>
                                  <m:sty m:val="p"/>
                                </m:rPr>
                                <a:rPr lang="en-US" sz="2200">
                                  <a:latin typeface="Cambria Math" panose="02040503050406030204" pitchFamily="18" charset="0"/>
                                </a:rPr>
                                <m:t>θ</m:t>
                              </m:r>
                            </m:e>
                            <m:sub>
                              <m:r>
                                <a:rPr lang="en-US" sz="2200">
                                  <a:latin typeface="Cambria Math" panose="02040503050406030204" pitchFamily="18" charset="0"/>
                                </a:rPr>
                                <m:t>2</m:t>
                              </m:r>
                            </m:sub>
                          </m:sSub>
                          <m:r>
                            <a:rPr lang="en-US" sz="2200">
                              <a:latin typeface="Cambria Math" panose="02040503050406030204" pitchFamily="18" charset="0"/>
                            </a:rPr>
                            <m:t>−</m:t>
                          </m:r>
                          <m:r>
                            <m:rPr>
                              <m:sty m:val="p"/>
                            </m:rPr>
                            <a:rPr lang="en-US" sz="2200">
                              <a:latin typeface="Cambria Math" panose="02040503050406030204" pitchFamily="18" charset="0"/>
                            </a:rPr>
                            <m:t>tg</m:t>
                          </m:r>
                          <m:sSub>
                            <m:sSubPr>
                              <m:ctrlPr>
                                <a:rPr lang="en-US" sz="2200" i="1">
                                  <a:latin typeface="Cambria Math" panose="02040503050406030204" pitchFamily="18" charset="0"/>
                                </a:rPr>
                              </m:ctrlPr>
                            </m:sSubPr>
                            <m:e>
                              <m:r>
                                <m:rPr>
                                  <m:sty m:val="p"/>
                                </m:rPr>
                                <a:rPr lang="en-US" sz="2200">
                                  <a:latin typeface="Cambria Math" panose="02040503050406030204" pitchFamily="18" charset="0"/>
                                </a:rPr>
                                <m:t>θ</m:t>
                              </m:r>
                            </m:e>
                            <m:sub>
                              <m:r>
                                <a:rPr lang="en-US" sz="2200">
                                  <a:latin typeface="Cambria Math" panose="02040503050406030204" pitchFamily="18" charset="0"/>
                                </a:rPr>
                                <m:t>1</m:t>
                              </m:r>
                            </m:sub>
                          </m:sSub>
                          <m:r>
                            <a:rPr lang="en-US" sz="2200">
                              <a:latin typeface="Cambria Math" panose="02040503050406030204" pitchFamily="18" charset="0"/>
                            </a:rPr>
                            <m:t> </m:t>
                          </m:r>
                        </m:num>
                        <m:den>
                          <m:r>
                            <a:rPr lang="en-US" sz="2200" i="1">
                              <a:latin typeface="Cambria Math" panose="02040503050406030204" pitchFamily="18" charset="0"/>
                            </a:rPr>
                            <m:t>1+</m:t>
                          </m:r>
                          <m:r>
                            <m:rPr>
                              <m:sty m:val="p"/>
                            </m:rPr>
                            <a:rPr lang="en-US" sz="2200">
                              <a:latin typeface="Cambria Math" panose="02040503050406030204" pitchFamily="18" charset="0"/>
                            </a:rPr>
                            <m:t>tg</m:t>
                          </m:r>
                          <m:sSub>
                            <m:sSubPr>
                              <m:ctrlPr>
                                <a:rPr lang="en-US" sz="2200" i="1">
                                  <a:latin typeface="Cambria Math" panose="02040503050406030204" pitchFamily="18" charset="0"/>
                                </a:rPr>
                              </m:ctrlPr>
                            </m:sSubPr>
                            <m:e>
                              <m:r>
                                <m:rPr>
                                  <m:sty m:val="p"/>
                                </m:rPr>
                                <a:rPr lang="en-US" sz="2200">
                                  <a:latin typeface="Cambria Math" panose="02040503050406030204" pitchFamily="18" charset="0"/>
                                </a:rPr>
                                <m:t>θ</m:t>
                              </m:r>
                            </m:e>
                            <m:sub>
                              <m:r>
                                <a:rPr lang="en-US" sz="2200">
                                  <a:latin typeface="Cambria Math" panose="02040503050406030204" pitchFamily="18" charset="0"/>
                                </a:rPr>
                                <m:t>2</m:t>
                              </m:r>
                            </m:sub>
                          </m:sSub>
                          <m:r>
                            <m:rPr>
                              <m:sty m:val="p"/>
                            </m:rPr>
                            <a:rPr lang="en-US" sz="2200">
                              <a:latin typeface="Cambria Math" panose="02040503050406030204" pitchFamily="18" charset="0"/>
                            </a:rPr>
                            <m:t>tg</m:t>
                          </m:r>
                          <m:sSub>
                            <m:sSubPr>
                              <m:ctrlPr>
                                <a:rPr lang="en-US" sz="2200" i="1">
                                  <a:latin typeface="Cambria Math" panose="02040503050406030204" pitchFamily="18" charset="0"/>
                                </a:rPr>
                              </m:ctrlPr>
                            </m:sSubPr>
                            <m:e>
                              <m:r>
                                <m:rPr>
                                  <m:sty m:val="p"/>
                                </m:rPr>
                                <a:rPr lang="en-US" sz="2200">
                                  <a:latin typeface="Cambria Math" panose="02040503050406030204" pitchFamily="18" charset="0"/>
                                </a:rPr>
                                <m:t>θ</m:t>
                              </m:r>
                            </m:e>
                            <m:sub>
                              <m:r>
                                <a:rPr lang="en-US" sz="2200">
                                  <a:latin typeface="Cambria Math" panose="02040503050406030204" pitchFamily="18" charset="0"/>
                                </a:rPr>
                                <m:t>1</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f>
                            <m:fPr>
                              <m:ctrlPr>
                                <a:rPr lang="en-US" sz="2200" i="1">
                                  <a:latin typeface="Cambria Math" panose="02040503050406030204" pitchFamily="18" charset="0"/>
                                </a:rPr>
                              </m:ctrlPr>
                            </m:fPr>
                            <m:num>
                              <m:r>
                                <a:rPr lang="en-US" sz="2200" i="1">
                                  <a:latin typeface="Cambria Math" panose="02040503050406030204" pitchFamily="18" charset="0"/>
                                </a:rPr>
                                <m:t>h</m:t>
                              </m:r>
                              <m:r>
                                <a:rPr lang="en-US" sz="2200" i="1">
                                  <a:latin typeface="Cambria Math" panose="02040503050406030204" pitchFamily="18" charset="0"/>
                                </a:rPr>
                                <m:t>+</m:t>
                              </m:r>
                              <m:r>
                                <a:rPr lang="en-US" sz="2200" i="1">
                                  <a:latin typeface="Cambria Math" panose="02040503050406030204" pitchFamily="18" charset="0"/>
                                </a:rPr>
                                <m:t>𝑑</m:t>
                              </m:r>
                            </m:num>
                            <m:den>
                              <m:r>
                                <a:rPr lang="en-US" sz="2200" i="1">
                                  <a:latin typeface="Cambria Math" panose="02040503050406030204" pitchFamily="18" charset="0"/>
                                </a:rPr>
                                <m:t>𝑥</m:t>
                              </m:r>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𝑑</m:t>
                              </m:r>
                            </m:num>
                            <m:den>
                              <m:r>
                                <a:rPr lang="en-US" sz="2200" i="1">
                                  <a:latin typeface="Cambria Math" panose="02040503050406030204" pitchFamily="18" charset="0"/>
                                </a:rPr>
                                <m:t>𝑥</m:t>
                              </m:r>
                            </m:den>
                          </m:f>
                        </m:num>
                        <m:den>
                          <m:r>
                            <a:rPr lang="en-US" sz="2200" i="1">
                              <a:latin typeface="Cambria Math" panose="02040503050406030204" pitchFamily="18" charset="0"/>
                            </a:rPr>
                            <m:t>1+</m:t>
                          </m:r>
                          <m:f>
                            <m:fPr>
                              <m:ctrlPr>
                                <a:rPr lang="en-US" sz="2200" i="1">
                                  <a:latin typeface="Cambria Math" panose="02040503050406030204" pitchFamily="18" charset="0"/>
                                </a:rPr>
                              </m:ctrlPr>
                            </m:fPr>
                            <m:num>
                              <m:r>
                                <a:rPr lang="en-US" sz="2200" i="1">
                                  <a:latin typeface="Cambria Math" panose="02040503050406030204" pitchFamily="18" charset="0"/>
                                </a:rPr>
                                <m:t>h</m:t>
                              </m:r>
                              <m:r>
                                <a:rPr lang="en-US" sz="2200" i="1">
                                  <a:latin typeface="Cambria Math" panose="02040503050406030204" pitchFamily="18" charset="0"/>
                                </a:rPr>
                                <m:t>+</m:t>
                              </m:r>
                              <m:r>
                                <a:rPr lang="en-US" sz="2200" i="1">
                                  <a:latin typeface="Cambria Math" panose="02040503050406030204" pitchFamily="18" charset="0"/>
                                </a:rPr>
                                <m:t>𝑑</m:t>
                              </m:r>
                            </m:num>
                            <m:den>
                              <m:r>
                                <a:rPr lang="en-US" sz="2200" i="1">
                                  <a:latin typeface="Cambria Math" panose="02040503050406030204" pitchFamily="18" charset="0"/>
                                </a:rPr>
                                <m:t>𝑥</m:t>
                              </m:r>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𝑑</m:t>
                              </m:r>
                            </m:num>
                            <m:den>
                              <m:r>
                                <a:rPr lang="en-US" sz="2200" i="1">
                                  <a:latin typeface="Cambria Math" panose="02040503050406030204" pitchFamily="18" charset="0"/>
                                </a:rPr>
                                <m:t>𝑥</m:t>
                              </m:r>
                            </m:den>
                          </m:f>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h𝑥</m:t>
                          </m:r>
                        </m:num>
                        <m:den>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m:t>
                          </m:r>
                          <m:d>
                            <m:dPr>
                              <m:ctrlPr>
                                <a:rPr lang="en-US" sz="2200" i="1">
                                  <a:latin typeface="Cambria Math" panose="02040503050406030204" pitchFamily="18" charset="0"/>
                                </a:rPr>
                              </m:ctrlPr>
                            </m:dPr>
                            <m:e>
                              <m:r>
                                <a:rPr lang="en-US" sz="2200" i="1">
                                  <a:latin typeface="Cambria Math" panose="02040503050406030204" pitchFamily="18" charset="0"/>
                                </a:rPr>
                                <m:t>h</m:t>
                              </m:r>
                              <m:r>
                                <a:rPr lang="en-US" sz="2200" i="1">
                                  <a:latin typeface="Cambria Math" panose="02040503050406030204" pitchFamily="18" charset="0"/>
                                </a:rPr>
                                <m:t>+</m:t>
                              </m:r>
                              <m:r>
                                <a:rPr lang="en-US" sz="2200" i="1">
                                  <a:latin typeface="Cambria Math" panose="02040503050406030204" pitchFamily="18" charset="0"/>
                                </a:rPr>
                                <m:t>𝑑</m:t>
                              </m:r>
                            </m:e>
                          </m:d>
                          <m:r>
                            <a:rPr lang="en-US" sz="2200" i="1">
                              <a:latin typeface="Cambria Math" panose="02040503050406030204" pitchFamily="18" charset="0"/>
                            </a:rPr>
                            <m:t>𝑑</m:t>
                          </m:r>
                        </m:den>
                      </m:f>
                    </m:oMath>
                  </m:oMathPara>
                </a14:m>
                <a:endParaRPr lang="en-US" sz="2200" dirty="0"/>
              </a:p>
              <a:p>
                <a:r>
                  <a:rPr lang="sr-Cyrl-RS" sz="2200" dirty="0"/>
                  <a:t>Нпр. </a:t>
                </a:r>
                <a14:m>
                  <m:oMath xmlns:m="http://schemas.openxmlformats.org/officeDocument/2006/math">
                    <m:r>
                      <a:rPr lang="sr-Cyrl-RS" sz="2200" i="1">
                        <a:latin typeface="Cambria Math" panose="02040503050406030204" pitchFamily="18" charset="0"/>
                      </a:rPr>
                      <m:t>𝑑</m:t>
                    </m:r>
                    <m:r>
                      <a:rPr lang="ru-RU" sz="2200" i="1">
                        <a:latin typeface="Cambria Math" panose="02040503050406030204" pitchFamily="18" charset="0"/>
                      </a:rPr>
                      <m:t>=1, </m:t>
                    </m:r>
                    <m:r>
                      <a:rPr lang="sr-Cyrl-RS" sz="2200" i="1">
                        <a:latin typeface="Cambria Math" panose="02040503050406030204" pitchFamily="18" charset="0"/>
                      </a:rPr>
                      <m:t>h</m:t>
                    </m:r>
                    <m:r>
                      <a:rPr lang="ru-RU" sz="2200" i="1">
                        <a:latin typeface="Cambria Math" panose="02040503050406030204" pitchFamily="18" charset="0"/>
                      </a:rPr>
                      <m:t>=2</m:t>
                    </m:r>
                  </m:oMath>
                </a14:m>
                <a:r>
                  <a:rPr lang="sr-Cyrl-RS" sz="2200" dirty="0"/>
                  <a:t>: </a:t>
                </a:r>
                <a14:m>
                  <m:oMath xmlns:m="http://schemas.openxmlformats.org/officeDocument/2006/math">
                    <m:r>
                      <m:rPr>
                        <m:sty m:val="p"/>
                      </m:rPr>
                      <a:rPr lang="en-US" sz="2200">
                        <a:latin typeface="Cambria Math" panose="02040503050406030204" pitchFamily="18" charset="0"/>
                      </a:rPr>
                      <m:t>tgθ</m:t>
                    </m:r>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2</m:t>
                        </m:r>
                        <m:r>
                          <a:rPr lang="en-US" sz="2200" i="1">
                            <a:latin typeface="Cambria Math" panose="02040503050406030204" pitchFamily="18" charset="0"/>
                          </a:rPr>
                          <m:t>𝑥</m:t>
                        </m:r>
                      </m:num>
                      <m:den>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+3</m:t>
                        </m:r>
                      </m:den>
                    </m:f>
                  </m:oMath>
                </a14:m>
                <a:r>
                  <a:rPr lang="en-US" sz="2200" dirty="0"/>
                  <a:t>.</a:t>
                </a:r>
                <a:r>
                  <a:rPr lang="sr-Cyrl-RS" sz="2200" dirty="0"/>
                  <a:t> </a:t>
                </a:r>
                <a:endParaRPr lang="en-US" sz="2200" dirty="0"/>
              </a:p>
              <a:p>
                <a:r>
                  <a:rPr lang="sr-Cyrl-RS" dirty="0">
                    <a:solidFill>
                      <a:srgbClr val="5C732F"/>
                    </a:solidFill>
                  </a:rPr>
                  <a:t>За које </a:t>
                </a:r>
                <a14:m>
                  <m:oMath xmlns:m="http://schemas.openxmlformats.org/officeDocument/2006/math">
                    <m:r>
                      <a:rPr lang="sr-Cyrl-RS" i="1">
                        <a:solidFill>
                          <a:srgbClr val="5C732F"/>
                        </a:solidFill>
                        <a:latin typeface="Cambria Math" panose="02040503050406030204" pitchFamily="18" charset="0"/>
                      </a:rPr>
                      <m:t>𝑥</m:t>
                    </m:r>
                  </m:oMath>
                </a14:m>
                <a:r>
                  <a:rPr lang="sr-Cyrl-RS" dirty="0">
                    <a:solidFill>
                      <a:srgbClr val="5C732F"/>
                    </a:solidFill>
                  </a:rPr>
                  <a:t> је угао </a:t>
                </a:r>
                <a14:m>
                  <m:oMath xmlns:m="http://schemas.openxmlformats.org/officeDocument/2006/math">
                    <m:r>
                      <m:rPr>
                        <m:sty m:val="p"/>
                      </m:rPr>
                      <a:rPr lang="sr-Cyrl-RS">
                        <a:solidFill>
                          <a:srgbClr val="5C732F"/>
                        </a:solidFill>
                        <a:latin typeface="Cambria Math" panose="02040503050406030204" pitchFamily="18" charset="0"/>
                      </a:rPr>
                      <m:t>θ</m:t>
                    </m:r>
                  </m:oMath>
                </a14:m>
                <a:r>
                  <a:rPr lang="en-US" dirty="0">
                    <a:solidFill>
                      <a:srgbClr val="5C732F"/>
                    </a:solidFill>
                  </a:rPr>
                  <a:t> </a:t>
                </a:r>
                <a:r>
                  <a:rPr lang="sr-Cyrl-RS" dirty="0">
                    <a:solidFill>
                      <a:srgbClr val="5C732F"/>
                    </a:solidFill>
                  </a:rPr>
                  <a:t>највећи</a:t>
                </a:r>
                <a:r>
                  <a:rPr lang="ru-RU" dirty="0">
                    <a:solidFill>
                      <a:srgbClr val="5C732F"/>
                    </a:solidFill>
                  </a:rPr>
                  <a:t>, </a:t>
                </a:r>
                <a:r>
                  <a:rPr lang="sr-Cyrl-RS" dirty="0">
                    <a:solidFill>
                      <a:srgbClr val="5C732F"/>
                    </a:solidFill>
                  </a:rPr>
                  <a:t>тј. </a:t>
                </a:r>
                <a14:m>
                  <m:oMath xmlns:m="http://schemas.openxmlformats.org/officeDocument/2006/math">
                    <m:r>
                      <m:rPr>
                        <m:sty m:val="p"/>
                      </m:rPr>
                      <a:rPr lang="en-US">
                        <a:solidFill>
                          <a:srgbClr val="5C732F"/>
                        </a:solidFill>
                        <a:latin typeface="Cambria Math" panose="02040503050406030204" pitchFamily="18" charset="0"/>
                      </a:rPr>
                      <m:t>tgθ</m:t>
                    </m:r>
                  </m:oMath>
                </a14:m>
                <a:r>
                  <a:rPr lang="en-US" dirty="0">
                    <a:solidFill>
                      <a:srgbClr val="5C732F"/>
                    </a:solidFill>
                  </a:rPr>
                  <a:t> </a:t>
                </a:r>
                <a:r>
                  <a:rPr lang="sr-Cyrl-RS" dirty="0">
                    <a:solidFill>
                      <a:srgbClr val="5C732F"/>
                    </a:solidFill>
                  </a:rPr>
                  <a:t>највеће?</a:t>
                </a:r>
                <a:endParaRPr lang="sr-Cyrl-RS" sz="2200" dirty="0">
                  <a:solidFill>
                    <a:srgbClr val="5C732F"/>
                  </a:solidFill>
                </a:endParaRPr>
              </a:p>
              <a:p>
                <a:r>
                  <a:rPr lang="sr-Cyrl-RS" dirty="0"/>
                  <a:t>За </a:t>
                </a:r>
                <a14:m>
                  <m:oMath xmlns:m="http://schemas.openxmlformats.org/officeDocument/2006/math">
                    <m:r>
                      <m:rPr>
                        <m:sty m:val="p"/>
                      </m:rPr>
                      <a:rPr lang="sr-Cyrl-RS">
                        <a:latin typeface="Cambria Math" panose="02040503050406030204" pitchFamily="18" charset="0"/>
                      </a:rPr>
                      <m:t>ε</m:t>
                    </m:r>
                    <m:r>
                      <a:rPr lang="sr-Cyrl-RS">
                        <a:latin typeface="Cambria Math" panose="02040503050406030204" pitchFamily="18" charset="0"/>
                      </a:rPr>
                      <m:t>&gt;</m:t>
                    </m:r>
                    <m:r>
                      <a:rPr lang="en-US" i="1">
                        <a:latin typeface="Cambria Math" panose="02040503050406030204" pitchFamily="18" charset="0"/>
                      </a:rPr>
                      <m:t>0</m:t>
                    </m:r>
                  </m:oMath>
                </a14:m>
                <a:r>
                  <a:rPr lang="sr-Cyrl-RS" sz="2200"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𝑥</m:t>
                        </m:r>
                      </m:num>
                      <m:den>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m:rPr>
                                <m:sty m:val="p"/>
                              </m:rPr>
                              <a:rPr lang="en-US">
                                <a:latin typeface="Cambria Math" panose="02040503050406030204" pitchFamily="18" charset="0"/>
                              </a:rPr>
                              <m:t>ε</m:t>
                            </m:r>
                          </m:e>
                        </m:d>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m:rPr>
                                    <m:sty m:val="p"/>
                                  </m:rPr>
                                  <a:rPr lang="en-US">
                                    <a:latin typeface="Cambria Math" panose="02040503050406030204" pitchFamily="18" charset="0"/>
                                  </a:rPr>
                                  <m:t>ε</m:t>
                                </m:r>
                              </m:e>
                            </m:d>
                          </m:e>
                          <m:sup>
                            <m:r>
                              <a:rPr lang="en-US" i="1">
                                <a:latin typeface="Cambria Math" panose="02040503050406030204" pitchFamily="18" charset="0"/>
                              </a:rPr>
                              <m:t>2</m:t>
                            </m:r>
                          </m:sup>
                        </m:sSup>
                        <m:r>
                          <a:rPr lang="en-US" i="1">
                            <a:latin typeface="Cambria Math" panose="02040503050406030204" pitchFamily="18" charset="0"/>
                          </a:rPr>
                          <m:t>+3</m:t>
                        </m:r>
                      </m:den>
                    </m:f>
                  </m:oMath>
                </a14:m>
                <a:r>
                  <a:rPr lang="sr-Cyrl-RS" sz="22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2</m:t>
                        </m:r>
                        <m:r>
                          <a:rPr lang="en-US" sz="2000" i="1">
                            <a:latin typeface="Cambria Math" panose="02040503050406030204" pitchFamily="18" charset="0"/>
                          </a:rPr>
                          <m:t>𝑥</m:t>
                        </m:r>
                      </m:num>
                      <m:den>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r>
                          <a:rPr lang="en-US" sz="2000" i="1">
                            <a:latin typeface="Cambria Math" panose="02040503050406030204" pitchFamily="18" charset="0"/>
                          </a:rPr>
                          <m:t>+3</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2</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m:rPr>
                                <m:sty m:val="p"/>
                              </m:rPr>
                              <a:rPr lang="en-US" sz="2000">
                                <a:latin typeface="Cambria Math" panose="02040503050406030204" pitchFamily="18" charset="0"/>
                              </a:rPr>
                              <m:t>ε</m:t>
                            </m:r>
                          </m:e>
                        </m:d>
                      </m:num>
                      <m:den>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m:rPr>
                                    <m:sty m:val="p"/>
                                  </m:rPr>
                                  <a:rPr lang="en-US" sz="2000">
                                    <a:latin typeface="Cambria Math" panose="02040503050406030204" pitchFamily="18" charset="0"/>
                                  </a:rPr>
                                  <m:t>ε</m:t>
                                </m:r>
                              </m:e>
                            </m:d>
                          </m:e>
                          <m:sup>
                            <m:r>
                              <a:rPr lang="en-US" sz="2000" i="1">
                                <a:latin typeface="Cambria Math" panose="02040503050406030204" pitchFamily="18" charset="0"/>
                              </a:rPr>
                              <m:t>2</m:t>
                            </m:r>
                          </m:sup>
                        </m:sSup>
                        <m:r>
                          <a:rPr lang="en-US" sz="2000" i="1">
                            <a:latin typeface="Cambria Math" panose="02040503050406030204" pitchFamily="18" charset="0"/>
                          </a:rPr>
                          <m:t>+3</m:t>
                        </m:r>
                      </m:den>
                    </m:f>
                  </m:oMath>
                </a14:m>
                <a:endParaRPr lang="sr-Cyrl-RS" sz="2200" dirty="0"/>
              </a:p>
              <a:p>
                <a:pPr algn="ctr"/>
                <a:r>
                  <a:rPr lang="sr-Cyrl-RS" sz="2200" dirty="0"/>
                  <a:t>…   </a:t>
                </a:r>
              </a:p>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𝑥</m:t>
                      </m:r>
                      <m:r>
                        <m:rPr>
                          <m:sty m:val="p"/>
                        </m:rPr>
                        <a:rPr lang="en-US">
                          <a:latin typeface="Cambria Math" panose="02040503050406030204" pitchFamily="18" charset="0"/>
                        </a:rPr>
                        <m:t>ε</m:t>
                      </m:r>
                      <m:r>
                        <a:rPr lang="en-US" i="1">
                          <a:latin typeface="Cambria Math" panose="02040503050406030204" pitchFamily="18" charset="0"/>
                        </a:rPr>
                        <m:t>≥3≥</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a:latin typeface="Cambria Math" panose="02040503050406030204" pitchFamily="18" charset="0"/>
                        </a:rPr>
                        <m:t>−</m:t>
                      </m:r>
                      <m:r>
                        <a:rPr lang="en-US" i="1">
                          <a:latin typeface="Cambria Math" panose="02040503050406030204" pitchFamily="18" charset="0"/>
                        </a:rPr>
                        <m:t>𝑥</m:t>
                      </m:r>
                      <m:r>
                        <m:rPr>
                          <m:sty m:val="p"/>
                        </m:rPr>
                        <a:rPr lang="en-US">
                          <a:latin typeface="Cambria Math" panose="02040503050406030204" pitchFamily="18" charset="0"/>
                        </a:rPr>
                        <m:t>ε</m:t>
                      </m:r>
                    </m:oMath>
                  </m:oMathPara>
                </a14:m>
                <a:endParaRPr lang="en-US" dirty="0"/>
              </a:p>
              <a:p>
                <a:r>
                  <a:rPr lang="sr-Cyrl-RS" dirty="0"/>
                  <a:t>Када је </a:t>
                </a:r>
                <a14:m>
                  <m:oMath xmlns:m="http://schemas.openxmlformats.org/officeDocument/2006/math">
                    <m:r>
                      <m:rPr>
                        <m:sty m:val="p"/>
                      </m:rPr>
                      <a:rPr lang="sr-Cyrl-RS">
                        <a:latin typeface="Cambria Math" panose="02040503050406030204" pitchFamily="18" charset="0"/>
                      </a:rPr>
                      <m:t>ε</m:t>
                    </m:r>
                  </m:oMath>
                </a14:m>
                <a:r>
                  <a:rPr lang="sr-Cyrl-RS" dirty="0"/>
                  <a:t> занемарљиво („бесконачно“) мало, онда је: </a:t>
                </a:r>
                <a:endParaRPr lang="en-US" dirty="0"/>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sr-Latn-R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≥3≥</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oMath>
                  </m:oMathPara>
                </a14:m>
                <a:endParaRPr lang="en-US" dirty="0"/>
              </a:p>
              <a:p>
                <a:r>
                  <a:rPr lang="sr-Cyrl-RS" sz="2200" dirty="0">
                    <a:solidFill>
                      <a:srgbClr val="5C732F"/>
                    </a:solidFill>
                  </a:rPr>
                  <a:t>Дакле, </a:t>
                </a:r>
                <a14:m>
                  <m:oMath xmlns:m="http://schemas.openxmlformats.org/officeDocument/2006/math">
                    <m:r>
                      <a:rPr lang="sr-Cyrl-RS" i="1">
                        <a:solidFill>
                          <a:srgbClr val="5C732F"/>
                        </a:solidFill>
                        <a:latin typeface="Cambria Math" panose="02040503050406030204" pitchFamily="18" charset="0"/>
                      </a:rPr>
                      <m:t>𝑥</m:t>
                    </m:r>
                    <m:r>
                      <a:rPr lang="sr-Latn-RS" i="1">
                        <a:solidFill>
                          <a:srgbClr val="5C732F"/>
                        </a:solidFill>
                        <a:latin typeface="Cambria Math" panose="02040503050406030204" pitchFamily="18" charset="0"/>
                      </a:rPr>
                      <m:t>=</m:t>
                    </m:r>
                    <m:rad>
                      <m:radPr>
                        <m:degHide m:val="on"/>
                        <m:ctrlPr>
                          <a:rPr lang="en-US" i="1">
                            <a:solidFill>
                              <a:srgbClr val="5C732F"/>
                            </a:solidFill>
                            <a:latin typeface="Cambria Math" panose="02040503050406030204" pitchFamily="18" charset="0"/>
                          </a:rPr>
                        </m:ctrlPr>
                      </m:radPr>
                      <m:deg/>
                      <m:e>
                        <m:r>
                          <a:rPr lang="sr-Latn-RS" i="1">
                            <a:solidFill>
                              <a:srgbClr val="5C732F"/>
                            </a:solidFill>
                            <a:latin typeface="Cambria Math" panose="02040503050406030204" pitchFamily="18" charset="0"/>
                          </a:rPr>
                          <m:t>3</m:t>
                        </m:r>
                      </m:e>
                    </m:rad>
                  </m:oMath>
                </a14:m>
                <a:r>
                  <a:rPr lang="sr-Latn-RS" dirty="0">
                    <a:solidFill>
                      <a:srgbClr val="5C732F"/>
                    </a:solidFill>
                  </a:rPr>
                  <a:t>, </a:t>
                </a:r>
                <a14:m>
                  <m:oMath xmlns:m="http://schemas.openxmlformats.org/officeDocument/2006/math">
                    <m:r>
                      <m:rPr>
                        <m:sty m:val="p"/>
                      </m:rPr>
                      <a:rPr lang="sr-Latn-RS">
                        <a:solidFill>
                          <a:srgbClr val="5C732F"/>
                        </a:solidFill>
                        <a:latin typeface="Cambria Math" panose="02040503050406030204" pitchFamily="18" charset="0"/>
                      </a:rPr>
                      <m:t>tgθ</m:t>
                    </m:r>
                    <m:r>
                      <a:rPr lang="sr-Latn-RS" i="1">
                        <a:solidFill>
                          <a:srgbClr val="5C732F"/>
                        </a:solidFill>
                        <a:latin typeface="Cambria Math" panose="02040503050406030204" pitchFamily="18" charset="0"/>
                      </a:rPr>
                      <m:t>=</m:t>
                    </m:r>
                    <m:f>
                      <m:fPr>
                        <m:ctrlPr>
                          <a:rPr lang="en-US" i="1">
                            <a:solidFill>
                              <a:srgbClr val="5C732F"/>
                            </a:solidFill>
                            <a:latin typeface="Cambria Math" panose="02040503050406030204" pitchFamily="18" charset="0"/>
                          </a:rPr>
                        </m:ctrlPr>
                      </m:fPr>
                      <m:num>
                        <m:rad>
                          <m:radPr>
                            <m:degHide m:val="on"/>
                            <m:ctrlPr>
                              <a:rPr lang="en-US" i="1">
                                <a:solidFill>
                                  <a:srgbClr val="5C732F"/>
                                </a:solidFill>
                                <a:latin typeface="Cambria Math" panose="02040503050406030204" pitchFamily="18" charset="0"/>
                              </a:rPr>
                            </m:ctrlPr>
                          </m:radPr>
                          <m:deg/>
                          <m:e>
                            <m:r>
                              <a:rPr lang="sr-Latn-RS" i="1">
                                <a:solidFill>
                                  <a:srgbClr val="5C732F"/>
                                </a:solidFill>
                                <a:latin typeface="Cambria Math" panose="02040503050406030204" pitchFamily="18" charset="0"/>
                              </a:rPr>
                              <m:t>3</m:t>
                            </m:r>
                          </m:e>
                        </m:rad>
                      </m:num>
                      <m:den>
                        <m:r>
                          <a:rPr lang="sr-Latn-RS" i="1">
                            <a:solidFill>
                              <a:srgbClr val="5C732F"/>
                            </a:solidFill>
                            <a:latin typeface="Cambria Math" panose="02040503050406030204" pitchFamily="18" charset="0"/>
                          </a:rPr>
                          <m:t>3</m:t>
                        </m:r>
                      </m:den>
                    </m:f>
                  </m:oMath>
                </a14:m>
                <a:r>
                  <a:rPr lang="sr-Latn-RS" dirty="0">
                    <a:solidFill>
                      <a:srgbClr val="5C732F"/>
                    </a:solidFill>
                  </a:rPr>
                  <a:t>, </a:t>
                </a:r>
                <a14:m>
                  <m:oMath xmlns:m="http://schemas.openxmlformats.org/officeDocument/2006/math">
                    <m:r>
                      <m:rPr>
                        <m:sty m:val="p"/>
                      </m:rPr>
                      <a:rPr lang="sr-Latn-RS">
                        <a:solidFill>
                          <a:srgbClr val="5C732F"/>
                        </a:solidFill>
                        <a:latin typeface="Cambria Math" panose="02040503050406030204" pitchFamily="18" charset="0"/>
                      </a:rPr>
                      <m:t>θ</m:t>
                    </m:r>
                    <m:r>
                      <a:rPr lang="sr-Latn-RS">
                        <a:solidFill>
                          <a:srgbClr val="5C732F"/>
                        </a:solidFill>
                        <a:latin typeface="Cambria Math" panose="02040503050406030204" pitchFamily="18" charset="0"/>
                      </a:rPr>
                      <m:t>=</m:t>
                    </m:r>
                    <m:sSup>
                      <m:sSupPr>
                        <m:ctrlPr>
                          <a:rPr lang="en-US" i="1">
                            <a:solidFill>
                              <a:srgbClr val="5C732F"/>
                            </a:solidFill>
                            <a:latin typeface="Cambria Math" panose="02040503050406030204" pitchFamily="18" charset="0"/>
                          </a:rPr>
                        </m:ctrlPr>
                      </m:sSupPr>
                      <m:e>
                        <m:r>
                          <a:rPr lang="sr-Latn-RS">
                            <a:solidFill>
                              <a:srgbClr val="5C732F"/>
                            </a:solidFill>
                            <a:latin typeface="Cambria Math" panose="02040503050406030204" pitchFamily="18" charset="0"/>
                          </a:rPr>
                          <m:t>30</m:t>
                        </m:r>
                      </m:e>
                      <m:sup>
                        <m:r>
                          <a:rPr lang="sr-Latn-RS">
                            <a:solidFill>
                              <a:srgbClr val="5C732F"/>
                            </a:solidFill>
                            <a:latin typeface="Cambria Math" panose="02040503050406030204" pitchFamily="18" charset="0"/>
                          </a:rPr>
                          <m:t>∘</m:t>
                        </m:r>
                      </m:sup>
                    </m:sSup>
                  </m:oMath>
                </a14:m>
                <a:r>
                  <a:rPr lang="sr-Latn-RS" dirty="0">
                    <a:solidFill>
                      <a:srgbClr val="5C732F"/>
                    </a:solidFill>
                  </a:rPr>
                  <a:t>.</a:t>
                </a:r>
                <a:r>
                  <a:rPr lang="sr-Cyrl-RS" dirty="0">
                    <a:solidFill>
                      <a:srgbClr val="5C732F"/>
                    </a:solidFill>
                  </a:rPr>
                  <a:t> </a:t>
                </a:r>
                <a:r>
                  <a:rPr lang="sr-Latn-RS" dirty="0">
                    <a:solidFill>
                      <a:srgbClr val="5C732F"/>
                    </a:solidFill>
                  </a:rPr>
                  <a:t> </a:t>
                </a:r>
                <a:endParaRPr lang="en-US" dirty="0">
                  <a:solidFill>
                    <a:srgbClr val="5C732F"/>
                  </a:solidFill>
                </a:endParaRPr>
              </a:p>
              <a:p>
                <a:pPr algn="ctr"/>
                <a:endParaRPr lang="en-US" sz="2200" dirty="0"/>
              </a:p>
            </p:txBody>
          </p:sp>
        </mc:Choice>
        <mc:Fallback xmlns="">
          <p:sp>
            <p:nvSpPr>
              <p:cNvPr id="3" name="Content Placeholder 2">
                <a:extLst>
                  <a:ext uri="{FF2B5EF4-FFF2-40B4-BE49-F238E27FC236}">
                    <a16:creationId xmlns:a16="http://schemas.microsoft.com/office/drawing/2014/main" id="{7A484531-6F5B-C014-1F2A-5C0BD5130D39}"/>
                  </a:ext>
                </a:extLst>
              </p:cNvPr>
              <p:cNvSpPr>
                <a:spLocks noGrp="1" noRot="1" noChangeAspect="1" noMove="1" noResize="1" noEditPoints="1" noAdjustHandles="1" noChangeArrowheads="1" noChangeShapeType="1" noTextEdit="1"/>
              </p:cNvSpPr>
              <p:nvPr>
                <p:ph idx="1"/>
              </p:nvPr>
            </p:nvSpPr>
            <p:spPr>
              <a:xfrm>
                <a:off x="457200" y="1447800"/>
                <a:ext cx="8229600" cy="5135562"/>
              </a:xfrm>
              <a:blipFill>
                <a:blip r:embed="rId3"/>
                <a:stretch>
                  <a:fillRect l="-1111"/>
                </a:stretch>
              </a:blipFill>
            </p:spPr>
            <p:txBody>
              <a:bodyPr/>
              <a:lstStyle/>
              <a:p>
                <a:r>
                  <a:rPr lang="en-US">
                    <a:noFill/>
                  </a:rPr>
                  <a:t> </a:t>
                </a:r>
              </a:p>
            </p:txBody>
          </p:sp>
        </mc:Fallback>
      </mc:AlternateContent>
    </p:spTree>
    <p:extLst>
      <p:ext uri="{BB962C8B-B14F-4D97-AF65-F5344CB8AC3E}">
        <p14:creationId xmlns:p14="http://schemas.microsoft.com/office/powerpoint/2010/main" val="130326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AC06B-F339-2A5D-68E5-8A055A06E77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9EE016B-B577-1942-77CB-EDFB4CE5A3A8}"/>
              </a:ext>
            </a:extLst>
          </p:cNvPr>
          <p:cNvPicPr>
            <a:picLocks noChangeAspect="1"/>
          </p:cNvPicPr>
          <p:nvPr/>
        </p:nvPicPr>
        <p:blipFill>
          <a:blip r:embed="rId2"/>
          <a:stretch>
            <a:fillRect/>
          </a:stretch>
        </p:blipFill>
        <p:spPr>
          <a:xfrm>
            <a:off x="4818762" y="97536"/>
            <a:ext cx="4325238" cy="1350264"/>
          </a:xfrm>
          <a:prstGeom prst="rect">
            <a:avLst/>
          </a:prstGeom>
        </p:spPr>
      </p:pic>
      <p:sp>
        <p:nvSpPr>
          <p:cNvPr id="2" name="Title 1">
            <a:extLst>
              <a:ext uri="{FF2B5EF4-FFF2-40B4-BE49-F238E27FC236}">
                <a16:creationId xmlns:a16="http://schemas.microsoft.com/office/drawing/2014/main" id="{0A1A96E2-2669-2848-87A4-75256ABF6B1F}"/>
              </a:ext>
            </a:extLst>
          </p:cNvPr>
          <p:cNvSpPr>
            <a:spLocks noGrp="1"/>
          </p:cNvSpPr>
          <p:nvPr>
            <p:ph type="title"/>
          </p:nvPr>
        </p:nvSpPr>
        <p:spPr/>
        <p:txBody>
          <a:bodyPr/>
          <a:lstStyle/>
          <a:p>
            <a:r>
              <a:rPr lang="sr-Cyrl-RS" dirty="0"/>
              <a:t>Рачун са </a:t>
            </a:r>
            <a:r>
              <a:rPr lang="sr-Cyrl-RS" dirty="0" err="1"/>
              <a:t>инфинитезималама</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32AD75-A587-869A-CE10-D78AECC9A8A8}"/>
                  </a:ext>
                </a:extLst>
              </p:cNvPr>
              <p:cNvSpPr>
                <a:spLocks noGrp="1"/>
              </p:cNvSpPr>
              <p:nvPr>
                <p:ph idx="1"/>
              </p:nvPr>
            </p:nvSpPr>
            <p:spPr>
              <a:xfrm>
                <a:off x="457200" y="1447800"/>
                <a:ext cx="8229600" cy="5135562"/>
              </a:xfrm>
            </p:spPr>
            <p:txBody>
              <a:bodyPr>
                <a:normAutofit/>
              </a:bodyPr>
              <a:lstStyle/>
              <a:p>
                <a:pPr/>
                <a14:m>
                  <m:oMathPara xmlns:m="http://schemas.openxmlformats.org/officeDocument/2006/math">
                    <m:oMathParaPr>
                      <m:jc m:val="centerGroup"/>
                    </m:oMathParaPr>
                    <m:oMath xmlns:m="http://schemas.openxmlformats.org/officeDocument/2006/math">
                      <m:r>
                        <m:rPr>
                          <m:sty m:val="p"/>
                        </m:rPr>
                        <a:rPr lang="en-US" sz="2200" smtClean="0">
                          <a:latin typeface="Cambria Math" panose="02040503050406030204" pitchFamily="18" charset="0"/>
                        </a:rPr>
                        <m:t>tgθ</m:t>
                      </m:r>
                      <m:r>
                        <a:rPr lang="en-US" sz="2200" i="1">
                          <a:latin typeface="Cambria Math" panose="02040503050406030204" pitchFamily="18" charset="0"/>
                        </a:rPr>
                        <m:t>=</m:t>
                      </m:r>
                      <m:r>
                        <m:rPr>
                          <m:sty m:val="p"/>
                        </m:rPr>
                        <a:rPr lang="en-US" sz="2200">
                          <a:latin typeface="Cambria Math" panose="02040503050406030204" pitchFamily="18" charset="0"/>
                        </a:rPr>
                        <m:t>tg</m:t>
                      </m:r>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m:rPr>
                                  <m:sty m:val="p"/>
                                </m:rPr>
                                <a:rPr lang="en-US" sz="2200">
                                  <a:latin typeface="Cambria Math" panose="02040503050406030204" pitchFamily="18" charset="0"/>
                                </a:rPr>
                                <m:t>θ</m:t>
                              </m:r>
                            </m:e>
                            <m:sub>
                              <m:r>
                                <a:rPr lang="en-US" sz="2200">
                                  <a:latin typeface="Cambria Math" panose="02040503050406030204" pitchFamily="18" charset="0"/>
                                </a:rPr>
                                <m:t>2</m:t>
                              </m:r>
                            </m:sub>
                          </m:sSub>
                          <m:r>
                            <a:rPr lang="en-US" sz="2200">
                              <a:latin typeface="Cambria Math" panose="02040503050406030204" pitchFamily="18" charset="0"/>
                            </a:rPr>
                            <m:t>−</m:t>
                          </m:r>
                          <m:sSub>
                            <m:sSubPr>
                              <m:ctrlPr>
                                <a:rPr lang="en-US" sz="2200" i="1">
                                  <a:latin typeface="Cambria Math" panose="02040503050406030204" pitchFamily="18" charset="0"/>
                                </a:rPr>
                              </m:ctrlPr>
                            </m:sSubPr>
                            <m:e>
                              <m:r>
                                <m:rPr>
                                  <m:sty m:val="p"/>
                                </m:rPr>
                                <a:rPr lang="en-US" sz="2200">
                                  <a:latin typeface="Cambria Math" panose="02040503050406030204" pitchFamily="18" charset="0"/>
                                </a:rPr>
                                <m:t>θ</m:t>
                              </m:r>
                            </m:e>
                            <m:sub>
                              <m:r>
                                <a:rPr lang="en-US" sz="2200">
                                  <a:latin typeface="Cambria Math" panose="02040503050406030204" pitchFamily="18" charset="0"/>
                                </a:rPr>
                                <m:t>1</m:t>
                              </m:r>
                            </m:sub>
                          </m:sSub>
                        </m:e>
                      </m:d>
                      <m:r>
                        <a:rPr lang="en-US" sz="2200">
                          <a:latin typeface="Cambria Math" panose="02040503050406030204" pitchFamily="18" charset="0"/>
                        </a:rPr>
                        <m:t>=</m:t>
                      </m:r>
                      <m:f>
                        <m:fPr>
                          <m:ctrlPr>
                            <a:rPr lang="en-US" sz="2200" i="1">
                              <a:latin typeface="Cambria Math" panose="02040503050406030204" pitchFamily="18" charset="0"/>
                            </a:rPr>
                          </m:ctrlPr>
                        </m:fPr>
                        <m:num>
                          <m:r>
                            <m:rPr>
                              <m:sty m:val="p"/>
                            </m:rPr>
                            <a:rPr lang="en-US" sz="2200">
                              <a:latin typeface="Cambria Math" panose="02040503050406030204" pitchFamily="18" charset="0"/>
                            </a:rPr>
                            <m:t>tg</m:t>
                          </m:r>
                          <m:sSub>
                            <m:sSubPr>
                              <m:ctrlPr>
                                <a:rPr lang="en-US" sz="2200" i="1">
                                  <a:latin typeface="Cambria Math" panose="02040503050406030204" pitchFamily="18" charset="0"/>
                                </a:rPr>
                              </m:ctrlPr>
                            </m:sSubPr>
                            <m:e>
                              <m:r>
                                <m:rPr>
                                  <m:sty m:val="p"/>
                                </m:rPr>
                                <a:rPr lang="en-US" sz="2200">
                                  <a:latin typeface="Cambria Math" panose="02040503050406030204" pitchFamily="18" charset="0"/>
                                </a:rPr>
                                <m:t>θ</m:t>
                              </m:r>
                            </m:e>
                            <m:sub>
                              <m:r>
                                <a:rPr lang="en-US" sz="2200">
                                  <a:latin typeface="Cambria Math" panose="02040503050406030204" pitchFamily="18" charset="0"/>
                                </a:rPr>
                                <m:t>2</m:t>
                              </m:r>
                            </m:sub>
                          </m:sSub>
                          <m:r>
                            <a:rPr lang="en-US" sz="2200">
                              <a:latin typeface="Cambria Math" panose="02040503050406030204" pitchFamily="18" charset="0"/>
                            </a:rPr>
                            <m:t>−</m:t>
                          </m:r>
                          <m:r>
                            <m:rPr>
                              <m:sty m:val="p"/>
                            </m:rPr>
                            <a:rPr lang="en-US" sz="2200">
                              <a:latin typeface="Cambria Math" panose="02040503050406030204" pitchFamily="18" charset="0"/>
                            </a:rPr>
                            <m:t>tg</m:t>
                          </m:r>
                          <m:sSub>
                            <m:sSubPr>
                              <m:ctrlPr>
                                <a:rPr lang="en-US" sz="2200" i="1">
                                  <a:latin typeface="Cambria Math" panose="02040503050406030204" pitchFamily="18" charset="0"/>
                                </a:rPr>
                              </m:ctrlPr>
                            </m:sSubPr>
                            <m:e>
                              <m:r>
                                <m:rPr>
                                  <m:sty m:val="p"/>
                                </m:rPr>
                                <a:rPr lang="en-US" sz="2200">
                                  <a:latin typeface="Cambria Math" panose="02040503050406030204" pitchFamily="18" charset="0"/>
                                </a:rPr>
                                <m:t>θ</m:t>
                              </m:r>
                            </m:e>
                            <m:sub>
                              <m:r>
                                <a:rPr lang="en-US" sz="2200">
                                  <a:latin typeface="Cambria Math" panose="02040503050406030204" pitchFamily="18" charset="0"/>
                                </a:rPr>
                                <m:t>1</m:t>
                              </m:r>
                            </m:sub>
                          </m:sSub>
                          <m:r>
                            <a:rPr lang="en-US" sz="2200">
                              <a:latin typeface="Cambria Math" panose="02040503050406030204" pitchFamily="18" charset="0"/>
                            </a:rPr>
                            <m:t> </m:t>
                          </m:r>
                        </m:num>
                        <m:den>
                          <m:r>
                            <a:rPr lang="en-US" sz="2200" i="1">
                              <a:latin typeface="Cambria Math" panose="02040503050406030204" pitchFamily="18" charset="0"/>
                            </a:rPr>
                            <m:t>1+</m:t>
                          </m:r>
                          <m:r>
                            <m:rPr>
                              <m:sty m:val="p"/>
                            </m:rPr>
                            <a:rPr lang="en-US" sz="2200">
                              <a:latin typeface="Cambria Math" panose="02040503050406030204" pitchFamily="18" charset="0"/>
                            </a:rPr>
                            <m:t>tg</m:t>
                          </m:r>
                          <m:sSub>
                            <m:sSubPr>
                              <m:ctrlPr>
                                <a:rPr lang="en-US" sz="2200" i="1">
                                  <a:latin typeface="Cambria Math" panose="02040503050406030204" pitchFamily="18" charset="0"/>
                                </a:rPr>
                              </m:ctrlPr>
                            </m:sSubPr>
                            <m:e>
                              <m:r>
                                <m:rPr>
                                  <m:sty m:val="p"/>
                                </m:rPr>
                                <a:rPr lang="en-US" sz="2200">
                                  <a:latin typeface="Cambria Math" panose="02040503050406030204" pitchFamily="18" charset="0"/>
                                </a:rPr>
                                <m:t>θ</m:t>
                              </m:r>
                            </m:e>
                            <m:sub>
                              <m:r>
                                <a:rPr lang="en-US" sz="2200">
                                  <a:latin typeface="Cambria Math" panose="02040503050406030204" pitchFamily="18" charset="0"/>
                                </a:rPr>
                                <m:t>2</m:t>
                              </m:r>
                            </m:sub>
                          </m:sSub>
                          <m:r>
                            <m:rPr>
                              <m:sty m:val="p"/>
                            </m:rPr>
                            <a:rPr lang="en-US" sz="2200">
                              <a:latin typeface="Cambria Math" panose="02040503050406030204" pitchFamily="18" charset="0"/>
                            </a:rPr>
                            <m:t>tg</m:t>
                          </m:r>
                          <m:sSub>
                            <m:sSubPr>
                              <m:ctrlPr>
                                <a:rPr lang="en-US" sz="2200" i="1">
                                  <a:latin typeface="Cambria Math" panose="02040503050406030204" pitchFamily="18" charset="0"/>
                                </a:rPr>
                              </m:ctrlPr>
                            </m:sSubPr>
                            <m:e>
                              <m:r>
                                <m:rPr>
                                  <m:sty m:val="p"/>
                                </m:rPr>
                                <a:rPr lang="en-US" sz="2200">
                                  <a:latin typeface="Cambria Math" panose="02040503050406030204" pitchFamily="18" charset="0"/>
                                </a:rPr>
                                <m:t>θ</m:t>
                              </m:r>
                            </m:e>
                            <m:sub>
                              <m:r>
                                <a:rPr lang="en-US" sz="2200">
                                  <a:latin typeface="Cambria Math" panose="02040503050406030204" pitchFamily="18" charset="0"/>
                                </a:rPr>
                                <m:t>1</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f>
                            <m:fPr>
                              <m:ctrlPr>
                                <a:rPr lang="en-US" sz="2200" i="1">
                                  <a:latin typeface="Cambria Math" panose="02040503050406030204" pitchFamily="18" charset="0"/>
                                </a:rPr>
                              </m:ctrlPr>
                            </m:fPr>
                            <m:num>
                              <m:r>
                                <a:rPr lang="en-US" sz="2200" i="1">
                                  <a:latin typeface="Cambria Math" panose="02040503050406030204" pitchFamily="18" charset="0"/>
                                </a:rPr>
                                <m:t>h</m:t>
                              </m:r>
                              <m:r>
                                <a:rPr lang="en-US" sz="2200" i="1">
                                  <a:latin typeface="Cambria Math" panose="02040503050406030204" pitchFamily="18" charset="0"/>
                                </a:rPr>
                                <m:t>+</m:t>
                              </m:r>
                              <m:r>
                                <a:rPr lang="en-US" sz="2200" i="1">
                                  <a:latin typeface="Cambria Math" panose="02040503050406030204" pitchFamily="18" charset="0"/>
                                </a:rPr>
                                <m:t>𝑑</m:t>
                              </m:r>
                            </m:num>
                            <m:den>
                              <m:r>
                                <a:rPr lang="en-US" sz="2200" i="1">
                                  <a:latin typeface="Cambria Math" panose="02040503050406030204" pitchFamily="18" charset="0"/>
                                </a:rPr>
                                <m:t>𝑥</m:t>
                              </m:r>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𝑑</m:t>
                              </m:r>
                            </m:num>
                            <m:den>
                              <m:r>
                                <a:rPr lang="en-US" sz="2200" i="1">
                                  <a:latin typeface="Cambria Math" panose="02040503050406030204" pitchFamily="18" charset="0"/>
                                </a:rPr>
                                <m:t>𝑥</m:t>
                              </m:r>
                            </m:den>
                          </m:f>
                        </m:num>
                        <m:den>
                          <m:r>
                            <a:rPr lang="en-US" sz="2200" i="1">
                              <a:latin typeface="Cambria Math" panose="02040503050406030204" pitchFamily="18" charset="0"/>
                            </a:rPr>
                            <m:t>1+</m:t>
                          </m:r>
                          <m:f>
                            <m:fPr>
                              <m:ctrlPr>
                                <a:rPr lang="en-US" sz="2200" i="1">
                                  <a:latin typeface="Cambria Math" panose="02040503050406030204" pitchFamily="18" charset="0"/>
                                </a:rPr>
                              </m:ctrlPr>
                            </m:fPr>
                            <m:num>
                              <m:r>
                                <a:rPr lang="en-US" sz="2200" i="1">
                                  <a:latin typeface="Cambria Math" panose="02040503050406030204" pitchFamily="18" charset="0"/>
                                </a:rPr>
                                <m:t>h</m:t>
                              </m:r>
                              <m:r>
                                <a:rPr lang="en-US" sz="2200" i="1">
                                  <a:latin typeface="Cambria Math" panose="02040503050406030204" pitchFamily="18" charset="0"/>
                                </a:rPr>
                                <m:t>+</m:t>
                              </m:r>
                              <m:r>
                                <a:rPr lang="en-US" sz="2200" i="1">
                                  <a:latin typeface="Cambria Math" panose="02040503050406030204" pitchFamily="18" charset="0"/>
                                </a:rPr>
                                <m:t>𝑑</m:t>
                              </m:r>
                            </m:num>
                            <m:den>
                              <m:r>
                                <a:rPr lang="en-US" sz="2200" i="1">
                                  <a:latin typeface="Cambria Math" panose="02040503050406030204" pitchFamily="18" charset="0"/>
                                </a:rPr>
                                <m:t>𝑥</m:t>
                              </m:r>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𝑑</m:t>
                              </m:r>
                            </m:num>
                            <m:den>
                              <m:r>
                                <a:rPr lang="en-US" sz="2200" i="1">
                                  <a:latin typeface="Cambria Math" panose="02040503050406030204" pitchFamily="18" charset="0"/>
                                </a:rPr>
                                <m:t>𝑥</m:t>
                              </m:r>
                            </m:den>
                          </m:f>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h𝑥</m:t>
                          </m:r>
                        </m:num>
                        <m:den>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m:t>
                          </m:r>
                          <m:d>
                            <m:dPr>
                              <m:ctrlPr>
                                <a:rPr lang="en-US" sz="2200" i="1">
                                  <a:latin typeface="Cambria Math" panose="02040503050406030204" pitchFamily="18" charset="0"/>
                                </a:rPr>
                              </m:ctrlPr>
                            </m:dPr>
                            <m:e>
                              <m:r>
                                <a:rPr lang="en-US" sz="2200" i="1">
                                  <a:latin typeface="Cambria Math" panose="02040503050406030204" pitchFamily="18" charset="0"/>
                                </a:rPr>
                                <m:t>h</m:t>
                              </m:r>
                              <m:r>
                                <a:rPr lang="en-US" sz="2200" i="1">
                                  <a:latin typeface="Cambria Math" panose="02040503050406030204" pitchFamily="18" charset="0"/>
                                </a:rPr>
                                <m:t>+</m:t>
                              </m:r>
                              <m:r>
                                <a:rPr lang="en-US" sz="2200" i="1">
                                  <a:latin typeface="Cambria Math" panose="02040503050406030204" pitchFamily="18" charset="0"/>
                                </a:rPr>
                                <m:t>𝑑</m:t>
                              </m:r>
                            </m:e>
                          </m:d>
                          <m:r>
                            <a:rPr lang="en-US" sz="2200" i="1">
                              <a:latin typeface="Cambria Math" panose="02040503050406030204" pitchFamily="18" charset="0"/>
                            </a:rPr>
                            <m:t>𝑑</m:t>
                          </m:r>
                        </m:den>
                      </m:f>
                    </m:oMath>
                  </m:oMathPara>
                </a14:m>
                <a:endParaRPr lang="en-US" sz="2200" dirty="0"/>
              </a:p>
              <a:p>
                <a:r>
                  <a:rPr lang="sr-Cyrl-RS" sz="2200" dirty="0"/>
                  <a:t>Нпр. </a:t>
                </a:r>
                <a14:m>
                  <m:oMath xmlns:m="http://schemas.openxmlformats.org/officeDocument/2006/math">
                    <m:r>
                      <a:rPr lang="sr-Cyrl-RS" sz="2200" i="1">
                        <a:latin typeface="Cambria Math" panose="02040503050406030204" pitchFamily="18" charset="0"/>
                      </a:rPr>
                      <m:t>𝑑</m:t>
                    </m:r>
                    <m:r>
                      <a:rPr lang="ru-RU" sz="2200" i="1">
                        <a:latin typeface="Cambria Math" panose="02040503050406030204" pitchFamily="18" charset="0"/>
                      </a:rPr>
                      <m:t>=1, </m:t>
                    </m:r>
                    <m:r>
                      <a:rPr lang="sr-Cyrl-RS" sz="2200" i="1">
                        <a:latin typeface="Cambria Math" panose="02040503050406030204" pitchFamily="18" charset="0"/>
                      </a:rPr>
                      <m:t>h</m:t>
                    </m:r>
                    <m:r>
                      <a:rPr lang="ru-RU" sz="2200" i="1">
                        <a:latin typeface="Cambria Math" panose="02040503050406030204" pitchFamily="18" charset="0"/>
                      </a:rPr>
                      <m:t>=2</m:t>
                    </m:r>
                  </m:oMath>
                </a14:m>
                <a:r>
                  <a:rPr lang="sr-Cyrl-RS" sz="2200" dirty="0"/>
                  <a:t>: </a:t>
                </a:r>
                <a14:m>
                  <m:oMath xmlns:m="http://schemas.openxmlformats.org/officeDocument/2006/math">
                    <m:r>
                      <m:rPr>
                        <m:sty m:val="p"/>
                      </m:rPr>
                      <a:rPr lang="en-US" sz="2200">
                        <a:latin typeface="Cambria Math" panose="02040503050406030204" pitchFamily="18" charset="0"/>
                      </a:rPr>
                      <m:t>tgθ</m:t>
                    </m:r>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2</m:t>
                        </m:r>
                        <m:r>
                          <a:rPr lang="en-US" sz="2200" i="1">
                            <a:latin typeface="Cambria Math" panose="02040503050406030204" pitchFamily="18" charset="0"/>
                          </a:rPr>
                          <m:t>𝑥</m:t>
                        </m:r>
                      </m:num>
                      <m:den>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+3</m:t>
                        </m:r>
                      </m:den>
                    </m:f>
                  </m:oMath>
                </a14:m>
                <a:r>
                  <a:rPr lang="en-US" sz="2200" dirty="0"/>
                  <a:t>.</a:t>
                </a:r>
                <a:r>
                  <a:rPr lang="sr-Cyrl-RS" sz="2200" dirty="0"/>
                  <a:t> </a:t>
                </a:r>
                <a:endParaRPr lang="en-US" sz="2200" dirty="0"/>
              </a:p>
              <a:p>
                <a:r>
                  <a:rPr lang="sr-Cyrl-RS" dirty="0">
                    <a:solidFill>
                      <a:srgbClr val="5C732F"/>
                    </a:solidFill>
                  </a:rPr>
                  <a:t>За које </a:t>
                </a:r>
                <a14:m>
                  <m:oMath xmlns:m="http://schemas.openxmlformats.org/officeDocument/2006/math">
                    <m:r>
                      <a:rPr lang="sr-Cyrl-RS" i="1">
                        <a:solidFill>
                          <a:srgbClr val="5C732F"/>
                        </a:solidFill>
                        <a:latin typeface="Cambria Math" panose="02040503050406030204" pitchFamily="18" charset="0"/>
                      </a:rPr>
                      <m:t>𝑥</m:t>
                    </m:r>
                  </m:oMath>
                </a14:m>
                <a:r>
                  <a:rPr lang="sr-Cyrl-RS" dirty="0">
                    <a:solidFill>
                      <a:srgbClr val="5C732F"/>
                    </a:solidFill>
                  </a:rPr>
                  <a:t> је угао </a:t>
                </a:r>
                <a14:m>
                  <m:oMath xmlns:m="http://schemas.openxmlformats.org/officeDocument/2006/math">
                    <m:r>
                      <m:rPr>
                        <m:sty m:val="p"/>
                      </m:rPr>
                      <a:rPr lang="sr-Cyrl-RS">
                        <a:solidFill>
                          <a:srgbClr val="5C732F"/>
                        </a:solidFill>
                        <a:latin typeface="Cambria Math" panose="02040503050406030204" pitchFamily="18" charset="0"/>
                      </a:rPr>
                      <m:t>θ</m:t>
                    </m:r>
                  </m:oMath>
                </a14:m>
                <a:r>
                  <a:rPr lang="en-US" dirty="0">
                    <a:solidFill>
                      <a:srgbClr val="5C732F"/>
                    </a:solidFill>
                  </a:rPr>
                  <a:t> </a:t>
                </a:r>
                <a:r>
                  <a:rPr lang="sr-Cyrl-RS" dirty="0">
                    <a:solidFill>
                      <a:srgbClr val="5C732F"/>
                    </a:solidFill>
                  </a:rPr>
                  <a:t>највећи</a:t>
                </a:r>
                <a:r>
                  <a:rPr lang="ru-RU" dirty="0">
                    <a:solidFill>
                      <a:srgbClr val="5C732F"/>
                    </a:solidFill>
                  </a:rPr>
                  <a:t>, </a:t>
                </a:r>
                <a:r>
                  <a:rPr lang="sr-Cyrl-RS" dirty="0">
                    <a:solidFill>
                      <a:srgbClr val="5C732F"/>
                    </a:solidFill>
                  </a:rPr>
                  <a:t>тј. </a:t>
                </a:r>
                <a14:m>
                  <m:oMath xmlns:m="http://schemas.openxmlformats.org/officeDocument/2006/math">
                    <m:r>
                      <m:rPr>
                        <m:sty m:val="p"/>
                      </m:rPr>
                      <a:rPr lang="en-US">
                        <a:solidFill>
                          <a:srgbClr val="5C732F"/>
                        </a:solidFill>
                        <a:latin typeface="Cambria Math" panose="02040503050406030204" pitchFamily="18" charset="0"/>
                      </a:rPr>
                      <m:t>tgθ</m:t>
                    </m:r>
                  </m:oMath>
                </a14:m>
                <a:r>
                  <a:rPr lang="en-US" dirty="0">
                    <a:solidFill>
                      <a:srgbClr val="5C732F"/>
                    </a:solidFill>
                  </a:rPr>
                  <a:t> </a:t>
                </a:r>
                <a:r>
                  <a:rPr lang="sr-Cyrl-RS" dirty="0">
                    <a:solidFill>
                      <a:srgbClr val="5C732F"/>
                    </a:solidFill>
                  </a:rPr>
                  <a:t>највеће?</a:t>
                </a:r>
                <a:endParaRPr lang="sr-Cyrl-RS" sz="2200" dirty="0">
                  <a:solidFill>
                    <a:srgbClr val="5C732F"/>
                  </a:solidFill>
                </a:endParaRPr>
              </a:p>
              <a:p>
                <a:endParaRPr lang="sr-Cyrl-RS" dirty="0"/>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𝑥</m:t>
                                  </m:r>
                                </m:num>
                                <m:den>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+3</m:t>
                                  </m:r>
                                </m:den>
                              </m:f>
                            </m:e>
                          </m:d>
                        </m:e>
                        <m:sup>
                          <m:r>
                            <a:rPr lang="en-US" i="1">
                              <a:latin typeface="Cambria Math" panose="02040503050406030204" pitchFamily="18" charset="0"/>
                            </a:rPr>
                            <m:t>′</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+3</m:t>
                              </m:r>
                            </m:e>
                          </m:d>
                          <m:r>
                            <a:rPr lang="en-US" i="1">
                              <a:latin typeface="Cambria Math" panose="02040503050406030204" pitchFamily="18" charset="0"/>
                            </a:rPr>
                            <m:t>−2</m:t>
                          </m:r>
                          <m:r>
                            <a:rPr lang="en-US" i="1">
                              <a:latin typeface="Cambria Math" panose="02040503050406030204" pitchFamily="18" charset="0"/>
                            </a:rPr>
                            <m:t>𝑥</m:t>
                          </m:r>
                          <m:r>
                            <a:rPr lang="en-US" i="1">
                              <a:latin typeface="Cambria Math" panose="02040503050406030204" pitchFamily="18" charset="0"/>
                            </a:rPr>
                            <m:t>⋅2</m:t>
                          </m:r>
                          <m:r>
                            <a:rPr lang="en-US" i="1">
                              <a:latin typeface="Cambria Math" panose="02040503050406030204" pitchFamily="18" charset="0"/>
                            </a:rPr>
                            <m:t>𝑥</m:t>
                          </m:r>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+3</m:t>
                                  </m:r>
                                </m:e>
                              </m:d>
                            </m:e>
                            <m:sup>
                              <m:r>
                                <a:rPr lang="en-US" i="1">
                                  <a:latin typeface="Cambria Math" panose="02040503050406030204" pitchFamily="18" charset="0"/>
                                </a:rPr>
                                <m:t>2</m:t>
                              </m:r>
                            </m:sup>
                          </m:sSup>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6−2</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+3</m:t>
                                  </m:r>
                                </m:e>
                              </m:d>
                            </m:e>
                            <m:sup>
                              <m:r>
                                <a:rPr lang="en-US" i="1">
                                  <a:latin typeface="Cambria Math" panose="02040503050406030204" pitchFamily="18" charset="0"/>
                                </a:rPr>
                                <m:t>2</m:t>
                              </m:r>
                            </m:sup>
                          </m:sSup>
                        </m:den>
                      </m:f>
                    </m:oMath>
                  </m:oMathPara>
                </a14:m>
                <a:endParaRPr lang="en-US" dirty="0"/>
              </a:p>
              <a:p>
                <a:endParaRPr lang="sr-Cyrl-RS" dirty="0"/>
              </a:p>
              <a:p>
                <a:endParaRPr lang="en-US" dirty="0"/>
              </a:p>
              <a:p>
                <a:r>
                  <a:rPr lang="sr-Cyrl-RS" sz="2200" dirty="0">
                    <a:solidFill>
                      <a:srgbClr val="5C732F"/>
                    </a:solidFill>
                  </a:rPr>
                  <a:t>Дакле, </a:t>
                </a:r>
                <a14:m>
                  <m:oMath xmlns:m="http://schemas.openxmlformats.org/officeDocument/2006/math">
                    <m:r>
                      <a:rPr lang="sr-Cyrl-RS" i="1">
                        <a:solidFill>
                          <a:srgbClr val="5C732F"/>
                        </a:solidFill>
                        <a:latin typeface="Cambria Math" panose="02040503050406030204" pitchFamily="18" charset="0"/>
                      </a:rPr>
                      <m:t>𝑥</m:t>
                    </m:r>
                    <m:r>
                      <a:rPr lang="sr-Latn-RS" i="1">
                        <a:solidFill>
                          <a:srgbClr val="5C732F"/>
                        </a:solidFill>
                        <a:latin typeface="Cambria Math" panose="02040503050406030204" pitchFamily="18" charset="0"/>
                      </a:rPr>
                      <m:t>=</m:t>
                    </m:r>
                    <m:rad>
                      <m:radPr>
                        <m:degHide m:val="on"/>
                        <m:ctrlPr>
                          <a:rPr lang="en-US" i="1">
                            <a:solidFill>
                              <a:srgbClr val="5C732F"/>
                            </a:solidFill>
                            <a:latin typeface="Cambria Math" panose="02040503050406030204" pitchFamily="18" charset="0"/>
                          </a:rPr>
                        </m:ctrlPr>
                      </m:radPr>
                      <m:deg/>
                      <m:e>
                        <m:r>
                          <a:rPr lang="sr-Latn-RS" i="1">
                            <a:solidFill>
                              <a:srgbClr val="5C732F"/>
                            </a:solidFill>
                            <a:latin typeface="Cambria Math" panose="02040503050406030204" pitchFamily="18" charset="0"/>
                          </a:rPr>
                          <m:t>3</m:t>
                        </m:r>
                      </m:e>
                    </m:rad>
                  </m:oMath>
                </a14:m>
                <a:r>
                  <a:rPr lang="sr-Latn-RS" dirty="0">
                    <a:solidFill>
                      <a:srgbClr val="5C732F"/>
                    </a:solidFill>
                  </a:rPr>
                  <a:t>, </a:t>
                </a:r>
                <a14:m>
                  <m:oMath xmlns:m="http://schemas.openxmlformats.org/officeDocument/2006/math">
                    <m:r>
                      <m:rPr>
                        <m:sty m:val="p"/>
                      </m:rPr>
                      <a:rPr lang="sr-Latn-RS">
                        <a:solidFill>
                          <a:srgbClr val="5C732F"/>
                        </a:solidFill>
                        <a:latin typeface="Cambria Math" panose="02040503050406030204" pitchFamily="18" charset="0"/>
                      </a:rPr>
                      <m:t>tgθ</m:t>
                    </m:r>
                    <m:r>
                      <a:rPr lang="sr-Latn-RS" i="1">
                        <a:solidFill>
                          <a:srgbClr val="5C732F"/>
                        </a:solidFill>
                        <a:latin typeface="Cambria Math" panose="02040503050406030204" pitchFamily="18" charset="0"/>
                      </a:rPr>
                      <m:t>=</m:t>
                    </m:r>
                    <m:f>
                      <m:fPr>
                        <m:ctrlPr>
                          <a:rPr lang="en-US" i="1">
                            <a:solidFill>
                              <a:srgbClr val="5C732F"/>
                            </a:solidFill>
                            <a:latin typeface="Cambria Math" panose="02040503050406030204" pitchFamily="18" charset="0"/>
                          </a:rPr>
                        </m:ctrlPr>
                      </m:fPr>
                      <m:num>
                        <m:rad>
                          <m:radPr>
                            <m:degHide m:val="on"/>
                            <m:ctrlPr>
                              <a:rPr lang="en-US" i="1">
                                <a:solidFill>
                                  <a:srgbClr val="5C732F"/>
                                </a:solidFill>
                                <a:latin typeface="Cambria Math" panose="02040503050406030204" pitchFamily="18" charset="0"/>
                              </a:rPr>
                            </m:ctrlPr>
                          </m:radPr>
                          <m:deg/>
                          <m:e>
                            <m:r>
                              <a:rPr lang="sr-Latn-RS" i="1">
                                <a:solidFill>
                                  <a:srgbClr val="5C732F"/>
                                </a:solidFill>
                                <a:latin typeface="Cambria Math" panose="02040503050406030204" pitchFamily="18" charset="0"/>
                              </a:rPr>
                              <m:t>3</m:t>
                            </m:r>
                          </m:e>
                        </m:rad>
                      </m:num>
                      <m:den>
                        <m:r>
                          <a:rPr lang="sr-Latn-RS" i="1">
                            <a:solidFill>
                              <a:srgbClr val="5C732F"/>
                            </a:solidFill>
                            <a:latin typeface="Cambria Math" panose="02040503050406030204" pitchFamily="18" charset="0"/>
                          </a:rPr>
                          <m:t>3</m:t>
                        </m:r>
                      </m:den>
                    </m:f>
                  </m:oMath>
                </a14:m>
                <a:r>
                  <a:rPr lang="sr-Latn-RS" dirty="0">
                    <a:solidFill>
                      <a:srgbClr val="5C732F"/>
                    </a:solidFill>
                  </a:rPr>
                  <a:t>, </a:t>
                </a:r>
                <a14:m>
                  <m:oMath xmlns:m="http://schemas.openxmlformats.org/officeDocument/2006/math">
                    <m:r>
                      <m:rPr>
                        <m:sty m:val="p"/>
                      </m:rPr>
                      <a:rPr lang="sr-Latn-RS">
                        <a:solidFill>
                          <a:srgbClr val="5C732F"/>
                        </a:solidFill>
                        <a:latin typeface="Cambria Math" panose="02040503050406030204" pitchFamily="18" charset="0"/>
                      </a:rPr>
                      <m:t>θ</m:t>
                    </m:r>
                    <m:r>
                      <a:rPr lang="sr-Latn-RS">
                        <a:solidFill>
                          <a:srgbClr val="5C732F"/>
                        </a:solidFill>
                        <a:latin typeface="Cambria Math" panose="02040503050406030204" pitchFamily="18" charset="0"/>
                      </a:rPr>
                      <m:t>=</m:t>
                    </m:r>
                    <m:sSup>
                      <m:sSupPr>
                        <m:ctrlPr>
                          <a:rPr lang="en-US" i="1">
                            <a:solidFill>
                              <a:srgbClr val="5C732F"/>
                            </a:solidFill>
                            <a:latin typeface="Cambria Math" panose="02040503050406030204" pitchFamily="18" charset="0"/>
                          </a:rPr>
                        </m:ctrlPr>
                      </m:sSupPr>
                      <m:e>
                        <m:r>
                          <a:rPr lang="sr-Latn-RS">
                            <a:solidFill>
                              <a:srgbClr val="5C732F"/>
                            </a:solidFill>
                            <a:latin typeface="Cambria Math" panose="02040503050406030204" pitchFamily="18" charset="0"/>
                          </a:rPr>
                          <m:t>30</m:t>
                        </m:r>
                      </m:e>
                      <m:sup>
                        <m:r>
                          <a:rPr lang="sr-Latn-RS">
                            <a:solidFill>
                              <a:srgbClr val="5C732F"/>
                            </a:solidFill>
                            <a:latin typeface="Cambria Math" panose="02040503050406030204" pitchFamily="18" charset="0"/>
                          </a:rPr>
                          <m:t>∘</m:t>
                        </m:r>
                      </m:sup>
                    </m:sSup>
                  </m:oMath>
                </a14:m>
                <a:r>
                  <a:rPr lang="sr-Latn-RS" dirty="0">
                    <a:solidFill>
                      <a:srgbClr val="5C732F"/>
                    </a:solidFill>
                  </a:rPr>
                  <a:t>.</a:t>
                </a:r>
                <a:r>
                  <a:rPr lang="sr-Cyrl-RS" dirty="0">
                    <a:solidFill>
                      <a:srgbClr val="5C732F"/>
                    </a:solidFill>
                  </a:rPr>
                  <a:t> </a:t>
                </a:r>
                <a:r>
                  <a:rPr lang="sr-Latn-RS" dirty="0">
                    <a:solidFill>
                      <a:srgbClr val="5C732F"/>
                    </a:solidFill>
                  </a:rPr>
                  <a:t> </a:t>
                </a:r>
                <a:endParaRPr lang="en-US" dirty="0">
                  <a:solidFill>
                    <a:srgbClr val="5C732F"/>
                  </a:solidFill>
                </a:endParaRPr>
              </a:p>
              <a:p>
                <a:pPr algn="ctr"/>
                <a:endParaRPr lang="en-US" sz="2200" dirty="0"/>
              </a:p>
            </p:txBody>
          </p:sp>
        </mc:Choice>
        <mc:Fallback xmlns="">
          <p:sp>
            <p:nvSpPr>
              <p:cNvPr id="3" name="Content Placeholder 2">
                <a:extLst>
                  <a:ext uri="{FF2B5EF4-FFF2-40B4-BE49-F238E27FC236}">
                    <a16:creationId xmlns:a16="http://schemas.microsoft.com/office/drawing/2014/main" id="{AC32AD75-A587-869A-CE10-D78AECC9A8A8}"/>
                  </a:ext>
                </a:extLst>
              </p:cNvPr>
              <p:cNvSpPr>
                <a:spLocks noGrp="1" noRot="1" noChangeAspect="1" noMove="1" noResize="1" noEditPoints="1" noAdjustHandles="1" noChangeArrowheads="1" noChangeShapeType="1" noTextEdit="1"/>
              </p:cNvSpPr>
              <p:nvPr>
                <p:ph idx="1"/>
              </p:nvPr>
            </p:nvSpPr>
            <p:spPr>
              <a:xfrm>
                <a:off x="457200" y="1447800"/>
                <a:ext cx="8229600" cy="5135562"/>
              </a:xfrm>
              <a:blipFill>
                <a:blip r:embed="rId3"/>
                <a:stretch>
                  <a:fillRect l="-1111" b="-831"/>
                </a:stretch>
              </a:blipFill>
            </p:spPr>
            <p:txBody>
              <a:bodyPr/>
              <a:lstStyle/>
              <a:p>
                <a:r>
                  <a:rPr lang="en-US">
                    <a:noFill/>
                  </a:rPr>
                  <a:t> </a:t>
                </a:r>
              </a:p>
            </p:txBody>
          </p:sp>
        </mc:Fallback>
      </mc:AlternateContent>
    </p:spTree>
    <p:extLst>
      <p:ext uri="{BB962C8B-B14F-4D97-AF65-F5344CB8AC3E}">
        <p14:creationId xmlns:p14="http://schemas.microsoft.com/office/powerpoint/2010/main" val="3871825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937F8-DEA4-47D6-13CD-8660D0282D5C}"/>
              </a:ext>
            </a:extLst>
          </p:cNvPr>
          <p:cNvSpPr>
            <a:spLocks noGrp="1"/>
          </p:cNvSpPr>
          <p:nvPr>
            <p:ph type="title"/>
          </p:nvPr>
        </p:nvSpPr>
        <p:spPr/>
        <p:txBody>
          <a:bodyPr/>
          <a:lstStyle/>
          <a:p>
            <a:r>
              <a:rPr lang="sr-Cyrl-RS" dirty="0"/>
              <a:t>„Ослабљене једнакости“</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C435BD-DC72-6D17-9BEC-3D5B88470341}"/>
                  </a:ext>
                </a:extLst>
              </p:cNvPr>
              <p:cNvSpPr>
                <a:spLocks noGrp="1"/>
              </p:cNvSpPr>
              <p:nvPr>
                <p:ph idx="1"/>
              </p:nvPr>
            </p:nvSpPr>
            <p:spPr>
              <a:xfrm>
                <a:off x="457200" y="2004219"/>
                <a:ext cx="3810000" cy="967582"/>
              </a:xfrm>
            </p:spPr>
            <p:txBody>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𝑥</m:t>
                              </m:r>
                            </m:e>
                          </m:func>
                        </m:num>
                        <m:den>
                          <m:r>
                            <a:rPr lang="en-US" b="0" i="1" smtClean="0">
                              <a:latin typeface="Cambria Math" panose="02040503050406030204" pitchFamily="18" charset="0"/>
                            </a:rPr>
                            <m:t>𝑥</m:t>
                          </m:r>
                        </m:den>
                      </m:f>
                      <m:r>
                        <a:rPr lang="en-US" b="0" i="1" smtClean="0">
                          <a:latin typeface="Cambria Math" panose="02040503050406030204" pitchFamily="18" charset="0"/>
                        </a:rPr>
                        <m:t>≈1, </m:t>
                      </m:r>
                      <m:r>
                        <a:rPr lang="sr-Latn-RS" b="0" i="1" smtClean="0">
                          <a:latin typeface="Cambria Math" panose="02040503050406030204" pitchFamily="18" charset="0"/>
                        </a:rPr>
                        <m:t>𝑥</m:t>
                      </m:r>
                      <m:r>
                        <a:rPr lang="en-US" b="0" i="1" smtClean="0">
                          <a:latin typeface="Cambria Math" panose="02040503050406030204" pitchFamily="18" charset="0"/>
                        </a:rPr>
                        <m:t>≈0</m:t>
                      </m:r>
                    </m:oMath>
                  </m:oMathPara>
                </a14:m>
                <a:endParaRPr lang="en-US" b="0" dirty="0"/>
              </a:p>
              <a:p>
                <a:endParaRPr lang="en-US" dirty="0"/>
              </a:p>
            </p:txBody>
          </p:sp>
        </mc:Choice>
        <mc:Fallback xmlns="">
          <p:sp>
            <p:nvSpPr>
              <p:cNvPr id="3" name="Content Placeholder 2">
                <a:extLst>
                  <a:ext uri="{FF2B5EF4-FFF2-40B4-BE49-F238E27FC236}">
                    <a16:creationId xmlns:a16="http://schemas.microsoft.com/office/drawing/2014/main" id="{15C435BD-DC72-6D17-9BEC-3D5B88470341}"/>
                  </a:ext>
                </a:extLst>
              </p:cNvPr>
              <p:cNvSpPr>
                <a:spLocks noGrp="1" noRot="1" noChangeAspect="1" noMove="1" noResize="1" noEditPoints="1" noAdjustHandles="1" noChangeArrowheads="1" noChangeShapeType="1" noTextEdit="1"/>
              </p:cNvSpPr>
              <p:nvPr>
                <p:ph idx="1"/>
              </p:nvPr>
            </p:nvSpPr>
            <p:spPr>
              <a:xfrm>
                <a:off x="457200" y="2004219"/>
                <a:ext cx="3810000" cy="967582"/>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C0884001-2E84-2A97-955D-4FB8EFB0F1EB}"/>
                  </a:ext>
                </a:extLst>
              </p:cNvPr>
              <p:cNvSpPr txBox="1">
                <a:spLocks/>
              </p:cNvSpPr>
              <p:nvPr/>
            </p:nvSpPr>
            <p:spPr>
              <a:xfrm>
                <a:off x="466344" y="2971801"/>
                <a:ext cx="3810000" cy="2438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r-Cyrl-RS" dirty="0">
                    <a:latin typeface="Cambria Math" panose="02040503050406030204" pitchFamily="18" charset="0"/>
                  </a:rPr>
                  <a:t> </a:t>
                </a:r>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i="1">
                                  <a:latin typeface="Cambria Math" panose="02040503050406030204" pitchFamily="18" charset="0"/>
                                </a:rPr>
                                <m:t>𝑥</m:t>
                              </m:r>
                            </m:e>
                          </m:func>
                        </m:num>
                        <m:den>
                          <m:r>
                            <a:rPr lang="en-US" i="1">
                              <a:latin typeface="Cambria Math" panose="02040503050406030204" pitchFamily="18" charset="0"/>
                            </a:rPr>
                            <m:t>𝑥</m:t>
                          </m:r>
                        </m:den>
                      </m:f>
                      <m:r>
                        <a:rPr lang="en-US" b="0" i="1" smtClean="0">
                          <a:latin typeface="Cambria Math" panose="02040503050406030204" pitchFamily="18" charset="0"/>
                        </a:rPr>
                        <m:t>→</m:t>
                      </m:r>
                      <m:r>
                        <a:rPr lang="en-US" i="1">
                          <a:latin typeface="Cambria Math" panose="02040503050406030204" pitchFamily="18" charset="0"/>
                        </a:rPr>
                        <m:t>1, </m:t>
                      </m:r>
                      <m:r>
                        <a:rPr lang="sr-Latn-RS" i="1">
                          <a:latin typeface="Cambria Math" panose="02040503050406030204" pitchFamily="18" charset="0"/>
                        </a:rPr>
                        <m:t>𝑥</m:t>
                      </m:r>
                      <m:r>
                        <a:rPr lang="en-US" b="0" i="1" smtClean="0">
                          <a:latin typeface="Cambria Math" panose="02040503050406030204" pitchFamily="18" charset="0"/>
                        </a:rPr>
                        <m:t>→</m:t>
                      </m:r>
                      <m:r>
                        <a:rPr lang="en-US" i="1">
                          <a:latin typeface="Cambria Math" panose="02040503050406030204" pitchFamily="18" charset="0"/>
                        </a:rPr>
                        <m:t>0</m:t>
                      </m:r>
                    </m:oMath>
                  </m:oMathPara>
                </a14:m>
                <a:endParaRPr lang="en-US" dirty="0"/>
              </a:p>
              <a:p>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lim</m:t>
                              </m:r>
                            </m:e>
                            <m:lim>
                              <m:r>
                                <a:rPr lang="en-US" b="0" i="1" smtClean="0">
                                  <a:latin typeface="Cambria Math" panose="02040503050406030204" pitchFamily="18" charset="0"/>
                                </a:rPr>
                                <m:t>𝑥</m:t>
                              </m:r>
                              <m:r>
                                <a:rPr lang="en-US" b="0" i="1" smtClean="0">
                                  <a:latin typeface="Cambria Math" panose="02040503050406030204" pitchFamily="18" charset="0"/>
                                </a:rPr>
                                <m:t>→0</m:t>
                              </m:r>
                            </m:lim>
                          </m:limLow>
                        </m:fName>
                        <m:e>
                          <m:f>
                            <m:fPr>
                              <m:ctrlPr>
                                <a:rPr lang="en-US" i="1" smtClean="0">
                                  <a:latin typeface="Cambria Math" panose="02040503050406030204" pitchFamily="18" charset="0"/>
                                </a:rPr>
                              </m:ctrlPr>
                            </m:fPr>
                            <m:num>
                              <m:func>
                                <m:funcPr>
                                  <m:ctrlPr>
                                    <a:rPr lang="en-US" i="1" smtClean="0">
                                      <a:latin typeface="Cambria Math" panose="02040503050406030204" pitchFamily="18" charset="0"/>
                                    </a:rPr>
                                  </m:ctrlPr>
                                </m:funcPr>
                                <m:fName>
                                  <m:r>
                                    <m:rPr>
                                      <m:sty m:val="p"/>
                                    </m:rPr>
                                    <a:rPr lang="en-US" smtClean="0">
                                      <a:latin typeface="Cambria Math" panose="02040503050406030204" pitchFamily="18" charset="0"/>
                                    </a:rPr>
                                    <m:t>sin</m:t>
                                  </m:r>
                                </m:fName>
                                <m:e>
                                  <m:r>
                                    <a:rPr lang="en-US" i="1" smtClean="0">
                                      <a:latin typeface="Cambria Math" panose="02040503050406030204" pitchFamily="18" charset="0"/>
                                    </a:rPr>
                                    <m:t>𝑥</m:t>
                                  </m:r>
                                </m:e>
                              </m:func>
                            </m:num>
                            <m:den>
                              <m:r>
                                <a:rPr lang="en-US" i="1" smtClean="0">
                                  <a:latin typeface="Cambria Math" panose="02040503050406030204" pitchFamily="18" charset="0"/>
                                </a:rPr>
                                <m:t>𝑥</m:t>
                              </m:r>
                            </m:den>
                          </m:f>
                        </m:e>
                      </m:func>
                      <m:r>
                        <a:rPr lang="en-US" b="0" i="1" smtClean="0">
                          <a:latin typeface="Cambria Math" panose="02040503050406030204" pitchFamily="18" charset="0"/>
                        </a:rPr>
                        <m:t>=</m:t>
                      </m:r>
                      <m:r>
                        <a:rPr lang="en-US" i="1" smtClean="0">
                          <a:latin typeface="Cambria Math" panose="02040503050406030204" pitchFamily="18" charset="0"/>
                        </a:rPr>
                        <m:t>1</m:t>
                      </m:r>
                    </m:oMath>
                  </m:oMathPara>
                </a14:m>
                <a:endParaRPr lang="en-US" i="1" dirty="0">
                  <a:latin typeface="Cambria Math" panose="02040503050406030204" pitchFamily="18" charset="0"/>
                </a:endParaRPr>
              </a:p>
              <a:p>
                <a:endParaRPr lang="en-US" dirty="0"/>
              </a:p>
              <a:p>
                <a:endParaRPr lang="en-US" dirty="0"/>
              </a:p>
            </p:txBody>
          </p:sp>
        </mc:Choice>
        <mc:Fallback xmlns="">
          <p:sp>
            <p:nvSpPr>
              <p:cNvPr id="4" name="Content Placeholder 2">
                <a:extLst>
                  <a:ext uri="{FF2B5EF4-FFF2-40B4-BE49-F238E27FC236}">
                    <a16:creationId xmlns:a16="http://schemas.microsoft.com/office/drawing/2014/main" id="{C0884001-2E84-2A97-955D-4FB8EFB0F1EB}"/>
                  </a:ext>
                </a:extLst>
              </p:cNvPr>
              <p:cNvSpPr txBox="1">
                <a:spLocks noRot="1" noChangeAspect="1" noMove="1" noResize="1" noEditPoints="1" noAdjustHandles="1" noChangeArrowheads="1" noChangeShapeType="1" noTextEdit="1"/>
              </p:cNvSpPr>
              <p:nvPr/>
            </p:nvSpPr>
            <p:spPr>
              <a:xfrm>
                <a:off x="466344" y="2971801"/>
                <a:ext cx="3810000" cy="2438400"/>
              </a:xfrm>
              <a:prstGeom prst="rect">
                <a:avLst/>
              </a:prstGeom>
              <a:blipFill>
                <a:blip r:embed="rId3"/>
                <a:stretch>
                  <a:fillRect/>
                </a:stretch>
              </a:blipFill>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CDC14BC0-E808-83C1-B683-91084B2B53AA}"/>
              </a:ext>
            </a:extLst>
          </p:cNvPr>
          <p:cNvSpPr txBox="1">
            <a:spLocks/>
          </p:cNvSpPr>
          <p:nvPr/>
        </p:nvSpPr>
        <p:spPr>
          <a:xfrm>
            <a:off x="457200" y="1371601"/>
            <a:ext cx="8001000" cy="6096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r-Cyrl-RS" dirty="0"/>
              <a:t>Бесконачно блиско, занемарљиво различито</a:t>
            </a:r>
            <a:r>
              <a:rPr lang="sr-Latn-RS" dirty="0"/>
              <a:t>, …</a:t>
            </a:r>
            <a:endParaRPr lang="sr-Cyrl-RS" dirty="0"/>
          </a:p>
        </p:txBody>
      </p:sp>
      <p:sp>
        <p:nvSpPr>
          <p:cNvPr id="8" name="Content Placeholder 2">
            <a:extLst>
              <a:ext uri="{FF2B5EF4-FFF2-40B4-BE49-F238E27FC236}">
                <a16:creationId xmlns:a16="http://schemas.microsoft.com/office/drawing/2014/main" id="{013F1E24-C340-16F7-85ED-C29B290CE906}"/>
              </a:ext>
            </a:extLst>
          </p:cNvPr>
          <p:cNvSpPr txBox="1">
            <a:spLocks/>
          </p:cNvSpPr>
          <p:nvPr/>
        </p:nvSpPr>
        <p:spPr>
          <a:xfrm>
            <a:off x="3733800" y="3781349"/>
            <a:ext cx="3810000" cy="2438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endParaRPr lang="en-US" dirty="0"/>
          </a:p>
        </p:txBody>
      </p:sp>
      <p:pic>
        <p:nvPicPr>
          <p:cNvPr id="10" name="Picture 9">
            <a:extLst>
              <a:ext uri="{FF2B5EF4-FFF2-40B4-BE49-F238E27FC236}">
                <a16:creationId xmlns:a16="http://schemas.microsoft.com/office/drawing/2014/main" id="{6321344D-7F2C-BF34-D77C-3D8378B5B3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6547" y="1853064"/>
            <a:ext cx="3810000" cy="1759887"/>
          </a:xfrm>
          <a:prstGeom prst="rect">
            <a:avLst/>
          </a:prstGeom>
        </p:spPr>
      </p:pic>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F3E4635C-64F7-3750-C153-F73B4928FF1E}"/>
                  </a:ext>
                </a:extLst>
              </p:cNvPr>
              <p:cNvSpPr txBox="1">
                <a:spLocks/>
              </p:cNvSpPr>
              <p:nvPr/>
            </p:nvSpPr>
            <p:spPr>
              <a:xfrm>
                <a:off x="4038600" y="3669084"/>
                <a:ext cx="4266438" cy="2731717"/>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sr-Cyrl-RS" dirty="0">
                    <a:latin typeface="Cambria Math" panose="02040503050406030204" pitchFamily="18" charset="0"/>
                  </a:rPr>
                  <a:t>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tg</m:t>
                            </m:r>
                          </m:fName>
                          <m:e>
                            <m:r>
                              <a:rPr lang="en-US" b="0" i="1" smtClean="0">
                                <a:latin typeface="Cambria Math" panose="02040503050406030204" pitchFamily="18" charset="0"/>
                              </a:rPr>
                              <m:t>𝑥</m:t>
                            </m:r>
                          </m:e>
                        </m:func>
                      </m:e>
                    </m:func>
                  </m:oMath>
                </a14:m>
                <a:endParaRPr lang="en-US" b="0" dirty="0">
                  <a:latin typeface="Cambria Math" panose="02040503050406030204" pitchFamily="18" charset="0"/>
                </a:endParaRPr>
              </a:p>
              <a:p>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𝑥</m:t>
                          </m:r>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𝑥</m:t>
                              </m:r>
                            </m:e>
                          </m:func>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𝑥</m:t>
                              </m:r>
                            </m:e>
                          </m:func>
                        </m:den>
                      </m:f>
                    </m:oMath>
                  </m:oMathPara>
                </a14:m>
                <a:endParaRPr lang="en-US" b="0" i="1" dirty="0">
                  <a:latin typeface="Cambria Math" panose="02040503050406030204" pitchFamily="18" charset="0"/>
                </a:endParaRPr>
              </a:p>
              <a:p>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𝑥</m:t>
                              </m:r>
                            </m:e>
                          </m:func>
                        </m:num>
                        <m:den>
                          <m:r>
                            <a:rPr lang="en-US" b="0" i="1" smtClean="0">
                              <a:latin typeface="Cambria Math" panose="02040503050406030204" pitchFamily="18" charset="0"/>
                            </a:rPr>
                            <m:t>𝑥</m:t>
                          </m:r>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𝑥</m:t>
                          </m:r>
                        </m:e>
                      </m:func>
                    </m:oMath>
                  </m:oMathPara>
                </a14:m>
                <a:endParaRPr lang="en-US" b="0" dirty="0">
                  <a:latin typeface="Cambria Math" panose="02040503050406030204" pitchFamily="18" charset="0"/>
                </a:endParaRPr>
              </a:p>
              <a:p>
                <a:endParaRPr lang="en-US" dirty="0">
                  <a:latin typeface="Cambria Math" panose="02040503050406030204" pitchFamily="18" charset="0"/>
                </a:endParaRPr>
              </a:p>
              <a:p>
                <a:endParaRPr lang="en-US" dirty="0"/>
              </a:p>
              <a:p>
                <a:endParaRPr lang="en-US" dirty="0"/>
              </a:p>
            </p:txBody>
          </p:sp>
        </mc:Choice>
        <mc:Fallback xmlns="">
          <p:sp>
            <p:nvSpPr>
              <p:cNvPr id="11" name="Content Placeholder 2">
                <a:extLst>
                  <a:ext uri="{FF2B5EF4-FFF2-40B4-BE49-F238E27FC236}">
                    <a16:creationId xmlns:a16="http://schemas.microsoft.com/office/drawing/2014/main" id="{F3E4635C-64F7-3750-C153-F73B4928FF1E}"/>
                  </a:ext>
                </a:extLst>
              </p:cNvPr>
              <p:cNvSpPr txBox="1">
                <a:spLocks noRot="1" noChangeAspect="1" noMove="1" noResize="1" noEditPoints="1" noAdjustHandles="1" noChangeArrowheads="1" noChangeShapeType="1" noTextEdit="1"/>
              </p:cNvSpPr>
              <p:nvPr/>
            </p:nvSpPr>
            <p:spPr>
              <a:xfrm>
                <a:off x="4038600" y="3669084"/>
                <a:ext cx="4266438" cy="273171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0329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9FE1-A3D1-339C-2F10-7975C5E9D208}"/>
              </a:ext>
            </a:extLst>
          </p:cNvPr>
          <p:cNvSpPr>
            <a:spLocks noGrp="1"/>
          </p:cNvSpPr>
          <p:nvPr>
            <p:ph type="title"/>
          </p:nvPr>
        </p:nvSpPr>
        <p:spPr/>
        <p:txBody>
          <a:bodyPr/>
          <a:lstStyle/>
          <a:p>
            <a:r>
              <a:rPr lang="sr-Cyrl-RS" dirty="0"/>
              <a:t>Гранична вредност</a:t>
            </a:r>
            <a:endParaRPr lang="en-US" dirty="0"/>
          </a:p>
        </p:txBody>
      </p:sp>
      <p:sp>
        <p:nvSpPr>
          <p:cNvPr id="3" name="Content Placeholder 2">
            <a:extLst>
              <a:ext uri="{FF2B5EF4-FFF2-40B4-BE49-F238E27FC236}">
                <a16:creationId xmlns:a16="http://schemas.microsoft.com/office/drawing/2014/main" id="{C9FD4554-77EE-1A76-5612-05E9E257655B}"/>
              </a:ext>
            </a:extLst>
          </p:cNvPr>
          <p:cNvSpPr>
            <a:spLocks noGrp="1"/>
          </p:cNvSpPr>
          <p:nvPr>
            <p:ph idx="1"/>
          </p:nvPr>
        </p:nvSpPr>
        <p:spPr/>
        <p:txBody>
          <a:bodyPr/>
          <a:lstStyle/>
          <a:p>
            <a:r>
              <a:rPr lang="en-US" dirty="0">
                <a:hlinkClick r:id="rId2"/>
              </a:rPr>
              <a:t>https://www.geogebra.org/m/hjkdsrhu</a:t>
            </a:r>
            <a:r>
              <a:rPr lang="sr-Cyrl-RS" dirty="0"/>
              <a:t> </a:t>
            </a:r>
            <a:endParaRPr lang="en-US" dirty="0"/>
          </a:p>
        </p:txBody>
      </p:sp>
      <p:pic>
        <p:nvPicPr>
          <p:cNvPr id="4" name="Picture 3">
            <a:extLst>
              <a:ext uri="{FF2B5EF4-FFF2-40B4-BE49-F238E27FC236}">
                <a16:creationId xmlns:a16="http://schemas.microsoft.com/office/drawing/2014/main" id="{6825B10D-DE98-3020-5E1B-849EA214A050}"/>
              </a:ext>
            </a:extLst>
          </p:cNvPr>
          <p:cNvPicPr>
            <a:picLocks noChangeAspect="1"/>
          </p:cNvPicPr>
          <p:nvPr/>
        </p:nvPicPr>
        <p:blipFill>
          <a:blip r:embed="rId3"/>
          <a:stretch>
            <a:fillRect/>
          </a:stretch>
        </p:blipFill>
        <p:spPr>
          <a:xfrm>
            <a:off x="457200" y="2057400"/>
            <a:ext cx="3473450" cy="4667250"/>
          </a:xfrm>
          <a:prstGeom prst="rect">
            <a:avLst/>
          </a:prstGeom>
        </p:spPr>
      </p:pic>
      <p:pic>
        <p:nvPicPr>
          <p:cNvPr id="5" name="Picture 4">
            <a:extLst>
              <a:ext uri="{FF2B5EF4-FFF2-40B4-BE49-F238E27FC236}">
                <a16:creationId xmlns:a16="http://schemas.microsoft.com/office/drawing/2014/main" id="{616B01A8-8628-A929-D2ED-A851CFFC61F3}"/>
              </a:ext>
            </a:extLst>
          </p:cNvPr>
          <p:cNvPicPr>
            <a:picLocks noChangeAspect="1"/>
          </p:cNvPicPr>
          <p:nvPr/>
        </p:nvPicPr>
        <p:blipFill>
          <a:blip r:embed="rId4"/>
          <a:stretch>
            <a:fillRect/>
          </a:stretch>
        </p:blipFill>
        <p:spPr>
          <a:xfrm>
            <a:off x="4121150" y="2057400"/>
            <a:ext cx="4629150" cy="4737334"/>
          </a:xfrm>
          <a:prstGeom prst="rect">
            <a:avLst/>
          </a:prstGeom>
        </p:spPr>
      </p:pic>
    </p:spTree>
    <p:extLst>
      <p:ext uri="{BB962C8B-B14F-4D97-AF65-F5344CB8AC3E}">
        <p14:creationId xmlns:p14="http://schemas.microsoft.com/office/powerpoint/2010/main" val="2315922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5C06F-1C8D-BC8C-1287-AC58A4E60C68}"/>
              </a:ext>
            </a:extLst>
          </p:cNvPr>
          <p:cNvSpPr>
            <a:spLocks noGrp="1"/>
          </p:cNvSpPr>
          <p:nvPr>
            <p:ph type="title"/>
          </p:nvPr>
        </p:nvSpPr>
        <p:spPr/>
        <p:txBody>
          <a:bodyPr/>
          <a:lstStyle/>
          <a:p>
            <a:r>
              <a:rPr lang="sr-Cyrl-RS" dirty="0"/>
              <a:t>Површина</a:t>
            </a:r>
            <a:endParaRPr lang="en-US" dirty="0"/>
          </a:p>
        </p:txBody>
      </p:sp>
      <p:sp>
        <p:nvSpPr>
          <p:cNvPr id="3" name="Content Placeholder 2">
            <a:extLst>
              <a:ext uri="{FF2B5EF4-FFF2-40B4-BE49-F238E27FC236}">
                <a16:creationId xmlns:a16="http://schemas.microsoft.com/office/drawing/2014/main" id="{3A8D4C52-942F-C257-2290-24B6ED82DC58}"/>
              </a:ext>
            </a:extLst>
          </p:cNvPr>
          <p:cNvSpPr>
            <a:spLocks noGrp="1"/>
          </p:cNvSpPr>
          <p:nvPr>
            <p:ph idx="1"/>
          </p:nvPr>
        </p:nvSpPr>
        <p:spPr/>
        <p:txBody>
          <a:bodyPr/>
          <a:lstStyle/>
          <a:p>
            <a:r>
              <a:rPr lang="en-US" dirty="0">
                <a:hlinkClick r:id="rId2"/>
              </a:rPr>
              <a:t>https://www.geogebra.org/m/rxhuvakr</a:t>
            </a:r>
            <a:r>
              <a:rPr lang="sr-Cyrl-RS" dirty="0"/>
              <a:t> </a:t>
            </a:r>
            <a:endParaRPr lang="en-US" dirty="0"/>
          </a:p>
        </p:txBody>
      </p:sp>
      <p:pic>
        <p:nvPicPr>
          <p:cNvPr id="4" name="Picture 3">
            <a:extLst>
              <a:ext uri="{FF2B5EF4-FFF2-40B4-BE49-F238E27FC236}">
                <a16:creationId xmlns:a16="http://schemas.microsoft.com/office/drawing/2014/main" id="{FDC7F0A5-D6F6-D21A-5810-DE29A5DD4CAF}"/>
              </a:ext>
            </a:extLst>
          </p:cNvPr>
          <p:cNvPicPr>
            <a:picLocks noChangeAspect="1"/>
          </p:cNvPicPr>
          <p:nvPr/>
        </p:nvPicPr>
        <p:blipFill>
          <a:blip r:embed="rId3"/>
          <a:stretch>
            <a:fillRect/>
          </a:stretch>
        </p:blipFill>
        <p:spPr>
          <a:xfrm>
            <a:off x="189299" y="2144208"/>
            <a:ext cx="4687501" cy="3766344"/>
          </a:xfrm>
          <a:prstGeom prst="rect">
            <a:avLst/>
          </a:prstGeom>
        </p:spPr>
      </p:pic>
      <p:pic>
        <p:nvPicPr>
          <p:cNvPr id="7" name="Picture 6">
            <a:extLst>
              <a:ext uri="{FF2B5EF4-FFF2-40B4-BE49-F238E27FC236}">
                <a16:creationId xmlns:a16="http://schemas.microsoft.com/office/drawing/2014/main" id="{5CC7DF9F-F25C-A99B-63C6-B9530ECCD903}"/>
              </a:ext>
            </a:extLst>
          </p:cNvPr>
          <p:cNvPicPr>
            <a:picLocks noChangeAspect="1"/>
          </p:cNvPicPr>
          <p:nvPr/>
        </p:nvPicPr>
        <p:blipFill>
          <a:blip r:embed="rId4"/>
          <a:srcRect l="10125"/>
          <a:stretch>
            <a:fillRect/>
          </a:stretch>
        </p:blipFill>
        <p:spPr>
          <a:xfrm>
            <a:off x="4926244" y="2057400"/>
            <a:ext cx="4217756" cy="4197566"/>
          </a:xfrm>
          <a:prstGeom prst="rect">
            <a:avLst/>
          </a:prstGeom>
        </p:spPr>
      </p:pic>
    </p:spTree>
    <p:extLst>
      <p:ext uri="{BB962C8B-B14F-4D97-AF65-F5344CB8AC3E}">
        <p14:creationId xmlns:p14="http://schemas.microsoft.com/office/powerpoint/2010/main" val="3283614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F1D93-E4F8-EC96-12F6-F114CFF86DF3}"/>
              </a:ext>
            </a:extLst>
          </p:cNvPr>
          <p:cNvSpPr>
            <a:spLocks noGrp="1"/>
          </p:cNvSpPr>
          <p:nvPr>
            <p:ph type="title"/>
          </p:nvPr>
        </p:nvSpPr>
        <p:spPr/>
        <p:txBody>
          <a:bodyPr/>
          <a:lstStyle/>
          <a:p>
            <a:r>
              <a:rPr lang="sr-Cyrl-RS" dirty="0"/>
              <a:t>Тангенте</a:t>
            </a:r>
            <a:endParaRPr lang="en-US" dirty="0"/>
          </a:p>
        </p:txBody>
      </p:sp>
      <p:sp>
        <p:nvSpPr>
          <p:cNvPr id="3" name="Content Placeholder 2">
            <a:extLst>
              <a:ext uri="{FF2B5EF4-FFF2-40B4-BE49-F238E27FC236}">
                <a16:creationId xmlns:a16="http://schemas.microsoft.com/office/drawing/2014/main" id="{47AD878F-AF24-AF80-9960-9193F1D4A550}"/>
              </a:ext>
            </a:extLst>
          </p:cNvPr>
          <p:cNvSpPr>
            <a:spLocks noGrp="1"/>
          </p:cNvSpPr>
          <p:nvPr>
            <p:ph idx="1"/>
          </p:nvPr>
        </p:nvSpPr>
        <p:spPr/>
        <p:txBody>
          <a:bodyPr/>
          <a:lstStyle/>
          <a:p>
            <a:r>
              <a:rPr lang="en-US" dirty="0">
                <a:hlinkClick r:id="rId2"/>
              </a:rPr>
              <a:t>https://www.geogebra.org/m/r4zfjryk</a:t>
            </a:r>
            <a:r>
              <a:rPr lang="sr-Cyrl-RS" dirty="0"/>
              <a:t> </a:t>
            </a:r>
            <a:endParaRPr lang="en-US" dirty="0"/>
          </a:p>
        </p:txBody>
      </p:sp>
      <p:pic>
        <p:nvPicPr>
          <p:cNvPr id="4" name="Picture 3">
            <a:extLst>
              <a:ext uri="{FF2B5EF4-FFF2-40B4-BE49-F238E27FC236}">
                <a16:creationId xmlns:a16="http://schemas.microsoft.com/office/drawing/2014/main" id="{9CBCE22B-638C-6843-C41C-8220916D129E}"/>
              </a:ext>
            </a:extLst>
          </p:cNvPr>
          <p:cNvPicPr>
            <a:picLocks noChangeAspect="1"/>
          </p:cNvPicPr>
          <p:nvPr/>
        </p:nvPicPr>
        <p:blipFill>
          <a:blip r:embed="rId3"/>
          <a:stretch>
            <a:fillRect/>
          </a:stretch>
        </p:blipFill>
        <p:spPr>
          <a:xfrm>
            <a:off x="457200" y="2209800"/>
            <a:ext cx="3733800" cy="4101813"/>
          </a:xfrm>
          <a:prstGeom prst="rect">
            <a:avLst/>
          </a:prstGeom>
        </p:spPr>
      </p:pic>
      <p:pic>
        <p:nvPicPr>
          <p:cNvPr id="5" name="Picture 4">
            <a:extLst>
              <a:ext uri="{FF2B5EF4-FFF2-40B4-BE49-F238E27FC236}">
                <a16:creationId xmlns:a16="http://schemas.microsoft.com/office/drawing/2014/main" id="{9CB29228-A0F4-997A-67F6-9E3E028BD186}"/>
              </a:ext>
            </a:extLst>
          </p:cNvPr>
          <p:cNvPicPr>
            <a:picLocks noChangeAspect="1"/>
          </p:cNvPicPr>
          <p:nvPr/>
        </p:nvPicPr>
        <p:blipFill>
          <a:blip r:embed="rId4"/>
          <a:stretch>
            <a:fillRect/>
          </a:stretch>
        </p:blipFill>
        <p:spPr>
          <a:xfrm>
            <a:off x="4800600" y="2209800"/>
            <a:ext cx="3607140" cy="4248150"/>
          </a:xfrm>
          <a:prstGeom prst="rect">
            <a:avLst/>
          </a:prstGeom>
        </p:spPr>
      </p:pic>
    </p:spTree>
    <p:extLst>
      <p:ext uri="{BB962C8B-B14F-4D97-AF65-F5344CB8AC3E}">
        <p14:creationId xmlns:p14="http://schemas.microsoft.com/office/powerpoint/2010/main" val="401722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3120-8B10-5DC7-4BED-78A7A2C09625}"/>
              </a:ext>
            </a:extLst>
          </p:cNvPr>
          <p:cNvSpPr>
            <a:spLocks noGrp="1"/>
          </p:cNvSpPr>
          <p:nvPr>
            <p:ph type="title"/>
          </p:nvPr>
        </p:nvSpPr>
        <p:spPr/>
        <p:txBody>
          <a:bodyPr/>
          <a:lstStyle/>
          <a:p>
            <a:r>
              <a:rPr lang="sr-Cyrl-RS" dirty="0"/>
              <a:t>Основна теорема </a:t>
            </a:r>
            <a:r>
              <a:rPr lang="sr-Cyrl-RS" dirty="0" err="1"/>
              <a:t>калкулуса</a:t>
            </a:r>
            <a:endParaRPr lang="en-US" dirty="0"/>
          </a:p>
        </p:txBody>
      </p:sp>
      <p:sp>
        <p:nvSpPr>
          <p:cNvPr id="3" name="Content Placeholder 2">
            <a:extLst>
              <a:ext uri="{FF2B5EF4-FFF2-40B4-BE49-F238E27FC236}">
                <a16:creationId xmlns:a16="http://schemas.microsoft.com/office/drawing/2014/main" id="{51DDB509-16ED-B7B8-C1DB-0AA736DA9F7F}"/>
              </a:ext>
            </a:extLst>
          </p:cNvPr>
          <p:cNvSpPr>
            <a:spLocks noGrp="1"/>
          </p:cNvSpPr>
          <p:nvPr>
            <p:ph idx="1"/>
          </p:nvPr>
        </p:nvSpPr>
        <p:spPr/>
        <p:txBody>
          <a:bodyPr/>
          <a:lstStyle/>
          <a:p>
            <a:r>
              <a:rPr lang="en-US" dirty="0">
                <a:hlinkClick r:id="rId2"/>
              </a:rPr>
              <a:t>https://www.geogebra.org/m/v9jnysbt</a:t>
            </a:r>
            <a:r>
              <a:rPr lang="sr-Cyrl-RS" dirty="0"/>
              <a:t> </a:t>
            </a:r>
            <a:endParaRPr lang="en-US" dirty="0"/>
          </a:p>
        </p:txBody>
      </p:sp>
      <p:pic>
        <p:nvPicPr>
          <p:cNvPr id="5" name="Picture 4">
            <a:extLst>
              <a:ext uri="{FF2B5EF4-FFF2-40B4-BE49-F238E27FC236}">
                <a16:creationId xmlns:a16="http://schemas.microsoft.com/office/drawing/2014/main" id="{63CF7BB8-2E16-99C2-8824-B8B6D14B311E}"/>
              </a:ext>
            </a:extLst>
          </p:cNvPr>
          <p:cNvPicPr>
            <a:picLocks noChangeAspect="1"/>
          </p:cNvPicPr>
          <p:nvPr/>
        </p:nvPicPr>
        <p:blipFill>
          <a:blip r:embed="rId3"/>
          <a:stretch>
            <a:fillRect/>
          </a:stretch>
        </p:blipFill>
        <p:spPr>
          <a:xfrm>
            <a:off x="228600" y="2209800"/>
            <a:ext cx="8598342" cy="4267419"/>
          </a:xfrm>
          <a:prstGeom prst="rect">
            <a:avLst/>
          </a:prstGeom>
        </p:spPr>
      </p:pic>
    </p:spTree>
    <p:extLst>
      <p:ext uri="{BB962C8B-B14F-4D97-AF65-F5344CB8AC3E}">
        <p14:creationId xmlns:p14="http://schemas.microsoft.com/office/powerpoint/2010/main" val="209079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1077-8C7E-4AD6-F409-1E0FF6C12FBD}"/>
              </a:ext>
            </a:extLst>
          </p:cNvPr>
          <p:cNvSpPr>
            <a:spLocks noGrp="1"/>
          </p:cNvSpPr>
          <p:nvPr>
            <p:ph type="title"/>
          </p:nvPr>
        </p:nvSpPr>
        <p:spPr/>
        <p:txBody>
          <a:bodyPr/>
          <a:lstStyle/>
          <a:p>
            <a:r>
              <a:rPr lang="sr-Cyrl-RS" dirty="0" err="1"/>
              <a:t>Мерански</a:t>
            </a:r>
            <a:r>
              <a:rPr lang="sr-Cyrl-RS" dirty="0"/>
              <a:t> програм</a:t>
            </a:r>
            <a:endParaRPr lang="en-US" dirty="0"/>
          </a:p>
        </p:txBody>
      </p:sp>
      <p:sp>
        <p:nvSpPr>
          <p:cNvPr id="3" name="Content Placeholder 2">
            <a:extLst>
              <a:ext uri="{FF2B5EF4-FFF2-40B4-BE49-F238E27FC236}">
                <a16:creationId xmlns:a16="http://schemas.microsoft.com/office/drawing/2014/main" id="{AFA2E765-439F-BBE5-D2F2-A8762D267161}"/>
              </a:ext>
            </a:extLst>
          </p:cNvPr>
          <p:cNvSpPr>
            <a:spLocks noGrp="1"/>
          </p:cNvSpPr>
          <p:nvPr>
            <p:ph idx="1"/>
          </p:nvPr>
        </p:nvSpPr>
        <p:spPr>
          <a:xfrm>
            <a:off x="457200" y="1600200"/>
            <a:ext cx="4419600" cy="4525963"/>
          </a:xfrm>
        </p:spPr>
        <p:txBody>
          <a:bodyPr>
            <a:normAutofit/>
          </a:bodyPr>
          <a:lstStyle/>
          <a:p>
            <a:r>
              <a:rPr lang="sr-Cyrl-RS" dirty="0"/>
              <a:t>Предговор књиге </a:t>
            </a:r>
            <a:r>
              <a:rPr lang="sr-Cyrl-RS" i="1" dirty="0"/>
              <a:t>Елементарна математика са напредне тачке гледишта </a:t>
            </a:r>
            <a:r>
              <a:rPr lang="sr-Cyrl-RS" dirty="0"/>
              <a:t>(прво издање 1908):</a:t>
            </a:r>
          </a:p>
          <a:p>
            <a:endParaRPr lang="sr-Cyrl-RS" dirty="0"/>
          </a:p>
          <a:p>
            <a:r>
              <a:rPr lang="sr-Cyrl-RS" dirty="0"/>
              <a:t>… У вишим разредима, међутим, настава треба да продре довољно дубоко у елементе инфинитезималног рачуна … </a:t>
            </a:r>
            <a:endParaRPr lang="en-US" dirty="0"/>
          </a:p>
          <a:p>
            <a:r>
              <a:rPr lang="sr-Cyrl-RS" dirty="0"/>
              <a:t> </a:t>
            </a:r>
            <a:endParaRPr lang="en-US" dirty="0"/>
          </a:p>
          <a:p>
            <a:endParaRPr lang="en-US" dirty="0"/>
          </a:p>
        </p:txBody>
      </p:sp>
      <p:pic>
        <p:nvPicPr>
          <p:cNvPr id="4" name="Picture 3">
            <a:extLst>
              <a:ext uri="{FF2B5EF4-FFF2-40B4-BE49-F238E27FC236}">
                <a16:creationId xmlns:a16="http://schemas.microsoft.com/office/drawing/2014/main" id="{C0E0C92A-F016-4B67-3A35-2E155625F6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1828800"/>
            <a:ext cx="2209800" cy="3373823"/>
          </a:xfrm>
          <a:prstGeom prst="rect">
            <a:avLst/>
          </a:prstGeom>
          <a:noFill/>
        </p:spPr>
      </p:pic>
    </p:spTree>
    <p:extLst>
      <p:ext uri="{BB962C8B-B14F-4D97-AF65-F5344CB8AC3E}">
        <p14:creationId xmlns:p14="http://schemas.microsoft.com/office/powerpoint/2010/main" val="2838550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9E7F7-DCC0-C0D0-02CF-3ADCC18CF206}"/>
              </a:ext>
            </a:extLst>
          </p:cNvPr>
          <p:cNvSpPr>
            <a:spLocks noGrp="1"/>
          </p:cNvSpPr>
          <p:nvPr>
            <p:ph type="title"/>
          </p:nvPr>
        </p:nvSpPr>
        <p:spPr/>
        <p:txBody>
          <a:bodyPr/>
          <a:lstStyle/>
          <a:p>
            <a:r>
              <a:rPr lang="sr-Cyrl-RS" dirty="0"/>
              <a:t>„Нестандардни“ приступ</a:t>
            </a:r>
            <a:endParaRPr lang="en-US" dirty="0"/>
          </a:p>
        </p:txBody>
      </p:sp>
      <p:sp>
        <p:nvSpPr>
          <p:cNvPr id="3" name="Content Placeholder 2">
            <a:extLst>
              <a:ext uri="{FF2B5EF4-FFF2-40B4-BE49-F238E27FC236}">
                <a16:creationId xmlns:a16="http://schemas.microsoft.com/office/drawing/2014/main" id="{99F6FA31-E7FD-740F-DE23-E45F11EBD49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A8B94AD-3FBD-5673-AE86-E60DD1D28CCC}"/>
              </a:ext>
            </a:extLst>
          </p:cNvPr>
          <p:cNvPicPr>
            <a:picLocks noChangeAspect="1"/>
          </p:cNvPicPr>
          <p:nvPr/>
        </p:nvPicPr>
        <p:blipFill>
          <a:blip r:embed="rId2"/>
          <a:stretch>
            <a:fillRect/>
          </a:stretch>
        </p:blipFill>
        <p:spPr>
          <a:xfrm>
            <a:off x="1828800" y="1138582"/>
            <a:ext cx="3657600" cy="5719418"/>
          </a:xfrm>
          <a:prstGeom prst="rect">
            <a:avLst/>
          </a:prstGeom>
        </p:spPr>
      </p:pic>
      <p:pic>
        <p:nvPicPr>
          <p:cNvPr id="5" name="Picture 4">
            <a:extLst>
              <a:ext uri="{FF2B5EF4-FFF2-40B4-BE49-F238E27FC236}">
                <a16:creationId xmlns:a16="http://schemas.microsoft.com/office/drawing/2014/main" id="{BE1D0ABA-D2AB-38F6-60B2-54B2F86673CF}"/>
              </a:ext>
            </a:extLst>
          </p:cNvPr>
          <p:cNvPicPr>
            <a:picLocks noChangeAspect="1"/>
          </p:cNvPicPr>
          <p:nvPr/>
        </p:nvPicPr>
        <p:blipFill>
          <a:blip r:embed="rId3"/>
          <a:stretch>
            <a:fillRect/>
          </a:stretch>
        </p:blipFill>
        <p:spPr>
          <a:xfrm>
            <a:off x="4648200" y="1136994"/>
            <a:ext cx="4343400" cy="5684430"/>
          </a:xfrm>
          <a:prstGeom prst="rect">
            <a:avLst/>
          </a:prstGeom>
        </p:spPr>
      </p:pic>
      <p:pic>
        <p:nvPicPr>
          <p:cNvPr id="6" name="Picture 5" descr="Infinitesimal Calculus (Dover Books on Mathematics)">
            <a:extLst>
              <a:ext uri="{FF2B5EF4-FFF2-40B4-BE49-F238E27FC236}">
                <a16:creationId xmlns:a16="http://schemas.microsoft.com/office/drawing/2014/main" id="{E0DCA402-FA93-7D4C-0126-2F3D2723F1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059429">
            <a:off x="321218" y="1448928"/>
            <a:ext cx="1519582" cy="2275782"/>
          </a:xfrm>
          <a:prstGeom prst="rect">
            <a:avLst/>
          </a:prstGeom>
          <a:ln>
            <a:noFill/>
          </a:ln>
          <a:effectLst>
            <a:outerShdw blurRad="292100" dist="139700" dir="2700000" algn="tl" rotWithShape="0">
              <a:srgbClr val="333333">
                <a:alpha val="65000"/>
              </a:srgbClr>
            </a:outerShdw>
          </a:effectLst>
        </p:spPr>
      </p:pic>
      <p:pic>
        <p:nvPicPr>
          <p:cNvPr id="7" name="Picture 6" descr="Elementary Calculus: An Infinitesimal Approach (Dover Books on Mathematics)">
            <a:extLst>
              <a:ext uri="{FF2B5EF4-FFF2-40B4-BE49-F238E27FC236}">
                <a16:creationId xmlns:a16="http://schemas.microsoft.com/office/drawing/2014/main" id="{388353AC-371E-9BC9-1084-082809C6E2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904420">
            <a:off x="3896176" y="2718225"/>
            <a:ext cx="1534187" cy="2230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4430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5D8F0-6C19-147D-35CF-877B6EEEEB9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1EE8B12-5A59-7F01-14A1-5609AB6697C7}"/>
              </a:ext>
            </a:extLst>
          </p:cNvPr>
          <p:cNvSpPr>
            <a:spLocks noGrp="1"/>
          </p:cNvSpPr>
          <p:nvPr>
            <p:ph idx="1"/>
          </p:nvPr>
        </p:nvSpPr>
        <p:spPr/>
        <p:txBody>
          <a:bodyPr/>
          <a:lstStyle/>
          <a:p>
            <a:pPr marL="342900" indent="-342900">
              <a:buFont typeface="Wingdings" panose="05000000000000000000" pitchFamily="2" charset="2"/>
              <a:buChar char="q"/>
            </a:pPr>
            <a:r>
              <a:rPr lang="sr-Cyrl-RS" dirty="0"/>
              <a:t>Осврт на </a:t>
            </a:r>
            <a:r>
              <a:rPr lang="sr-Cyrl-RS" dirty="0" err="1"/>
              <a:t>калкулус</a:t>
            </a:r>
            <a:endParaRPr lang="sr-Cyrl-RS" dirty="0"/>
          </a:p>
          <a:p>
            <a:pPr marL="342900" indent="-342900">
              <a:buFont typeface="Wingdings" panose="05000000000000000000" pitchFamily="2" charset="2"/>
              <a:buChar char="q"/>
            </a:pPr>
            <a:r>
              <a:rPr lang="sr-Cyrl-RS" dirty="0"/>
              <a:t>Прилози за </a:t>
            </a:r>
            <a:r>
              <a:rPr lang="sr-Cyrl-RS" dirty="0" err="1"/>
              <a:t>преткалкулус</a:t>
            </a:r>
            <a:endParaRPr lang="sr-Cyrl-RS" dirty="0"/>
          </a:p>
          <a:p>
            <a:pPr marL="1143000" lvl="1"/>
            <a:r>
              <a:rPr lang="sr-Cyrl-RS" dirty="0"/>
              <a:t>експериментална физика (</a:t>
            </a:r>
            <a:r>
              <a:rPr lang="sr-Cyrl-RS" dirty="0" err="1"/>
              <a:t>Галилејеви</a:t>
            </a:r>
            <a:r>
              <a:rPr lang="sr-Cyrl-RS" dirty="0"/>
              <a:t> експерименти)</a:t>
            </a:r>
          </a:p>
          <a:p>
            <a:pPr marL="1143000" lvl="1"/>
            <a:r>
              <a:rPr lang="sr-Cyrl-RS" dirty="0"/>
              <a:t>„обична“ алгебра (</a:t>
            </a:r>
            <a:r>
              <a:rPr lang="sr-Cyrl-RS" dirty="0" err="1"/>
              <a:t>Биргијев</a:t>
            </a:r>
            <a:r>
              <a:rPr lang="sr-Cyrl-RS" dirty="0"/>
              <a:t> логаритамски канон)</a:t>
            </a:r>
          </a:p>
          <a:p>
            <a:pPr marL="1143000" lvl="1"/>
            <a:r>
              <a:rPr lang="sr-Cyrl-RS" dirty="0"/>
              <a:t>„динамичка“ геометрија (</a:t>
            </a:r>
            <a:r>
              <a:rPr lang="sr-Cyrl-RS" dirty="0" err="1"/>
              <a:t>Геогебра</a:t>
            </a:r>
            <a:r>
              <a:rPr lang="sr-Cyrl-RS" dirty="0"/>
              <a:t> прилози)</a:t>
            </a:r>
            <a:endParaRPr lang="en-US" dirty="0"/>
          </a:p>
        </p:txBody>
      </p:sp>
    </p:spTree>
    <p:extLst>
      <p:ext uri="{BB962C8B-B14F-4D97-AF65-F5344CB8AC3E}">
        <p14:creationId xmlns:p14="http://schemas.microsoft.com/office/powerpoint/2010/main" val="3833605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35F8A-305C-A6B9-A2C2-34B4E9DFA857}"/>
            </a:ext>
          </a:extLst>
        </p:cNvPr>
        <p:cNvGrpSpPr/>
        <p:nvPr/>
      </p:nvGrpSpPr>
      <p:grpSpPr>
        <a:xfrm>
          <a:off x="0" y="0"/>
          <a:ext cx="0" cy="0"/>
          <a:chOff x="0" y="0"/>
          <a:chExt cx="0" cy="0"/>
        </a:xfrm>
      </p:grpSpPr>
      <p:pic>
        <p:nvPicPr>
          <p:cNvPr id="7" name="Picture 2" descr="Beanstalk Grown from Magic Beans, White Background Stock Illustration -  Illustration of spiral, creeper: 324880408">
            <a:extLst>
              <a:ext uri="{FF2B5EF4-FFF2-40B4-BE49-F238E27FC236}">
                <a16:creationId xmlns:a16="http://schemas.microsoft.com/office/drawing/2014/main" id="{B507417C-5798-53D5-4EF5-2CCFCC7666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04" r="17358"/>
          <a:stretch>
            <a:fillRect/>
          </a:stretch>
        </p:blipFill>
        <p:spPr bwMode="auto">
          <a:xfrm>
            <a:off x="6702073" y="381443"/>
            <a:ext cx="1934918" cy="29300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7EA891-A545-6AFB-BB00-C6F3F57DD82B}"/>
              </a:ext>
            </a:extLst>
          </p:cNvPr>
          <p:cNvSpPr>
            <a:spLocks noGrp="1"/>
          </p:cNvSpPr>
          <p:nvPr>
            <p:ph type="title"/>
          </p:nvPr>
        </p:nvSpPr>
        <p:spPr/>
        <p:txBody>
          <a:bodyPr/>
          <a:lstStyle/>
          <a:p>
            <a:r>
              <a:rPr lang="sr-Cyrl-RS" dirty="0" err="1"/>
              <a:t>Преткалкулус</a:t>
            </a:r>
            <a:endParaRPr lang="en-US" dirty="0"/>
          </a:p>
        </p:txBody>
      </p:sp>
      <p:sp>
        <p:nvSpPr>
          <p:cNvPr id="3" name="Content Placeholder 2">
            <a:extLst>
              <a:ext uri="{FF2B5EF4-FFF2-40B4-BE49-F238E27FC236}">
                <a16:creationId xmlns:a16="http://schemas.microsoft.com/office/drawing/2014/main" id="{06E39B1C-63FC-16FA-A862-E7AAA7D6FE55}"/>
              </a:ext>
            </a:extLst>
          </p:cNvPr>
          <p:cNvSpPr>
            <a:spLocks noGrp="1"/>
          </p:cNvSpPr>
          <p:nvPr>
            <p:ph idx="1"/>
          </p:nvPr>
        </p:nvSpPr>
        <p:spPr>
          <a:xfrm>
            <a:off x="457200" y="1600200"/>
            <a:ext cx="4495800" cy="4525963"/>
          </a:xfrm>
        </p:spPr>
        <p:txBody>
          <a:bodyPr/>
          <a:lstStyle/>
          <a:p>
            <a:pPr marL="342900" indent="-342900">
              <a:buFont typeface="Wingdings" panose="05000000000000000000" pitchFamily="2" charset="2"/>
              <a:buChar char="q"/>
            </a:pPr>
            <a:r>
              <a:rPr lang="sr-Cyrl-RS" dirty="0"/>
              <a:t>експериментална физика</a:t>
            </a:r>
            <a:endParaRPr lang="en-US" dirty="0"/>
          </a:p>
          <a:p>
            <a:pPr marL="342900" indent="-342900">
              <a:buFont typeface="Wingdings" panose="05000000000000000000" pitchFamily="2" charset="2"/>
              <a:buChar char="q"/>
            </a:pPr>
            <a:r>
              <a:rPr lang="sr-Cyrl-RS" dirty="0"/>
              <a:t>„обична“ алгебра</a:t>
            </a:r>
          </a:p>
          <a:p>
            <a:pPr marL="342900" indent="-342900">
              <a:buFont typeface="Wingdings" panose="05000000000000000000" pitchFamily="2" charset="2"/>
              <a:buChar char="q"/>
            </a:pPr>
            <a:r>
              <a:rPr lang="sr-Cyrl-RS" dirty="0"/>
              <a:t>„динамичка“ геометрија</a:t>
            </a:r>
          </a:p>
          <a:p>
            <a:endParaRPr lang="en-US" dirty="0"/>
          </a:p>
        </p:txBody>
      </p:sp>
      <p:pic>
        <p:nvPicPr>
          <p:cNvPr id="5" name="Picture 4">
            <a:extLst>
              <a:ext uri="{FF2B5EF4-FFF2-40B4-BE49-F238E27FC236}">
                <a16:creationId xmlns:a16="http://schemas.microsoft.com/office/drawing/2014/main" id="{0241E94B-F768-0057-8A5A-C828F6172A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632" y="805339"/>
            <a:ext cx="2008632" cy="2506122"/>
          </a:xfrm>
          <a:prstGeom prst="rect">
            <a:avLst/>
          </a:prstGeom>
          <a:noFill/>
          <a:ln>
            <a:noFill/>
          </a:ln>
        </p:spPr>
      </p:pic>
      <p:pic>
        <p:nvPicPr>
          <p:cNvPr id="11" name="Picture 10">
            <a:extLst>
              <a:ext uri="{FF2B5EF4-FFF2-40B4-BE49-F238E27FC236}">
                <a16:creationId xmlns:a16="http://schemas.microsoft.com/office/drawing/2014/main" id="{13C30028-D25F-ED1A-7263-45959D9A0D32}"/>
              </a:ext>
            </a:extLst>
          </p:cNvPr>
          <p:cNvPicPr>
            <a:picLocks noChangeAspect="1"/>
          </p:cNvPicPr>
          <p:nvPr/>
        </p:nvPicPr>
        <p:blipFill>
          <a:blip r:embed="rId4"/>
          <a:stretch>
            <a:fillRect/>
          </a:stretch>
        </p:blipFill>
        <p:spPr>
          <a:xfrm>
            <a:off x="590345" y="3688662"/>
            <a:ext cx="7963309" cy="2597283"/>
          </a:xfrm>
          <a:prstGeom prst="rect">
            <a:avLst/>
          </a:prstGeom>
        </p:spPr>
      </p:pic>
      <p:pic>
        <p:nvPicPr>
          <p:cNvPr id="9" name="Picture 8">
            <a:extLst>
              <a:ext uri="{FF2B5EF4-FFF2-40B4-BE49-F238E27FC236}">
                <a16:creationId xmlns:a16="http://schemas.microsoft.com/office/drawing/2014/main" id="{747472B7-7382-3BF4-265B-1CB5E28308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405763">
            <a:off x="4504735" y="6142816"/>
            <a:ext cx="734243" cy="881091"/>
          </a:xfrm>
          <a:prstGeom prst="rect">
            <a:avLst/>
          </a:prstGeom>
        </p:spPr>
      </p:pic>
    </p:spTree>
    <p:extLst>
      <p:ext uri="{BB962C8B-B14F-4D97-AF65-F5344CB8AC3E}">
        <p14:creationId xmlns:p14="http://schemas.microsoft.com/office/powerpoint/2010/main" val="1875004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9">
            <a:extLst>
              <a:ext uri="{FF2B5EF4-FFF2-40B4-BE49-F238E27FC236}">
                <a16:creationId xmlns:a16="http://schemas.microsoft.com/office/drawing/2014/main" id="{B920DA0F-16C3-503C-C444-DC8873398222}"/>
              </a:ext>
            </a:extLst>
          </p:cNvPr>
          <p:cNvSpPr txBox="1">
            <a:spLocks/>
          </p:cNvSpPr>
          <p:nvPr/>
        </p:nvSpPr>
        <p:spPr>
          <a:xfrm>
            <a:off x="627888" y="1828800"/>
            <a:ext cx="7924800" cy="3200400"/>
          </a:xfrm>
          <a:prstGeom prst="rect">
            <a:avLst/>
          </a:prstGeom>
          <a:solidFill>
            <a:srgbClr val="FFCC00"/>
          </a:solidFill>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C00000"/>
              </a:buClr>
            </a:pPr>
            <a:r>
              <a:rPr lang="ru-RU" dirty="0" err="1"/>
              <a:t>Филозофија</a:t>
            </a:r>
            <a:r>
              <a:rPr lang="ru-RU" dirty="0"/>
              <a:t> </a:t>
            </a:r>
            <a:r>
              <a:rPr lang="ru-RU" dirty="0" err="1"/>
              <a:t>је</a:t>
            </a:r>
            <a:r>
              <a:rPr lang="ru-RU" dirty="0"/>
              <a:t> записана у </a:t>
            </a:r>
            <a:r>
              <a:rPr lang="ru-RU" dirty="0" err="1"/>
              <a:t>тој</a:t>
            </a:r>
            <a:r>
              <a:rPr lang="ru-RU" dirty="0"/>
              <a:t> </a:t>
            </a:r>
            <a:r>
              <a:rPr lang="ru-RU" dirty="0" err="1"/>
              <a:t>огромној</a:t>
            </a:r>
            <a:r>
              <a:rPr lang="ru-RU" dirty="0"/>
              <a:t> </a:t>
            </a:r>
            <a:r>
              <a:rPr lang="ru-RU" dirty="0" err="1"/>
              <a:t>књизи</a:t>
            </a:r>
            <a:r>
              <a:rPr lang="ru-RU" dirty="0"/>
              <a:t> </a:t>
            </a:r>
            <a:r>
              <a:rPr lang="ru-RU" dirty="0" err="1"/>
              <a:t>која</a:t>
            </a:r>
            <a:r>
              <a:rPr lang="ru-RU" dirty="0"/>
              <a:t> нам </a:t>
            </a:r>
            <a:r>
              <a:rPr lang="ru-RU" dirty="0" err="1"/>
              <a:t>је</a:t>
            </a:r>
            <a:r>
              <a:rPr lang="ru-RU" dirty="0"/>
              <a:t> </a:t>
            </a:r>
            <a:r>
              <a:rPr lang="ru-RU" dirty="0" err="1"/>
              <a:t>непрестано</a:t>
            </a:r>
            <a:r>
              <a:rPr lang="ru-RU" dirty="0"/>
              <a:t> отворена пред </a:t>
            </a:r>
            <a:r>
              <a:rPr lang="ru-RU" dirty="0" err="1"/>
              <a:t>очима</a:t>
            </a:r>
            <a:r>
              <a:rPr lang="ru-RU" dirty="0"/>
              <a:t> (</a:t>
            </a:r>
            <a:r>
              <a:rPr lang="ru-RU" dirty="0" err="1"/>
              <a:t>мислим</a:t>
            </a:r>
            <a:r>
              <a:rPr lang="ru-RU" dirty="0"/>
              <a:t> на </a:t>
            </a:r>
            <a:r>
              <a:rPr lang="ru-RU" dirty="0" err="1"/>
              <a:t>универзум</a:t>
            </a:r>
            <a:r>
              <a:rPr lang="ru-RU" dirty="0"/>
              <a:t>), али се не </a:t>
            </a:r>
            <a:r>
              <a:rPr lang="ru-RU" dirty="0" err="1"/>
              <a:t>може</a:t>
            </a:r>
            <a:r>
              <a:rPr lang="ru-RU" dirty="0"/>
              <a:t> </a:t>
            </a:r>
            <a:r>
              <a:rPr lang="ru-RU" dirty="0" err="1"/>
              <a:t>разумети</a:t>
            </a:r>
            <a:r>
              <a:rPr lang="ru-RU" dirty="0"/>
              <a:t> </a:t>
            </a:r>
            <a:r>
              <a:rPr lang="ru-RU" dirty="0" err="1"/>
              <a:t>ако</a:t>
            </a:r>
            <a:r>
              <a:rPr lang="ru-RU" dirty="0"/>
              <a:t> се </a:t>
            </a:r>
            <a:r>
              <a:rPr lang="ru-RU" dirty="0" err="1"/>
              <a:t>најпре</a:t>
            </a:r>
            <a:r>
              <a:rPr lang="ru-RU" dirty="0"/>
              <a:t> не научи </a:t>
            </a:r>
            <a:r>
              <a:rPr lang="ru-RU" dirty="0" err="1"/>
              <a:t>разумети</a:t>
            </a:r>
            <a:r>
              <a:rPr lang="ru-RU" dirty="0"/>
              <a:t> </a:t>
            </a:r>
            <a:r>
              <a:rPr lang="ru-RU" dirty="0" err="1"/>
              <a:t>језик</a:t>
            </a:r>
            <a:r>
              <a:rPr lang="ru-RU" dirty="0"/>
              <a:t> и </a:t>
            </a:r>
            <a:r>
              <a:rPr lang="ru-RU" dirty="0" err="1"/>
              <a:t>упозна</a:t>
            </a:r>
            <a:r>
              <a:rPr lang="sr-Cyrl-RS" dirty="0"/>
              <a:t>те</a:t>
            </a:r>
            <a:r>
              <a:rPr lang="ru-RU" dirty="0"/>
              <a:t> </a:t>
            </a:r>
            <a:r>
              <a:rPr lang="ru-RU" dirty="0" err="1"/>
              <a:t>знакове</a:t>
            </a:r>
            <a:r>
              <a:rPr lang="ru-RU" dirty="0"/>
              <a:t> </a:t>
            </a:r>
            <a:r>
              <a:rPr lang="ru-RU" dirty="0" err="1"/>
              <a:t>којима</a:t>
            </a:r>
            <a:r>
              <a:rPr lang="ru-RU" dirty="0"/>
              <a:t> </a:t>
            </a:r>
            <a:r>
              <a:rPr lang="ru-RU" dirty="0" err="1"/>
              <a:t>је</a:t>
            </a:r>
            <a:r>
              <a:rPr lang="ru-RU" dirty="0"/>
              <a:t> написана. Она </a:t>
            </a:r>
            <a:r>
              <a:rPr lang="ru-RU" dirty="0" err="1"/>
              <a:t>је</a:t>
            </a:r>
            <a:r>
              <a:rPr lang="ru-RU" dirty="0"/>
              <a:t> написана </a:t>
            </a:r>
            <a:r>
              <a:rPr lang="ru-RU" dirty="0" err="1"/>
              <a:t>језиком</a:t>
            </a:r>
            <a:r>
              <a:rPr lang="ru-RU" dirty="0"/>
              <a:t> математике,</a:t>
            </a:r>
            <a:r>
              <a:rPr lang="en-US" dirty="0"/>
              <a:t> …</a:t>
            </a:r>
          </a:p>
          <a:p>
            <a:pPr>
              <a:buClr>
                <a:srgbClr val="C00000"/>
              </a:buClr>
            </a:pPr>
            <a:endParaRPr lang="en-US" dirty="0"/>
          </a:p>
          <a:p>
            <a:pPr>
              <a:buClr>
                <a:srgbClr val="C00000"/>
              </a:buClr>
            </a:pPr>
            <a:r>
              <a:rPr lang="ru-RU" dirty="0"/>
              <a:t>Галилео </a:t>
            </a:r>
            <a:r>
              <a:rPr lang="ru-RU" dirty="0" err="1"/>
              <a:t>Галилеј</a:t>
            </a:r>
            <a:r>
              <a:rPr lang="ru-RU" dirty="0"/>
              <a:t> (1564–1642)</a:t>
            </a:r>
            <a:r>
              <a:rPr lang="en-US" dirty="0"/>
              <a:t> – </a:t>
            </a:r>
            <a:r>
              <a:rPr lang="ru-RU" dirty="0" err="1"/>
              <a:t>отац</a:t>
            </a:r>
            <a:r>
              <a:rPr lang="ru-RU" dirty="0"/>
              <a:t> модерне науке</a:t>
            </a:r>
            <a:endParaRPr lang="sr-Latn-RS" dirty="0"/>
          </a:p>
        </p:txBody>
      </p:sp>
      <p:sp>
        <p:nvSpPr>
          <p:cNvPr id="2" name="Title 1">
            <a:extLst>
              <a:ext uri="{FF2B5EF4-FFF2-40B4-BE49-F238E27FC236}">
                <a16:creationId xmlns:a16="http://schemas.microsoft.com/office/drawing/2014/main" id="{C16FBA25-068E-44CF-2212-80DBCE4DB951}"/>
              </a:ext>
            </a:extLst>
          </p:cNvPr>
          <p:cNvSpPr>
            <a:spLocks noGrp="1"/>
          </p:cNvSpPr>
          <p:nvPr>
            <p:ph type="title"/>
          </p:nvPr>
        </p:nvSpPr>
        <p:spPr/>
        <p:txBody>
          <a:bodyPr/>
          <a:lstStyle/>
          <a:p>
            <a:r>
              <a:rPr lang="sr-Cyrl-RS" dirty="0"/>
              <a:t>Разуме ли ученик </a:t>
            </a:r>
            <a:r>
              <a:rPr lang="sr-Cyrl-RS" dirty="0" err="1"/>
              <a:t>Галилејеве</a:t>
            </a:r>
            <a:r>
              <a:rPr lang="sr-Cyrl-RS" dirty="0"/>
              <a:t> речи?</a:t>
            </a:r>
            <a:endParaRPr lang="en-US" dirty="0"/>
          </a:p>
        </p:txBody>
      </p:sp>
    </p:spTree>
    <p:extLst>
      <p:ext uri="{BB962C8B-B14F-4D97-AF65-F5344CB8AC3E}">
        <p14:creationId xmlns:p14="http://schemas.microsoft.com/office/powerpoint/2010/main" val="3438998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C989-2D33-48DA-2B54-9E5C91B865DB}"/>
              </a:ext>
            </a:extLst>
          </p:cNvPr>
          <p:cNvSpPr>
            <a:spLocks noGrp="1"/>
          </p:cNvSpPr>
          <p:nvPr>
            <p:ph type="title"/>
          </p:nvPr>
        </p:nvSpPr>
        <p:spPr/>
        <p:txBody>
          <a:bodyPr/>
          <a:lstStyle/>
          <a:p>
            <a:r>
              <a:rPr lang="sr-Cyrl-RS" dirty="0" err="1"/>
              <a:t>Галилејеви</a:t>
            </a:r>
            <a:r>
              <a:rPr lang="sr-Cyrl-RS" dirty="0"/>
              <a:t> експерименти</a:t>
            </a:r>
            <a:endParaRPr lang="en-US" dirty="0"/>
          </a:p>
        </p:txBody>
      </p:sp>
      <p:sp>
        <p:nvSpPr>
          <p:cNvPr id="3" name="Content Placeholder 2">
            <a:extLst>
              <a:ext uri="{FF2B5EF4-FFF2-40B4-BE49-F238E27FC236}">
                <a16:creationId xmlns:a16="http://schemas.microsoft.com/office/drawing/2014/main" id="{4C7A348D-2670-5678-BC85-5A7114160ACE}"/>
              </a:ext>
            </a:extLst>
          </p:cNvPr>
          <p:cNvSpPr>
            <a:spLocks noGrp="1"/>
          </p:cNvSpPr>
          <p:nvPr>
            <p:ph idx="1"/>
          </p:nvPr>
        </p:nvSpPr>
        <p:spPr>
          <a:xfrm>
            <a:off x="457200" y="2286000"/>
            <a:ext cx="5410200" cy="3840163"/>
          </a:xfrm>
        </p:spPr>
        <p:txBody>
          <a:bodyPr/>
          <a:lstStyle/>
          <a:p>
            <a:r>
              <a:rPr lang="ru-RU" dirty="0"/>
              <a:t>Галилео </a:t>
            </a:r>
            <a:r>
              <a:rPr lang="ru-RU" dirty="0" err="1"/>
              <a:t>Галилеј</a:t>
            </a:r>
            <a:r>
              <a:rPr lang="ru-RU" dirty="0"/>
              <a:t> (1564–1642)</a:t>
            </a:r>
            <a:r>
              <a:rPr lang="en-US" dirty="0"/>
              <a:t> </a:t>
            </a:r>
            <a:r>
              <a:rPr lang="ru-RU" dirty="0" err="1"/>
              <a:t>је</a:t>
            </a:r>
            <a:r>
              <a:rPr lang="ru-RU" dirty="0"/>
              <a:t> </a:t>
            </a:r>
            <a:r>
              <a:rPr lang="ru-RU" dirty="0" err="1"/>
              <a:t>ув</a:t>
            </a:r>
            <a:r>
              <a:rPr lang="en-US" dirty="0" err="1"/>
              <a:t>eo</a:t>
            </a:r>
            <a:r>
              <a:rPr lang="ru-RU" dirty="0"/>
              <a:t> </a:t>
            </a:r>
            <a:r>
              <a:rPr lang="ru-RU" dirty="0" err="1"/>
              <a:t>сасвим</a:t>
            </a:r>
            <a:r>
              <a:rPr lang="ru-RU" dirty="0"/>
              <a:t> нов</a:t>
            </a:r>
            <a:r>
              <a:rPr lang="sr-Cyrl-RS" dirty="0"/>
              <a:t>у</a:t>
            </a:r>
            <a:r>
              <a:rPr lang="ru-RU" dirty="0"/>
              <a:t> </a:t>
            </a:r>
            <a:r>
              <a:rPr lang="ru-RU" b="1" dirty="0" err="1"/>
              <a:t>научну</a:t>
            </a:r>
            <a:r>
              <a:rPr lang="ru-RU" b="1" dirty="0"/>
              <a:t> </a:t>
            </a:r>
            <a:r>
              <a:rPr lang="ru-RU" b="1" dirty="0" err="1"/>
              <a:t>методологију</a:t>
            </a:r>
            <a:r>
              <a:rPr lang="ru-RU" b="1" dirty="0"/>
              <a:t> </a:t>
            </a:r>
            <a:r>
              <a:rPr lang="ru-RU" dirty="0" err="1"/>
              <a:t>засновану</a:t>
            </a:r>
            <a:r>
              <a:rPr lang="ru-RU" dirty="0"/>
              <a:t> на </a:t>
            </a:r>
            <a:r>
              <a:rPr lang="ru-RU" dirty="0" err="1"/>
              <a:t>иновативној</a:t>
            </a:r>
            <a:r>
              <a:rPr lang="ru-RU" dirty="0"/>
              <a:t> </a:t>
            </a:r>
            <a:r>
              <a:rPr lang="ru-RU" dirty="0" err="1"/>
              <a:t>комбинацији</a:t>
            </a:r>
            <a:r>
              <a:rPr lang="ru-RU" dirty="0"/>
              <a:t> </a:t>
            </a:r>
            <a:r>
              <a:rPr lang="ru-RU" dirty="0" err="1"/>
              <a:t>експеримента</a:t>
            </a:r>
            <a:r>
              <a:rPr lang="ru-RU" dirty="0"/>
              <a:t> и математике. </a:t>
            </a:r>
            <a:r>
              <a:rPr lang="ru-RU" dirty="0" err="1"/>
              <a:t>Управо</a:t>
            </a:r>
            <a:r>
              <a:rPr lang="ru-RU" dirty="0"/>
              <a:t> та </a:t>
            </a:r>
            <a:r>
              <a:rPr lang="ru-RU" dirty="0" err="1"/>
              <a:t>комбинација</a:t>
            </a:r>
            <a:r>
              <a:rPr lang="ru-RU" dirty="0"/>
              <a:t> и </a:t>
            </a:r>
            <a:r>
              <a:rPr lang="ru-RU" dirty="0" err="1"/>
              <a:t>данас</a:t>
            </a:r>
            <a:r>
              <a:rPr lang="ru-RU" dirty="0"/>
              <a:t> </a:t>
            </a:r>
            <a:r>
              <a:rPr lang="ru-RU" dirty="0" err="1"/>
              <a:t>даје</a:t>
            </a:r>
            <a:r>
              <a:rPr lang="ru-RU" dirty="0"/>
              <a:t> </a:t>
            </a:r>
            <a:r>
              <a:rPr lang="ru-RU" dirty="0" err="1"/>
              <a:t>фантастичне</a:t>
            </a:r>
            <a:r>
              <a:rPr lang="ru-RU" dirty="0"/>
              <a:t> </a:t>
            </a:r>
            <a:r>
              <a:rPr lang="ru-RU" dirty="0" err="1"/>
              <a:t>резултате</a:t>
            </a:r>
            <a:r>
              <a:rPr lang="ru-RU" dirty="0"/>
              <a:t> у скоро </a:t>
            </a:r>
            <a:r>
              <a:rPr lang="ru-RU" dirty="0" err="1"/>
              <a:t>свим</a:t>
            </a:r>
            <a:r>
              <a:rPr lang="ru-RU" dirty="0"/>
              <a:t> </a:t>
            </a:r>
            <a:r>
              <a:rPr lang="ru-RU" dirty="0" err="1"/>
              <a:t>научним</a:t>
            </a:r>
            <a:r>
              <a:rPr lang="ru-RU" dirty="0"/>
              <a:t> </a:t>
            </a:r>
            <a:r>
              <a:rPr lang="ru-RU" dirty="0" err="1"/>
              <a:t>областима</a:t>
            </a:r>
            <a:r>
              <a:rPr lang="ru-RU" dirty="0"/>
              <a:t>.</a:t>
            </a:r>
            <a:endParaRPr lang="en-US" dirty="0"/>
          </a:p>
        </p:txBody>
      </p:sp>
      <p:pic>
        <p:nvPicPr>
          <p:cNvPr id="4" name="Picture 3">
            <a:extLst>
              <a:ext uri="{FF2B5EF4-FFF2-40B4-BE49-F238E27FC236}">
                <a16:creationId xmlns:a16="http://schemas.microsoft.com/office/drawing/2014/main" id="{3072AC88-8ACF-2DC0-1191-20F64C44052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057400"/>
            <a:ext cx="2442942" cy="3048000"/>
          </a:xfrm>
          <a:prstGeom prst="rect">
            <a:avLst/>
          </a:prstGeom>
          <a:noFill/>
          <a:ln>
            <a:noFill/>
          </a:ln>
        </p:spPr>
      </p:pic>
    </p:spTree>
    <p:extLst>
      <p:ext uri="{BB962C8B-B14F-4D97-AF65-F5344CB8AC3E}">
        <p14:creationId xmlns:p14="http://schemas.microsoft.com/office/powerpoint/2010/main" val="2791204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62C15-CF3D-5B81-DC73-46A820E322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19602B-ABD9-569A-1215-482A069465EF}"/>
              </a:ext>
            </a:extLst>
          </p:cNvPr>
          <p:cNvSpPr>
            <a:spLocks noGrp="1"/>
          </p:cNvSpPr>
          <p:nvPr>
            <p:ph type="title"/>
          </p:nvPr>
        </p:nvSpPr>
        <p:spPr/>
        <p:txBody>
          <a:bodyPr/>
          <a:lstStyle/>
          <a:p>
            <a:r>
              <a:rPr lang="sr-Cyrl-RS" dirty="0" err="1"/>
              <a:t>Галилејеви</a:t>
            </a:r>
            <a:r>
              <a:rPr lang="sr-Cyrl-RS" dirty="0"/>
              <a:t> експерименти</a:t>
            </a:r>
            <a:endParaRPr lang="en-US" dirty="0"/>
          </a:p>
        </p:txBody>
      </p:sp>
      <p:sp>
        <p:nvSpPr>
          <p:cNvPr id="3" name="Content Placeholder 2">
            <a:extLst>
              <a:ext uri="{FF2B5EF4-FFF2-40B4-BE49-F238E27FC236}">
                <a16:creationId xmlns:a16="http://schemas.microsoft.com/office/drawing/2014/main" id="{E45A33BE-E6EE-3853-B38A-527153E28C0D}"/>
              </a:ext>
            </a:extLst>
          </p:cNvPr>
          <p:cNvSpPr>
            <a:spLocks noGrp="1"/>
          </p:cNvSpPr>
          <p:nvPr>
            <p:ph idx="1"/>
          </p:nvPr>
        </p:nvSpPr>
        <p:spPr>
          <a:xfrm>
            <a:off x="457200" y="1676400"/>
            <a:ext cx="5410200" cy="4144963"/>
          </a:xfrm>
        </p:spPr>
        <p:txBody>
          <a:bodyPr>
            <a:normAutofit/>
          </a:bodyPr>
          <a:lstStyle/>
          <a:p>
            <a:r>
              <a:rPr lang="ru-RU" dirty="0" err="1"/>
              <a:t>Разумевање</a:t>
            </a:r>
            <a:r>
              <a:rPr lang="ru-RU" dirty="0"/>
              <a:t> </a:t>
            </a:r>
            <a:r>
              <a:rPr lang="ru-RU" dirty="0" err="1"/>
              <a:t>кретања</a:t>
            </a:r>
            <a:r>
              <a:rPr lang="ru-RU" dirty="0"/>
              <a:t> се </a:t>
            </a:r>
            <a:r>
              <a:rPr lang="ru-RU" dirty="0" err="1"/>
              <a:t>сматра</a:t>
            </a:r>
            <a:r>
              <a:rPr lang="ru-RU" dirty="0"/>
              <a:t> </a:t>
            </a:r>
            <a:r>
              <a:rPr lang="ru-RU" dirty="0" err="1"/>
              <a:t>огромним</a:t>
            </a:r>
            <a:r>
              <a:rPr lang="ru-RU" dirty="0"/>
              <a:t> </a:t>
            </a:r>
            <a:r>
              <a:rPr lang="ru-RU" dirty="0" err="1"/>
              <a:t>помаком</a:t>
            </a:r>
            <a:r>
              <a:rPr lang="ru-RU" dirty="0"/>
              <a:t> науке у 17. веку. Стари </a:t>
            </a:r>
            <a:r>
              <a:rPr lang="ru-RU" dirty="0" err="1"/>
              <a:t>Грци</a:t>
            </a:r>
            <a:r>
              <a:rPr lang="ru-RU" dirty="0"/>
              <a:t> су добро разумели </a:t>
            </a:r>
            <a:r>
              <a:rPr lang="ru-RU" dirty="0" err="1"/>
              <a:t>статичке</a:t>
            </a:r>
            <a:r>
              <a:rPr lang="ru-RU" dirty="0"/>
              <a:t> </a:t>
            </a:r>
            <a:r>
              <a:rPr lang="ru-RU" dirty="0" err="1"/>
              <a:t>ствари</a:t>
            </a:r>
            <a:r>
              <a:rPr lang="ru-RU" dirty="0"/>
              <a:t>, </a:t>
            </a:r>
            <a:r>
              <a:rPr lang="ru-RU" dirty="0" err="1"/>
              <a:t>стабилност</a:t>
            </a:r>
            <a:r>
              <a:rPr lang="ru-RU" dirty="0"/>
              <a:t> </a:t>
            </a:r>
            <a:r>
              <a:rPr lang="ru-RU" dirty="0" err="1"/>
              <a:t>крутих</a:t>
            </a:r>
            <a:r>
              <a:rPr lang="ru-RU" dirty="0"/>
              <a:t> тела и система у </a:t>
            </a:r>
            <a:r>
              <a:rPr lang="ru-RU" dirty="0" err="1"/>
              <a:t>равнотежи</a:t>
            </a:r>
            <a:r>
              <a:rPr lang="ru-RU" dirty="0"/>
              <a:t>. </a:t>
            </a:r>
            <a:r>
              <a:rPr lang="ru-RU" dirty="0" err="1"/>
              <a:t>Сасвим</a:t>
            </a:r>
            <a:r>
              <a:rPr lang="ru-RU" dirty="0"/>
              <a:t> ново </a:t>
            </a:r>
            <a:r>
              <a:rPr lang="ru-RU" dirty="0" err="1"/>
              <a:t>учење</a:t>
            </a:r>
            <a:r>
              <a:rPr lang="ru-RU" dirty="0"/>
              <a:t> о </a:t>
            </a:r>
            <a:r>
              <a:rPr lang="ru-RU" dirty="0" err="1"/>
              <a:t>кретању</a:t>
            </a:r>
            <a:r>
              <a:rPr lang="ru-RU" dirty="0"/>
              <a:t>, „о томе како тела </a:t>
            </a:r>
            <a:r>
              <a:rPr lang="ru-RU" dirty="0" err="1"/>
              <a:t>временом</a:t>
            </a:r>
            <a:r>
              <a:rPr lang="ru-RU" dirty="0"/>
              <a:t> </a:t>
            </a:r>
            <a:r>
              <a:rPr lang="ru-RU" dirty="0" err="1"/>
              <a:t>мењају</a:t>
            </a:r>
            <a:r>
              <a:rPr lang="ru-RU" dirty="0"/>
              <a:t> </a:t>
            </a:r>
            <a:r>
              <a:rPr lang="ru-RU" dirty="0" err="1"/>
              <a:t>своје</a:t>
            </a:r>
            <a:r>
              <a:rPr lang="ru-RU" dirty="0"/>
              <a:t> место у простору“ </a:t>
            </a:r>
            <a:r>
              <a:rPr lang="ru-RU" dirty="0" err="1"/>
              <a:t>рађа</a:t>
            </a:r>
            <a:r>
              <a:rPr lang="ru-RU" dirty="0"/>
              <a:t> се у </a:t>
            </a:r>
            <a:r>
              <a:rPr lang="ru-RU" dirty="0" err="1"/>
              <a:t>Галилејевом</a:t>
            </a:r>
            <a:r>
              <a:rPr lang="ru-RU" dirty="0"/>
              <a:t> делу </a:t>
            </a:r>
            <a:r>
              <a:rPr lang="ru-RU" i="1" dirty="0"/>
              <a:t>Расправе и математички </a:t>
            </a:r>
            <a:r>
              <a:rPr lang="ru-RU" i="1" dirty="0" err="1"/>
              <a:t>докази</a:t>
            </a:r>
            <a:r>
              <a:rPr lang="ru-RU" i="1" dirty="0"/>
              <a:t> о две </a:t>
            </a:r>
            <a:r>
              <a:rPr lang="ru-RU" i="1" dirty="0" err="1"/>
              <a:t>нове</a:t>
            </a:r>
            <a:r>
              <a:rPr lang="ru-RU" i="1" dirty="0"/>
              <a:t> науке </a:t>
            </a:r>
            <a:r>
              <a:rPr lang="ru-RU" i="1" dirty="0" err="1"/>
              <a:t>које</a:t>
            </a:r>
            <a:r>
              <a:rPr lang="ru-RU" i="1" dirty="0"/>
              <a:t> се </a:t>
            </a:r>
            <a:r>
              <a:rPr lang="ru-RU" i="1" dirty="0" err="1"/>
              <a:t>баве</a:t>
            </a:r>
            <a:r>
              <a:rPr lang="ru-RU" i="1" dirty="0"/>
              <a:t> механиком и </a:t>
            </a:r>
            <a:r>
              <a:rPr lang="ru-RU" i="1" dirty="0" err="1"/>
              <a:t>локалним</a:t>
            </a:r>
            <a:r>
              <a:rPr lang="ru-RU" i="1" dirty="0"/>
              <a:t> </a:t>
            </a:r>
            <a:r>
              <a:rPr lang="ru-RU" i="1" dirty="0" err="1"/>
              <a:t>кретањима</a:t>
            </a:r>
            <a:r>
              <a:rPr lang="ru-RU" dirty="0"/>
              <a:t>. </a:t>
            </a:r>
            <a:endParaRPr lang="en-US" dirty="0"/>
          </a:p>
        </p:txBody>
      </p:sp>
      <p:pic>
        <p:nvPicPr>
          <p:cNvPr id="4" name="Picture 3">
            <a:extLst>
              <a:ext uri="{FF2B5EF4-FFF2-40B4-BE49-F238E27FC236}">
                <a16:creationId xmlns:a16="http://schemas.microsoft.com/office/drawing/2014/main" id="{F00929EB-E218-7F53-FCA2-39B1559E4F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057400"/>
            <a:ext cx="2442942" cy="3048000"/>
          </a:xfrm>
          <a:prstGeom prst="rect">
            <a:avLst/>
          </a:prstGeom>
          <a:noFill/>
          <a:ln>
            <a:noFill/>
          </a:ln>
        </p:spPr>
      </p:pic>
    </p:spTree>
    <p:extLst>
      <p:ext uri="{BB962C8B-B14F-4D97-AF65-F5344CB8AC3E}">
        <p14:creationId xmlns:p14="http://schemas.microsoft.com/office/powerpoint/2010/main" val="743294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23E2-B0D1-11F5-62D7-8AE745530A2D}"/>
              </a:ext>
            </a:extLst>
          </p:cNvPr>
          <p:cNvSpPr>
            <a:spLocks noGrp="1"/>
          </p:cNvSpPr>
          <p:nvPr>
            <p:ph type="title"/>
          </p:nvPr>
        </p:nvSpPr>
        <p:spPr/>
        <p:txBody>
          <a:bodyPr/>
          <a:lstStyle/>
          <a:p>
            <a:r>
              <a:rPr lang="sr-Cyrl-RS" dirty="0" err="1"/>
              <a:t>Галилејеви</a:t>
            </a:r>
            <a:r>
              <a:rPr lang="sr-Cyrl-RS" dirty="0"/>
              <a:t> експерименти</a:t>
            </a:r>
            <a:endParaRPr lang="en-US" dirty="0"/>
          </a:p>
        </p:txBody>
      </p:sp>
      <p:sp>
        <p:nvSpPr>
          <p:cNvPr id="3" name="Content Placeholder 2">
            <a:extLst>
              <a:ext uri="{FF2B5EF4-FFF2-40B4-BE49-F238E27FC236}">
                <a16:creationId xmlns:a16="http://schemas.microsoft.com/office/drawing/2014/main" id="{F97BABD1-E8A6-0990-5F73-52C6EAE7C72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ADF098B-12E8-B7B2-4FC2-D8BE85616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416" y="1752601"/>
            <a:ext cx="7817031" cy="2817831"/>
          </a:xfrm>
          <a:prstGeom prst="rect">
            <a:avLst/>
          </a:prstGeom>
        </p:spPr>
      </p:pic>
      <p:graphicFrame>
        <p:nvGraphicFramePr>
          <p:cNvPr id="6" name="Object 5">
            <a:extLst>
              <a:ext uri="{FF2B5EF4-FFF2-40B4-BE49-F238E27FC236}">
                <a16:creationId xmlns:a16="http://schemas.microsoft.com/office/drawing/2014/main" id="{1854B810-5C04-4559-D635-E2554E795B06}"/>
              </a:ext>
            </a:extLst>
          </p:cNvPr>
          <p:cNvGraphicFramePr>
            <a:graphicFrameLocks noChangeAspect="1"/>
          </p:cNvGraphicFramePr>
          <p:nvPr>
            <p:extLst>
              <p:ext uri="{D42A27DB-BD31-4B8C-83A1-F6EECF244321}">
                <p14:modId xmlns:p14="http://schemas.microsoft.com/office/powerpoint/2010/main" val="857209382"/>
              </p:ext>
            </p:extLst>
          </p:nvPr>
        </p:nvGraphicFramePr>
        <p:xfrm>
          <a:off x="667512" y="4960830"/>
          <a:ext cx="7924800" cy="1165333"/>
        </p:xfrm>
        <a:graphic>
          <a:graphicData uri="http://schemas.openxmlformats.org/presentationml/2006/ole">
            <mc:AlternateContent xmlns:mc="http://schemas.openxmlformats.org/markup-compatibility/2006">
              <mc:Choice xmlns:v="urn:schemas-microsoft-com:vml" Requires="v">
                <p:oleObj name="Document" r:id="rId3" imgW="4652341" imgH="683626" progId="Word.Document.12">
                  <p:embed/>
                </p:oleObj>
              </mc:Choice>
              <mc:Fallback>
                <p:oleObj name="Document" r:id="rId3" imgW="4652341" imgH="683626" progId="Word.Document.12">
                  <p:embed/>
                  <p:pic>
                    <p:nvPicPr>
                      <p:cNvPr id="0" name=""/>
                      <p:cNvPicPr/>
                      <p:nvPr/>
                    </p:nvPicPr>
                    <p:blipFill>
                      <a:blip r:embed="rId4"/>
                      <a:stretch>
                        <a:fillRect/>
                      </a:stretch>
                    </p:blipFill>
                    <p:spPr>
                      <a:xfrm>
                        <a:off x="667512" y="4960830"/>
                        <a:ext cx="7924800" cy="1165333"/>
                      </a:xfrm>
                      <a:prstGeom prst="rect">
                        <a:avLst/>
                      </a:prstGeom>
                    </p:spPr>
                  </p:pic>
                </p:oleObj>
              </mc:Fallback>
            </mc:AlternateContent>
          </a:graphicData>
        </a:graphic>
      </p:graphicFrame>
    </p:spTree>
    <p:extLst>
      <p:ext uri="{BB962C8B-B14F-4D97-AF65-F5344CB8AC3E}">
        <p14:creationId xmlns:p14="http://schemas.microsoft.com/office/powerpoint/2010/main" val="3814046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96622-A7A1-93F8-4DBE-CF790E6AA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7A3120-A19B-80B1-DEB9-3C4F020662E3}"/>
              </a:ext>
            </a:extLst>
          </p:cNvPr>
          <p:cNvSpPr>
            <a:spLocks noGrp="1"/>
          </p:cNvSpPr>
          <p:nvPr>
            <p:ph type="title"/>
          </p:nvPr>
        </p:nvSpPr>
        <p:spPr/>
        <p:txBody>
          <a:bodyPr/>
          <a:lstStyle/>
          <a:p>
            <a:r>
              <a:rPr lang="sr-Cyrl-RS" dirty="0" err="1"/>
              <a:t>Галилејеви</a:t>
            </a:r>
            <a:r>
              <a:rPr lang="sr-Cyrl-RS" dirty="0"/>
              <a:t> експерименти</a:t>
            </a:r>
            <a:endParaRPr lang="en-US" dirty="0"/>
          </a:p>
        </p:txBody>
      </p:sp>
      <p:sp>
        <p:nvSpPr>
          <p:cNvPr id="3" name="Content Placeholder 2">
            <a:extLst>
              <a:ext uri="{FF2B5EF4-FFF2-40B4-BE49-F238E27FC236}">
                <a16:creationId xmlns:a16="http://schemas.microsoft.com/office/drawing/2014/main" id="{1DFA26A0-1A37-8597-22B6-C5E87B2EA43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C791548-5C29-BCB2-B84B-E161D27BA5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416" y="1752601"/>
            <a:ext cx="7817031" cy="2817831"/>
          </a:xfrm>
          <a:prstGeom prst="rect">
            <a:avLst/>
          </a:prstGeom>
        </p:spPr>
      </p:pic>
      <p:graphicFrame>
        <p:nvGraphicFramePr>
          <p:cNvPr id="6" name="Object 5">
            <a:extLst>
              <a:ext uri="{FF2B5EF4-FFF2-40B4-BE49-F238E27FC236}">
                <a16:creationId xmlns:a16="http://schemas.microsoft.com/office/drawing/2014/main" id="{96EC63E1-7ED7-81DC-306F-9EBE109EDE4C}"/>
              </a:ext>
            </a:extLst>
          </p:cNvPr>
          <p:cNvGraphicFramePr>
            <a:graphicFrameLocks noChangeAspect="1"/>
          </p:cNvGraphicFramePr>
          <p:nvPr>
            <p:extLst>
              <p:ext uri="{D42A27DB-BD31-4B8C-83A1-F6EECF244321}">
                <p14:modId xmlns:p14="http://schemas.microsoft.com/office/powerpoint/2010/main" val="3047792278"/>
              </p:ext>
            </p:extLst>
          </p:nvPr>
        </p:nvGraphicFramePr>
        <p:xfrm>
          <a:off x="661416" y="5509787"/>
          <a:ext cx="7924800" cy="1165333"/>
        </p:xfrm>
        <a:graphic>
          <a:graphicData uri="http://schemas.openxmlformats.org/presentationml/2006/ole">
            <mc:AlternateContent xmlns:mc="http://schemas.openxmlformats.org/markup-compatibility/2006">
              <mc:Choice xmlns:v="urn:schemas-microsoft-com:vml" Requires="v">
                <p:oleObj name="Document" r:id="rId3" imgW="4652341" imgH="683626" progId="Word.Document.12">
                  <p:embed/>
                </p:oleObj>
              </mc:Choice>
              <mc:Fallback>
                <p:oleObj name="Document" r:id="rId3" imgW="4652341" imgH="683626" progId="Word.Document.12">
                  <p:embed/>
                  <p:pic>
                    <p:nvPicPr>
                      <p:cNvPr id="6" name="Object 5">
                        <a:extLst>
                          <a:ext uri="{FF2B5EF4-FFF2-40B4-BE49-F238E27FC236}">
                            <a16:creationId xmlns:a16="http://schemas.microsoft.com/office/drawing/2014/main" id="{1854B810-5C04-4559-D635-E2554E795B06}"/>
                          </a:ext>
                        </a:extLst>
                      </p:cNvPr>
                      <p:cNvPicPr/>
                      <p:nvPr/>
                    </p:nvPicPr>
                    <p:blipFill>
                      <a:blip r:embed="rId4"/>
                      <a:stretch>
                        <a:fillRect/>
                      </a:stretch>
                    </p:blipFill>
                    <p:spPr>
                      <a:xfrm>
                        <a:off x="661416" y="5509787"/>
                        <a:ext cx="7924800" cy="116533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29C67047-C5AE-0DA7-AB95-FB1ED038BCC4}"/>
              </a:ext>
            </a:extLst>
          </p:cNvPr>
          <p:cNvPicPr>
            <a:picLocks noChangeAspect="1"/>
          </p:cNvPicPr>
          <p:nvPr/>
        </p:nvPicPr>
        <p:blipFill>
          <a:blip r:embed="rId5"/>
          <a:stretch>
            <a:fillRect/>
          </a:stretch>
        </p:blipFill>
        <p:spPr>
          <a:xfrm>
            <a:off x="1143000" y="0"/>
            <a:ext cx="6756603" cy="5509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082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51A03-C970-C720-8104-082F956E5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224B5E-213E-12A9-7F9C-EDE31FA2836B}"/>
              </a:ext>
            </a:extLst>
          </p:cNvPr>
          <p:cNvSpPr>
            <a:spLocks noGrp="1"/>
          </p:cNvSpPr>
          <p:nvPr>
            <p:ph type="title"/>
          </p:nvPr>
        </p:nvSpPr>
        <p:spPr/>
        <p:txBody>
          <a:bodyPr/>
          <a:lstStyle/>
          <a:p>
            <a:r>
              <a:rPr lang="sr-Cyrl-RS" dirty="0" err="1"/>
              <a:t>Галилејеви</a:t>
            </a:r>
            <a:r>
              <a:rPr lang="sr-Cyrl-RS" dirty="0"/>
              <a:t> експерименти</a:t>
            </a:r>
            <a:endParaRPr lang="en-US" dirty="0"/>
          </a:p>
        </p:txBody>
      </p:sp>
      <p:sp>
        <p:nvSpPr>
          <p:cNvPr id="3" name="Content Placeholder 2">
            <a:extLst>
              <a:ext uri="{FF2B5EF4-FFF2-40B4-BE49-F238E27FC236}">
                <a16:creationId xmlns:a16="http://schemas.microsoft.com/office/drawing/2014/main" id="{12C03044-955A-A3C7-DA82-1473AC9E375E}"/>
              </a:ext>
            </a:extLst>
          </p:cNvPr>
          <p:cNvSpPr>
            <a:spLocks noGrp="1"/>
          </p:cNvSpPr>
          <p:nvPr>
            <p:ph idx="1"/>
          </p:nvPr>
        </p:nvSpPr>
        <p:spPr/>
        <p:txBody>
          <a:bodyPr/>
          <a:lstStyle/>
          <a:p>
            <a:endParaRPr lang="sr-Cyrl-RS" dirty="0"/>
          </a:p>
          <a:p>
            <a:endParaRPr lang="sr-Cyrl-RS" dirty="0"/>
          </a:p>
          <a:p>
            <a:endParaRPr lang="sr-Cyrl-RS" dirty="0"/>
          </a:p>
          <a:p>
            <a:endParaRPr lang="sr-Cyrl-RS" dirty="0"/>
          </a:p>
          <a:p>
            <a:endParaRPr lang="sr-Cyrl-RS" dirty="0"/>
          </a:p>
          <a:p>
            <a:endParaRPr lang="sr-Cyrl-RS" dirty="0"/>
          </a:p>
          <a:p>
            <a:endParaRPr lang="sr-Cyrl-RS" dirty="0"/>
          </a:p>
          <a:p>
            <a:r>
              <a:rPr lang="sr-Cyrl-RS" dirty="0">
                <a:effectLst>
                  <a:outerShdw blurRad="38100" dist="38100" dir="2700000" algn="tl">
                    <a:srgbClr val="000000">
                      <a:alpha val="43137"/>
                    </a:srgbClr>
                  </a:outerShdw>
                </a:effectLst>
              </a:rPr>
              <a:t>Задатак</a:t>
            </a:r>
            <a:r>
              <a:rPr lang="sr-Cyrl-RS" dirty="0"/>
              <a:t>. Одреди пређени пут после 10 секунди.</a:t>
            </a:r>
            <a:endParaRPr lang="en-US" dirty="0"/>
          </a:p>
        </p:txBody>
      </p:sp>
      <p:pic>
        <p:nvPicPr>
          <p:cNvPr id="4" name="Picture 3">
            <a:extLst>
              <a:ext uri="{FF2B5EF4-FFF2-40B4-BE49-F238E27FC236}">
                <a16:creationId xmlns:a16="http://schemas.microsoft.com/office/drawing/2014/main" id="{29E1AB2A-20C8-774C-4B66-4DB34A9E8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416" y="1752601"/>
            <a:ext cx="7817031" cy="2817831"/>
          </a:xfrm>
          <a:prstGeom prst="rect">
            <a:avLst/>
          </a:prstGeom>
        </p:spPr>
      </p:pic>
      <p:graphicFrame>
        <p:nvGraphicFramePr>
          <p:cNvPr id="9" name="Object 8">
            <a:extLst>
              <a:ext uri="{FF2B5EF4-FFF2-40B4-BE49-F238E27FC236}">
                <a16:creationId xmlns:a16="http://schemas.microsoft.com/office/drawing/2014/main" id="{A718D85E-1FAE-4461-2209-5A17168CCD4A}"/>
              </a:ext>
            </a:extLst>
          </p:cNvPr>
          <p:cNvGraphicFramePr>
            <a:graphicFrameLocks noChangeAspect="1"/>
          </p:cNvGraphicFramePr>
          <p:nvPr>
            <p:extLst>
              <p:ext uri="{D42A27DB-BD31-4B8C-83A1-F6EECF244321}">
                <p14:modId xmlns:p14="http://schemas.microsoft.com/office/powerpoint/2010/main" val="1582671183"/>
              </p:ext>
            </p:extLst>
          </p:nvPr>
        </p:nvGraphicFramePr>
        <p:xfrm>
          <a:off x="187459" y="5379422"/>
          <a:ext cx="8290988" cy="1219180"/>
        </p:xfrm>
        <a:graphic>
          <a:graphicData uri="http://schemas.openxmlformats.org/presentationml/2006/ole">
            <mc:AlternateContent xmlns:mc="http://schemas.openxmlformats.org/markup-compatibility/2006">
              <mc:Choice xmlns:v="urn:schemas-microsoft-com:vml" Requires="v">
                <p:oleObj name="Document" r:id="rId3" imgW="4652341" imgH="683626" progId="Word.Document.12">
                  <p:embed/>
                </p:oleObj>
              </mc:Choice>
              <mc:Fallback>
                <p:oleObj name="Document" r:id="rId3" imgW="4652341" imgH="683626" progId="Word.Document.12">
                  <p:embed/>
                  <p:pic>
                    <p:nvPicPr>
                      <p:cNvPr id="0" name=""/>
                      <p:cNvPicPr/>
                      <p:nvPr/>
                    </p:nvPicPr>
                    <p:blipFill>
                      <a:blip r:embed="rId4"/>
                      <a:stretch>
                        <a:fillRect/>
                      </a:stretch>
                    </p:blipFill>
                    <p:spPr>
                      <a:xfrm>
                        <a:off x="187459" y="5379422"/>
                        <a:ext cx="8290988" cy="1219180"/>
                      </a:xfrm>
                      <a:prstGeom prst="rect">
                        <a:avLst/>
                      </a:prstGeom>
                    </p:spPr>
                  </p:pic>
                </p:oleObj>
              </mc:Fallback>
            </mc:AlternateContent>
          </a:graphicData>
        </a:graphic>
      </p:graphicFrame>
    </p:spTree>
    <p:extLst>
      <p:ext uri="{BB962C8B-B14F-4D97-AF65-F5344CB8AC3E}">
        <p14:creationId xmlns:p14="http://schemas.microsoft.com/office/powerpoint/2010/main" val="4243126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93899-59B9-0237-5A1D-F3A935C748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1E1B29-249E-3877-3F28-EDC095A5E0B3}"/>
              </a:ext>
            </a:extLst>
          </p:cNvPr>
          <p:cNvSpPr>
            <a:spLocks noGrp="1"/>
          </p:cNvSpPr>
          <p:nvPr>
            <p:ph type="title"/>
          </p:nvPr>
        </p:nvSpPr>
        <p:spPr/>
        <p:txBody>
          <a:bodyPr/>
          <a:lstStyle/>
          <a:p>
            <a:r>
              <a:rPr lang="sr-Cyrl-RS" dirty="0" err="1"/>
              <a:t>Галилејеви</a:t>
            </a:r>
            <a:r>
              <a:rPr lang="sr-Cyrl-RS" dirty="0"/>
              <a:t> експерименти</a:t>
            </a:r>
            <a:endParaRPr lang="en-US" dirty="0"/>
          </a:p>
        </p:txBody>
      </p:sp>
      <p:sp>
        <p:nvSpPr>
          <p:cNvPr id="3" name="Content Placeholder 2">
            <a:extLst>
              <a:ext uri="{FF2B5EF4-FFF2-40B4-BE49-F238E27FC236}">
                <a16:creationId xmlns:a16="http://schemas.microsoft.com/office/drawing/2014/main" id="{F1D0FC40-2B73-9CC9-942F-9E5177CB7064}"/>
              </a:ext>
            </a:extLst>
          </p:cNvPr>
          <p:cNvSpPr>
            <a:spLocks noGrp="1"/>
          </p:cNvSpPr>
          <p:nvPr>
            <p:ph idx="1"/>
          </p:nvPr>
        </p:nvSpPr>
        <p:spPr/>
        <p:txBody>
          <a:bodyPr/>
          <a:lstStyle/>
          <a:p>
            <a:endParaRPr lang="sr-Cyrl-RS" dirty="0"/>
          </a:p>
          <a:p>
            <a:endParaRPr lang="sr-Cyrl-RS" dirty="0"/>
          </a:p>
          <a:p>
            <a:endParaRPr lang="sr-Cyrl-RS" dirty="0"/>
          </a:p>
          <a:p>
            <a:endParaRPr lang="sr-Cyrl-RS" dirty="0"/>
          </a:p>
          <a:p>
            <a:endParaRPr lang="sr-Cyrl-RS" dirty="0"/>
          </a:p>
          <a:p>
            <a:endParaRPr lang="sr-Cyrl-RS" dirty="0"/>
          </a:p>
          <a:p>
            <a:endParaRPr lang="sr-Cyrl-RS" dirty="0"/>
          </a:p>
          <a:p>
            <a:endParaRPr lang="en-US" dirty="0"/>
          </a:p>
        </p:txBody>
      </p:sp>
      <p:graphicFrame>
        <p:nvGraphicFramePr>
          <p:cNvPr id="5" name="Object 4">
            <a:extLst>
              <a:ext uri="{FF2B5EF4-FFF2-40B4-BE49-F238E27FC236}">
                <a16:creationId xmlns:a16="http://schemas.microsoft.com/office/drawing/2014/main" id="{95DB0DEA-33C2-4994-5993-03ADCC5B9BAA}"/>
              </a:ext>
            </a:extLst>
          </p:cNvPr>
          <p:cNvGraphicFramePr>
            <a:graphicFrameLocks noChangeAspect="1"/>
          </p:cNvGraphicFramePr>
          <p:nvPr/>
        </p:nvGraphicFramePr>
        <p:xfrm>
          <a:off x="152400" y="2628975"/>
          <a:ext cx="8290988" cy="1872888"/>
        </p:xfrm>
        <a:graphic>
          <a:graphicData uri="http://schemas.openxmlformats.org/presentationml/2006/ole">
            <mc:AlternateContent xmlns:mc="http://schemas.openxmlformats.org/markup-compatibility/2006">
              <mc:Choice xmlns:v="urn:schemas-microsoft-com:vml" Requires="v">
                <p:oleObj name="Document" r:id="rId2" imgW="4658822" imgH="1052452" progId="Word.Document.12">
                  <p:embed/>
                </p:oleObj>
              </mc:Choice>
              <mc:Fallback>
                <p:oleObj name="Document" r:id="rId2" imgW="4658822" imgH="1052452" progId="Word.Document.12">
                  <p:embed/>
                  <p:pic>
                    <p:nvPicPr>
                      <p:cNvPr id="5" name="Object 4">
                        <a:extLst>
                          <a:ext uri="{FF2B5EF4-FFF2-40B4-BE49-F238E27FC236}">
                            <a16:creationId xmlns:a16="http://schemas.microsoft.com/office/drawing/2014/main" id="{80EEEFD8-F321-143A-C526-47BF8A507D23}"/>
                          </a:ext>
                        </a:extLst>
                      </p:cNvPr>
                      <p:cNvPicPr/>
                      <p:nvPr/>
                    </p:nvPicPr>
                    <p:blipFill>
                      <a:blip r:embed="rId3"/>
                      <a:stretch>
                        <a:fillRect/>
                      </a:stretch>
                    </p:blipFill>
                    <p:spPr>
                      <a:xfrm>
                        <a:off x="152400" y="2628975"/>
                        <a:ext cx="8290988" cy="187288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EF6F5D1-10E8-483F-0897-4696B8E03900}"/>
              </a:ext>
            </a:extLst>
          </p:cNvPr>
          <p:cNvGraphicFramePr>
            <a:graphicFrameLocks noChangeAspect="1"/>
          </p:cNvGraphicFramePr>
          <p:nvPr/>
        </p:nvGraphicFramePr>
        <p:xfrm>
          <a:off x="152400" y="1658385"/>
          <a:ext cx="8290988" cy="1219180"/>
        </p:xfrm>
        <a:graphic>
          <a:graphicData uri="http://schemas.openxmlformats.org/presentationml/2006/ole">
            <mc:AlternateContent xmlns:mc="http://schemas.openxmlformats.org/markup-compatibility/2006">
              <mc:Choice xmlns:v="urn:schemas-microsoft-com:vml" Requires="v">
                <p:oleObj name="Document" r:id="rId4" imgW="4652341" imgH="683626" progId="Word.Document.12">
                  <p:embed/>
                </p:oleObj>
              </mc:Choice>
              <mc:Fallback>
                <p:oleObj name="Document" r:id="rId4" imgW="4652341" imgH="683626" progId="Word.Document.12">
                  <p:embed/>
                  <p:pic>
                    <p:nvPicPr>
                      <p:cNvPr id="6" name="Object 5">
                        <a:extLst>
                          <a:ext uri="{FF2B5EF4-FFF2-40B4-BE49-F238E27FC236}">
                            <a16:creationId xmlns:a16="http://schemas.microsoft.com/office/drawing/2014/main" id="{2A5B6D76-09CD-BE3E-6B86-BDA0F46B73BD}"/>
                          </a:ext>
                        </a:extLst>
                      </p:cNvPr>
                      <p:cNvPicPr/>
                      <p:nvPr/>
                    </p:nvPicPr>
                    <p:blipFill>
                      <a:blip r:embed="rId5"/>
                      <a:stretch>
                        <a:fillRect/>
                      </a:stretch>
                    </p:blipFill>
                    <p:spPr>
                      <a:xfrm>
                        <a:off x="152400" y="1658385"/>
                        <a:ext cx="8290988" cy="1219180"/>
                      </a:xfrm>
                      <a:prstGeom prst="rect">
                        <a:avLst/>
                      </a:prstGeom>
                    </p:spPr>
                  </p:pic>
                </p:oleObj>
              </mc:Fallback>
            </mc:AlternateContent>
          </a:graphicData>
        </a:graphic>
      </p:graphicFrame>
    </p:spTree>
    <p:extLst>
      <p:ext uri="{BB962C8B-B14F-4D97-AF65-F5344CB8AC3E}">
        <p14:creationId xmlns:p14="http://schemas.microsoft.com/office/powerpoint/2010/main" val="325461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0104-39DF-C38A-9C62-0C49A9B4FD08}"/>
              </a:ext>
            </a:extLst>
          </p:cNvPr>
          <p:cNvSpPr>
            <a:spLocks noGrp="1"/>
          </p:cNvSpPr>
          <p:nvPr>
            <p:ph type="title"/>
          </p:nvPr>
        </p:nvSpPr>
        <p:spPr/>
        <p:txBody>
          <a:bodyPr/>
          <a:lstStyle/>
          <a:p>
            <a:r>
              <a:rPr lang="sr-Cyrl-RS" dirty="0" err="1"/>
              <a:t>Галилејеви</a:t>
            </a:r>
            <a:r>
              <a:rPr lang="sr-Cyrl-RS" dirty="0"/>
              <a:t> експерименти</a:t>
            </a:r>
            <a:endParaRPr lang="en-US" dirty="0"/>
          </a:p>
        </p:txBody>
      </p:sp>
      <p:sp>
        <p:nvSpPr>
          <p:cNvPr id="3" name="Content Placeholder 2">
            <a:extLst>
              <a:ext uri="{FF2B5EF4-FFF2-40B4-BE49-F238E27FC236}">
                <a16:creationId xmlns:a16="http://schemas.microsoft.com/office/drawing/2014/main" id="{79BA3356-2D4A-1F85-2DC4-60AFA5B99F15}"/>
              </a:ext>
            </a:extLst>
          </p:cNvPr>
          <p:cNvSpPr>
            <a:spLocks noGrp="1"/>
          </p:cNvSpPr>
          <p:nvPr>
            <p:ph idx="1"/>
          </p:nvPr>
        </p:nvSpPr>
        <p:spPr/>
        <p:txBody>
          <a:bodyPr/>
          <a:lstStyle/>
          <a:p>
            <a:endParaRPr lang="sr-Cyrl-RS" dirty="0"/>
          </a:p>
          <a:p>
            <a:endParaRPr lang="sr-Cyrl-RS" dirty="0"/>
          </a:p>
          <a:p>
            <a:endParaRPr lang="sr-Cyrl-RS" dirty="0"/>
          </a:p>
          <a:p>
            <a:endParaRPr lang="sr-Cyrl-RS" dirty="0"/>
          </a:p>
          <a:p>
            <a:endParaRPr lang="sr-Cyrl-RS" dirty="0"/>
          </a:p>
          <a:p>
            <a:endParaRPr lang="sr-Cyrl-RS" dirty="0"/>
          </a:p>
          <a:p>
            <a:endParaRPr lang="sr-Cyrl-RS" dirty="0"/>
          </a:p>
          <a:p>
            <a:endParaRPr lang="en-US" dirty="0"/>
          </a:p>
        </p:txBody>
      </p:sp>
      <p:graphicFrame>
        <p:nvGraphicFramePr>
          <p:cNvPr id="5" name="Object 4">
            <a:extLst>
              <a:ext uri="{FF2B5EF4-FFF2-40B4-BE49-F238E27FC236}">
                <a16:creationId xmlns:a16="http://schemas.microsoft.com/office/drawing/2014/main" id="{80EEEFD8-F321-143A-C526-47BF8A507D23}"/>
              </a:ext>
            </a:extLst>
          </p:cNvPr>
          <p:cNvGraphicFramePr>
            <a:graphicFrameLocks noChangeAspect="1"/>
          </p:cNvGraphicFramePr>
          <p:nvPr>
            <p:extLst>
              <p:ext uri="{D42A27DB-BD31-4B8C-83A1-F6EECF244321}">
                <p14:modId xmlns:p14="http://schemas.microsoft.com/office/powerpoint/2010/main" val="159184208"/>
              </p:ext>
            </p:extLst>
          </p:nvPr>
        </p:nvGraphicFramePr>
        <p:xfrm>
          <a:off x="152400" y="2628975"/>
          <a:ext cx="8290988" cy="1872888"/>
        </p:xfrm>
        <a:graphic>
          <a:graphicData uri="http://schemas.openxmlformats.org/presentationml/2006/ole">
            <mc:AlternateContent xmlns:mc="http://schemas.openxmlformats.org/markup-compatibility/2006">
              <mc:Choice xmlns:v="urn:schemas-microsoft-com:vml" Requires="v">
                <p:oleObj name="Document" r:id="rId2" imgW="4658822" imgH="1052452" progId="Word.Document.12">
                  <p:embed/>
                </p:oleObj>
              </mc:Choice>
              <mc:Fallback>
                <p:oleObj name="Document" r:id="rId2" imgW="4658822" imgH="1052452" progId="Word.Document.12">
                  <p:embed/>
                  <p:pic>
                    <p:nvPicPr>
                      <p:cNvPr id="0" name=""/>
                      <p:cNvPicPr/>
                      <p:nvPr/>
                    </p:nvPicPr>
                    <p:blipFill>
                      <a:blip r:embed="rId3"/>
                      <a:stretch>
                        <a:fillRect/>
                      </a:stretch>
                    </p:blipFill>
                    <p:spPr>
                      <a:xfrm>
                        <a:off x="152400" y="2628975"/>
                        <a:ext cx="8290988" cy="187288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A5B6D76-09CD-BE3E-6B86-BDA0F46B73BD}"/>
              </a:ext>
            </a:extLst>
          </p:cNvPr>
          <p:cNvGraphicFramePr>
            <a:graphicFrameLocks noChangeAspect="1"/>
          </p:cNvGraphicFramePr>
          <p:nvPr>
            <p:extLst>
              <p:ext uri="{D42A27DB-BD31-4B8C-83A1-F6EECF244321}">
                <p14:modId xmlns:p14="http://schemas.microsoft.com/office/powerpoint/2010/main" val="3917778801"/>
              </p:ext>
            </p:extLst>
          </p:nvPr>
        </p:nvGraphicFramePr>
        <p:xfrm>
          <a:off x="152400" y="1658385"/>
          <a:ext cx="8290988" cy="1219180"/>
        </p:xfrm>
        <a:graphic>
          <a:graphicData uri="http://schemas.openxmlformats.org/presentationml/2006/ole">
            <mc:AlternateContent xmlns:mc="http://schemas.openxmlformats.org/markup-compatibility/2006">
              <mc:Choice xmlns:v="urn:schemas-microsoft-com:vml" Requires="v">
                <p:oleObj name="Document" r:id="rId4" imgW="4652341" imgH="683626" progId="Word.Document.12">
                  <p:embed/>
                </p:oleObj>
              </mc:Choice>
              <mc:Fallback>
                <p:oleObj name="Document" r:id="rId4" imgW="4652341" imgH="683626" progId="Word.Document.12">
                  <p:embed/>
                  <p:pic>
                    <p:nvPicPr>
                      <p:cNvPr id="9" name="Object 8">
                        <a:extLst>
                          <a:ext uri="{FF2B5EF4-FFF2-40B4-BE49-F238E27FC236}">
                            <a16:creationId xmlns:a16="http://schemas.microsoft.com/office/drawing/2014/main" id="{A718D85E-1FAE-4461-2209-5A17168CCD4A}"/>
                          </a:ext>
                        </a:extLst>
                      </p:cNvPr>
                      <p:cNvPicPr/>
                      <p:nvPr/>
                    </p:nvPicPr>
                    <p:blipFill>
                      <a:blip r:embed="rId5"/>
                      <a:stretch>
                        <a:fillRect/>
                      </a:stretch>
                    </p:blipFill>
                    <p:spPr>
                      <a:xfrm>
                        <a:off x="152400" y="1658385"/>
                        <a:ext cx="8290988" cy="121918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F1CD1B8A-54D0-B3E4-219A-CB297797C78A}"/>
              </a:ext>
            </a:extLst>
          </p:cNvPr>
          <p:cNvSpPr txBox="1"/>
          <p:nvPr/>
        </p:nvSpPr>
        <p:spPr>
          <a:xfrm>
            <a:off x="576072" y="4131114"/>
            <a:ext cx="7833788" cy="830997"/>
          </a:xfrm>
          <a:prstGeom prst="rect">
            <a:avLst/>
          </a:prstGeom>
          <a:noFill/>
        </p:spPr>
        <p:txBody>
          <a:bodyPr wrap="square">
            <a:spAutoFit/>
          </a:bodyPr>
          <a:lstStyle/>
          <a:p>
            <a:r>
              <a:rPr lang="ru-RU" sz="2400" dirty="0" err="1">
                <a:effectLst>
                  <a:outerShdw blurRad="38100" dist="38100" dir="2700000" algn="tl">
                    <a:srgbClr val="000000">
                      <a:alpha val="43137"/>
                    </a:srgbClr>
                  </a:outerShdw>
                </a:effectLst>
                <a:latin typeface="Segoe UI" panose="020B0502040204020203" pitchFamily="34" charset="0"/>
                <a:ea typeface="Calibri" panose="020F0502020204030204" pitchFamily="34" charset="0"/>
                <a:cs typeface="Segoe UI" panose="020B0502040204020203" pitchFamily="34" charset="0"/>
              </a:rPr>
              <a:t>Задатак</a:t>
            </a:r>
            <a:r>
              <a:rPr lang="ru-RU" sz="2400" dirty="0">
                <a:effectLst>
                  <a:outerShdw blurRad="38100" dist="38100" dir="2700000" algn="tl">
                    <a:srgbClr val="000000">
                      <a:alpha val="43137"/>
                    </a:srgbClr>
                  </a:outerShdw>
                </a:effectLst>
                <a:latin typeface="Segoe UI" panose="020B0502040204020203" pitchFamily="34" charset="0"/>
                <a:ea typeface="Calibri" panose="020F0502020204030204" pitchFamily="34" charset="0"/>
                <a:cs typeface="Segoe UI" panose="020B0502040204020203" pitchFamily="34" charset="0"/>
              </a:rPr>
              <a:t>.</a:t>
            </a:r>
            <a:r>
              <a:rPr lang="ru-RU" sz="2400" dirty="0">
                <a:effectLst/>
                <a:latin typeface="Segoe UI" panose="020B0502040204020203" pitchFamily="34" charset="0"/>
                <a:ea typeface="Calibri" panose="020F0502020204030204" pitchFamily="34" charset="0"/>
                <a:cs typeface="Segoe UI" panose="020B0502040204020203" pitchFamily="34" charset="0"/>
              </a:rPr>
              <a:t> Колики пут </a:t>
            </a:r>
            <a:r>
              <a:rPr lang="ru-RU" sz="2400" dirty="0" err="1">
                <a:effectLst/>
                <a:latin typeface="Segoe UI" panose="020B0502040204020203" pitchFamily="34" charset="0"/>
                <a:ea typeface="Calibri" panose="020F0502020204030204" pitchFamily="34" charset="0"/>
                <a:cs typeface="Segoe UI" panose="020B0502040204020203" pitchFamily="34" charset="0"/>
              </a:rPr>
              <a:t>ће</a:t>
            </a:r>
            <a:r>
              <a:rPr lang="ru-RU" sz="2400" dirty="0">
                <a:effectLst/>
                <a:latin typeface="Segoe UI" panose="020B0502040204020203" pitchFamily="34" charset="0"/>
                <a:ea typeface="Calibri" panose="020F0502020204030204" pitchFamily="34" charset="0"/>
                <a:cs typeface="Segoe UI" panose="020B0502040204020203" pitchFamily="34" charset="0"/>
              </a:rPr>
              <a:t> </a:t>
            </a:r>
            <a:r>
              <a:rPr lang="ru-RU" sz="2400" dirty="0" err="1">
                <a:effectLst/>
                <a:latin typeface="Segoe UI" panose="020B0502040204020203" pitchFamily="34" charset="0"/>
                <a:ea typeface="Calibri" panose="020F0502020204030204" pitchFamily="34" charset="0"/>
                <a:cs typeface="Segoe UI" panose="020B0502040204020203" pitchFamily="34" charset="0"/>
              </a:rPr>
              <a:t>прећи</a:t>
            </a:r>
            <a:r>
              <a:rPr lang="ru-RU" sz="2400" dirty="0">
                <a:effectLst/>
                <a:latin typeface="Segoe UI" panose="020B0502040204020203" pitchFamily="34" charset="0"/>
                <a:ea typeface="Calibri" panose="020F0502020204030204" pitchFamily="34" charset="0"/>
                <a:cs typeface="Segoe UI" panose="020B0502040204020203" pitchFamily="34" charset="0"/>
              </a:rPr>
              <a:t> </a:t>
            </a:r>
            <a:r>
              <a:rPr lang="ru-RU" sz="2400" dirty="0" err="1">
                <a:effectLst/>
                <a:latin typeface="Segoe UI" panose="020B0502040204020203" pitchFamily="34" charset="0"/>
                <a:ea typeface="Calibri" panose="020F0502020204030204" pitchFamily="34" charset="0"/>
                <a:cs typeface="Segoe UI" panose="020B0502040204020203" pitchFamily="34" charset="0"/>
              </a:rPr>
              <a:t>куглица</a:t>
            </a:r>
            <a:r>
              <a:rPr lang="ru-RU" sz="2400" dirty="0">
                <a:effectLst/>
                <a:latin typeface="Segoe UI" panose="020B0502040204020203" pitchFamily="34" charset="0"/>
                <a:ea typeface="Calibri" panose="020F0502020204030204" pitchFamily="34" charset="0"/>
                <a:cs typeface="Segoe UI" panose="020B0502040204020203" pitchFamily="34" charset="0"/>
              </a:rPr>
              <a:t> после 4.2 </a:t>
            </a:r>
            <a:r>
              <a:rPr lang="ru-RU" sz="2400" dirty="0" err="1">
                <a:effectLst/>
                <a:latin typeface="Segoe UI" panose="020B0502040204020203" pitchFamily="34" charset="0"/>
                <a:ea typeface="Calibri" panose="020F0502020204030204" pitchFamily="34" charset="0"/>
                <a:cs typeface="Segoe UI" panose="020B0502040204020203" pitchFamily="34" charset="0"/>
              </a:rPr>
              <a:t>секунди</a:t>
            </a:r>
            <a:r>
              <a:rPr lang="ru-RU" sz="2400" dirty="0">
                <a:effectLst/>
                <a:latin typeface="Segoe UI" panose="020B0502040204020203" pitchFamily="34" charset="0"/>
                <a:ea typeface="Calibri" panose="020F0502020204030204" pitchFamily="34" charset="0"/>
                <a:cs typeface="Segoe UI" panose="020B0502040204020203" pitchFamily="34" charset="0"/>
              </a:rPr>
              <a:t> од </a:t>
            </a:r>
            <a:r>
              <a:rPr lang="ru-RU" sz="2400" dirty="0" err="1">
                <a:effectLst/>
                <a:latin typeface="Segoe UI" panose="020B0502040204020203" pitchFamily="34" charset="0"/>
                <a:ea typeface="Calibri" panose="020F0502020204030204" pitchFamily="34" charset="0"/>
                <a:cs typeface="Segoe UI" panose="020B0502040204020203" pitchFamily="34" charset="0"/>
              </a:rPr>
              <a:t>почетка</a:t>
            </a:r>
            <a:r>
              <a:rPr lang="ru-RU" sz="2400" dirty="0">
                <a:effectLst/>
                <a:latin typeface="Segoe UI" panose="020B0502040204020203" pitchFamily="34" charset="0"/>
                <a:ea typeface="Calibri" panose="020F0502020204030204" pitchFamily="34" charset="0"/>
                <a:cs typeface="Segoe UI" panose="020B0502040204020203" pitchFamily="34" charset="0"/>
              </a:rPr>
              <a:t> </a:t>
            </a:r>
            <a:r>
              <a:rPr lang="ru-RU" sz="2400" dirty="0" err="1">
                <a:effectLst/>
                <a:latin typeface="Segoe UI" panose="020B0502040204020203" pitchFamily="34" charset="0"/>
                <a:ea typeface="Calibri" panose="020F0502020204030204" pitchFamily="34" charset="0"/>
                <a:cs typeface="Segoe UI" panose="020B0502040204020203" pitchFamily="34" charset="0"/>
              </a:rPr>
              <a:t>кретања</a:t>
            </a:r>
            <a:r>
              <a:rPr lang="ru-RU" sz="2400" dirty="0">
                <a:effectLst/>
                <a:latin typeface="Segoe UI" panose="020B0502040204020203" pitchFamily="34" charset="0"/>
                <a:ea typeface="Calibri" panose="020F0502020204030204" pitchFamily="34" charset="0"/>
                <a:cs typeface="Segoe UI" panose="020B0502040204020203" pitchFamily="34" charset="0"/>
              </a:rPr>
              <a:t>? </a:t>
            </a:r>
            <a:endParaRPr lang="en-US" sz="2400" dirty="0">
              <a:latin typeface="Segoe UI" panose="020B0502040204020203" pitchFamily="34" charset="0"/>
              <a:cs typeface="Segoe UI" panose="020B0502040204020203" pitchFamily="34" charset="0"/>
            </a:endParaRPr>
          </a:p>
        </p:txBody>
      </p:sp>
      <p:sp>
        <p:nvSpPr>
          <p:cNvPr id="10" name="Rectangle: Rounded Corners 9">
            <a:extLst>
              <a:ext uri="{FF2B5EF4-FFF2-40B4-BE49-F238E27FC236}">
                <a16:creationId xmlns:a16="http://schemas.microsoft.com/office/drawing/2014/main" id="{C036A70A-BE06-1E16-27C8-61CFD0FA7E2D}"/>
              </a:ext>
            </a:extLst>
          </p:cNvPr>
          <p:cNvSpPr/>
          <p:nvPr/>
        </p:nvSpPr>
        <p:spPr>
          <a:xfrm>
            <a:off x="3429000" y="2628975"/>
            <a:ext cx="1447800" cy="95242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865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A6D066-2214-307D-ADA5-3283DD512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438400"/>
            <a:ext cx="7679664" cy="4309872"/>
          </a:xfrm>
          <a:prstGeom prst="rect">
            <a:avLst/>
          </a:prstGeom>
        </p:spPr>
      </p:pic>
      <p:sp>
        <p:nvSpPr>
          <p:cNvPr id="3" name="Content Placeholder 2">
            <a:extLst>
              <a:ext uri="{FF2B5EF4-FFF2-40B4-BE49-F238E27FC236}">
                <a16:creationId xmlns:a16="http://schemas.microsoft.com/office/drawing/2014/main" id="{0895E5A9-1154-5D1E-9564-CB9AB1D83C2B}"/>
              </a:ext>
            </a:extLst>
          </p:cNvPr>
          <p:cNvSpPr>
            <a:spLocks noGrp="1"/>
          </p:cNvSpPr>
          <p:nvPr>
            <p:ph idx="4294967295"/>
          </p:nvPr>
        </p:nvSpPr>
        <p:spPr>
          <a:xfrm>
            <a:off x="3276600" y="377952"/>
            <a:ext cx="5562600" cy="2895600"/>
          </a:xfrm>
        </p:spPr>
        <p:txBody>
          <a:bodyPr>
            <a:normAutofit fontScale="92500"/>
          </a:bodyPr>
          <a:lstStyle/>
          <a:p>
            <a:pPr marL="0" indent="0">
              <a:buNone/>
            </a:pPr>
            <a:r>
              <a:rPr lang="ru-RU" dirty="0" err="1">
                <a:effectLst>
                  <a:outerShdw blurRad="38100" dist="38100" dir="2700000" algn="tl">
                    <a:srgbClr val="000000">
                      <a:alpha val="43137"/>
                    </a:srgbClr>
                  </a:outerShdw>
                </a:effectLst>
              </a:rPr>
              <a:t>Замислимо</a:t>
            </a:r>
            <a:r>
              <a:rPr lang="ru-RU" dirty="0"/>
              <a:t> да се </a:t>
            </a:r>
            <a:r>
              <a:rPr lang="ru-RU" dirty="0" err="1"/>
              <a:t>куглица</a:t>
            </a:r>
            <a:r>
              <a:rPr lang="ru-RU" dirty="0"/>
              <a:t> </a:t>
            </a:r>
            <a:r>
              <a:rPr lang="ru-RU" dirty="0" err="1"/>
              <a:t>креће</a:t>
            </a:r>
            <a:r>
              <a:rPr lang="ru-RU" dirty="0"/>
              <a:t> константном </a:t>
            </a:r>
            <a:r>
              <a:rPr lang="ru-RU" dirty="0" err="1"/>
              <a:t>брзином</a:t>
            </a:r>
            <a:r>
              <a:rPr lang="ru-RU" dirty="0"/>
              <a:t> </a:t>
            </a:r>
            <a:r>
              <a:rPr lang="ru-RU" dirty="0" err="1"/>
              <a:t>између</a:t>
            </a:r>
            <a:r>
              <a:rPr lang="ru-RU" dirty="0"/>
              <a:t> два </a:t>
            </a:r>
            <a:r>
              <a:rPr lang="ru-RU" dirty="0" err="1"/>
              <a:t>мерења</a:t>
            </a:r>
            <a:r>
              <a:rPr lang="ru-RU" dirty="0"/>
              <a:t>, и да се у </a:t>
            </a:r>
            <a:r>
              <a:rPr lang="ru-RU" dirty="0" err="1"/>
              <a:t>свакој</a:t>
            </a:r>
            <a:r>
              <a:rPr lang="ru-RU" dirty="0"/>
              <a:t> </a:t>
            </a:r>
            <a:r>
              <a:rPr lang="ru-RU" dirty="0" err="1"/>
              <a:t>секунди</a:t>
            </a:r>
            <a:r>
              <a:rPr lang="ru-RU" dirty="0"/>
              <a:t> </a:t>
            </a:r>
            <a:r>
              <a:rPr lang="ru-RU" dirty="0" err="1"/>
              <a:t>брзина</a:t>
            </a:r>
            <a:r>
              <a:rPr lang="ru-RU" dirty="0"/>
              <a:t> нагло </a:t>
            </a:r>
            <a:r>
              <a:rPr lang="ru-RU" dirty="0" err="1"/>
              <a:t>повећа</a:t>
            </a:r>
            <a:r>
              <a:rPr lang="ru-RU" dirty="0"/>
              <a:t>. На пример, у 3. </a:t>
            </a:r>
            <a:r>
              <a:rPr lang="ru-RU" dirty="0" err="1"/>
              <a:t>секунди</a:t>
            </a:r>
            <a:r>
              <a:rPr lang="ru-RU" dirty="0"/>
              <a:t> </a:t>
            </a:r>
            <a:r>
              <a:rPr lang="ru-RU" dirty="0" err="1"/>
              <a:t>брзина</a:t>
            </a:r>
            <a:r>
              <a:rPr lang="ru-RU" dirty="0"/>
              <a:t> </a:t>
            </a:r>
            <a:r>
              <a:rPr lang="ru-RU" dirty="0" err="1"/>
              <a:t>куглице</a:t>
            </a:r>
            <a:r>
              <a:rPr lang="ru-RU" dirty="0"/>
              <a:t> </a:t>
            </a:r>
            <a:r>
              <a:rPr lang="ru-RU" dirty="0" err="1"/>
              <a:t>је</a:t>
            </a:r>
            <a:r>
              <a:rPr lang="ru-RU" dirty="0"/>
              <a:t> 3.5 </a:t>
            </a:r>
            <a:r>
              <a:rPr lang="sr-Latn-RS" dirty="0"/>
              <a:t>m</a:t>
            </a:r>
            <a:r>
              <a:rPr lang="ru-RU" dirty="0"/>
              <a:t>/</a:t>
            </a:r>
            <a:r>
              <a:rPr lang="sr-Latn-RS" dirty="0"/>
              <a:t>s</a:t>
            </a:r>
            <a:r>
              <a:rPr lang="ru-RU" dirty="0"/>
              <a:t> и </a:t>
            </a:r>
            <a:r>
              <a:rPr lang="ru-RU" dirty="0" err="1"/>
              <a:t>таква</a:t>
            </a:r>
            <a:r>
              <a:rPr lang="ru-RU" dirty="0"/>
              <a:t> </a:t>
            </a:r>
            <a:r>
              <a:rPr lang="ru-RU" dirty="0" err="1"/>
              <a:t>остаје</a:t>
            </a:r>
            <a:r>
              <a:rPr lang="ru-RU" dirty="0"/>
              <a:t> до 4. секунде </a:t>
            </a:r>
            <a:r>
              <a:rPr lang="ru-RU" dirty="0" err="1"/>
              <a:t>када</a:t>
            </a:r>
            <a:r>
              <a:rPr lang="ru-RU" dirty="0"/>
              <a:t> </a:t>
            </a:r>
            <a:r>
              <a:rPr lang="ru-RU" dirty="0" err="1"/>
              <a:t>брзина</a:t>
            </a:r>
            <a:r>
              <a:rPr lang="ru-RU" dirty="0"/>
              <a:t> </a:t>
            </a:r>
            <a:r>
              <a:rPr lang="ru-RU" dirty="0" err="1"/>
              <a:t>скаче</a:t>
            </a:r>
            <a:r>
              <a:rPr lang="ru-RU" dirty="0"/>
              <a:t> на 4.5 </a:t>
            </a:r>
            <a:r>
              <a:rPr lang="sr-Latn-RS" dirty="0"/>
              <a:t>m</a:t>
            </a:r>
            <a:r>
              <a:rPr lang="ru-RU" dirty="0"/>
              <a:t>/</a:t>
            </a:r>
            <a:r>
              <a:rPr lang="sr-Latn-RS" dirty="0"/>
              <a:t>s</a:t>
            </a:r>
            <a:r>
              <a:rPr lang="ru-RU" dirty="0"/>
              <a:t>.</a:t>
            </a:r>
            <a:endParaRPr lang="en-US" dirty="0"/>
          </a:p>
        </p:txBody>
      </p:sp>
      <p:sp>
        <p:nvSpPr>
          <p:cNvPr id="4" name="Text Placeholder 3">
            <a:extLst>
              <a:ext uri="{FF2B5EF4-FFF2-40B4-BE49-F238E27FC236}">
                <a16:creationId xmlns:a16="http://schemas.microsoft.com/office/drawing/2014/main" id="{B71B5428-A763-A120-86CC-2C8D665534FC}"/>
              </a:ext>
            </a:extLst>
          </p:cNvPr>
          <p:cNvSpPr>
            <a:spLocks noGrp="1"/>
          </p:cNvSpPr>
          <p:nvPr>
            <p:ph type="body" sz="half" idx="4294967295"/>
          </p:nvPr>
        </p:nvSpPr>
        <p:spPr>
          <a:xfrm>
            <a:off x="381000" y="381000"/>
            <a:ext cx="2743200" cy="2895600"/>
          </a:xfrm>
          <a:solidFill>
            <a:srgbClr val="FFCC00"/>
          </a:solidFill>
        </p:spPr>
        <p:txBody>
          <a:bodyPr>
            <a:normAutofit/>
          </a:bodyPr>
          <a:lstStyle/>
          <a:p>
            <a:pPr marL="0" indent="0">
              <a:buNone/>
            </a:pPr>
            <a:r>
              <a:rPr lang="ru-RU" sz="2200" dirty="0" err="1"/>
              <a:t>Галилеј</a:t>
            </a:r>
            <a:r>
              <a:rPr lang="ru-RU" sz="2200" dirty="0"/>
              <a:t>: </a:t>
            </a:r>
            <a:endParaRPr lang="sr-Latn-RS" sz="2200" dirty="0"/>
          </a:p>
          <a:p>
            <a:pPr marL="0" indent="0">
              <a:buNone/>
            </a:pPr>
            <a:r>
              <a:rPr lang="ru-RU" sz="2200" i="1" dirty="0" err="1"/>
              <a:t>увек</a:t>
            </a:r>
            <a:r>
              <a:rPr lang="ru-RU" sz="2200" i="1" dirty="0"/>
              <a:t> </a:t>
            </a:r>
            <a:r>
              <a:rPr lang="ru-RU" sz="2200" i="1" dirty="0" err="1"/>
              <a:t>дозвољено</a:t>
            </a:r>
            <a:r>
              <a:rPr lang="ru-RU" sz="2200" i="1" dirty="0"/>
              <a:t> </a:t>
            </a:r>
            <a:r>
              <a:rPr lang="ru-RU" sz="2200" i="1" dirty="0" err="1"/>
              <a:t>слабодно</a:t>
            </a:r>
            <a:r>
              <a:rPr lang="ru-RU" sz="2200" i="1" dirty="0"/>
              <a:t> </a:t>
            </a:r>
            <a:r>
              <a:rPr lang="ru-RU" sz="2200" i="1" dirty="0" err="1"/>
              <a:t>замишљати</a:t>
            </a:r>
            <a:r>
              <a:rPr lang="ru-RU" sz="2200" i="1" dirty="0"/>
              <a:t> </a:t>
            </a:r>
            <a:r>
              <a:rPr lang="ru-RU" sz="2200" i="1" dirty="0" err="1"/>
              <a:t>неки</a:t>
            </a:r>
            <a:r>
              <a:rPr lang="ru-RU" sz="2200" i="1" dirty="0"/>
              <a:t> облик </a:t>
            </a:r>
            <a:r>
              <a:rPr lang="ru-RU" sz="2200" i="1" dirty="0" err="1"/>
              <a:t>кретања</a:t>
            </a:r>
            <a:r>
              <a:rPr lang="ru-RU" sz="2200" i="1" dirty="0"/>
              <a:t> и </a:t>
            </a:r>
            <a:r>
              <a:rPr lang="ru-RU" sz="2200" i="1" dirty="0" err="1"/>
              <a:t>размишљати</a:t>
            </a:r>
            <a:r>
              <a:rPr lang="ru-RU" sz="2200" i="1" dirty="0"/>
              <a:t> о </a:t>
            </a:r>
            <a:r>
              <a:rPr lang="ru-RU" sz="2200" i="1" dirty="0" err="1"/>
              <a:t>својствима</a:t>
            </a:r>
            <a:r>
              <a:rPr lang="ru-RU" sz="2200" i="1" dirty="0"/>
              <a:t> </a:t>
            </a:r>
            <a:r>
              <a:rPr lang="ru-RU" sz="2200" i="1" dirty="0" err="1"/>
              <a:t>која</a:t>
            </a:r>
            <a:r>
              <a:rPr lang="ru-RU" sz="2200" i="1" dirty="0"/>
              <a:t> из </a:t>
            </a:r>
            <a:r>
              <a:rPr lang="ru-RU" sz="2200" i="1" dirty="0" err="1"/>
              <a:t>њега</a:t>
            </a:r>
            <a:r>
              <a:rPr lang="ru-RU" sz="2200" i="1" dirty="0"/>
              <a:t> </a:t>
            </a:r>
            <a:r>
              <a:rPr lang="ru-RU" sz="2200" i="1" dirty="0" err="1"/>
              <a:t>произлазе</a:t>
            </a:r>
            <a:r>
              <a:rPr lang="ru-RU" sz="2200" dirty="0"/>
              <a:t>.</a:t>
            </a:r>
          </a:p>
          <a:p>
            <a:endParaRPr lang="en-US" sz="2200" dirty="0"/>
          </a:p>
        </p:txBody>
      </p:sp>
    </p:spTree>
    <p:extLst>
      <p:ext uri="{BB962C8B-B14F-4D97-AF65-F5344CB8AC3E}">
        <p14:creationId xmlns:p14="http://schemas.microsoft.com/office/powerpoint/2010/main" val="259650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581D3-E1B6-E48F-7C03-2B65071590BE}"/>
              </a:ext>
            </a:extLst>
          </p:cNvPr>
          <p:cNvSpPr>
            <a:spLocks noGrp="1"/>
          </p:cNvSpPr>
          <p:nvPr>
            <p:ph type="title"/>
          </p:nvPr>
        </p:nvSpPr>
        <p:spPr/>
        <p:txBody>
          <a:bodyPr/>
          <a:lstStyle/>
          <a:p>
            <a:r>
              <a:rPr lang="sr-Cyrl-RS" dirty="0" err="1"/>
              <a:t>Калкулус</a:t>
            </a:r>
            <a:r>
              <a:rPr lang="sr-Cyrl-RS" dirty="0"/>
              <a:t> </a:t>
            </a:r>
            <a:endParaRPr lang="en-US" dirty="0"/>
          </a:p>
        </p:txBody>
      </p:sp>
      <p:sp>
        <p:nvSpPr>
          <p:cNvPr id="3" name="Content Placeholder 2">
            <a:extLst>
              <a:ext uri="{FF2B5EF4-FFF2-40B4-BE49-F238E27FC236}">
                <a16:creationId xmlns:a16="http://schemas.microsoft.com/office/drawing/2014/main" id="{4BF8993C-7198-9F2B-CE3B-19489653D717}"/>
              </a:ext>
            </a:extLst>
          </p:cNvPr>
          <p:cNvSpPr>
            <a:spLocks noGrp="1"/>
          </p:cNvSpPr>
          <p:nvPr>
            <p:ph idx="1"/>
          </p:nvPr>
        </p:nvSpPr>
        <p:spPr/>
        <p:txBody>
          <a:bodyPr/>
          <a:lstStyle/>
          <a:p>
            <a:r>
              <a:rPr lang="sr-Cyrl-RS" dirty="0"/>
              <a:t>лат. </a:t>
            </a:r>
            <a:r>
              <a:rPr lang="sr-Latn-RS" dirty="0" err="1"/>
              <a:t>calkulus</a:t>
            </a:r>
            <a:r>
              <a:rPr lang="sr-Latn-RS" dirty="0"/>
              <a:t> </a:t>
            </a:r>
            <a:r>
              <a:rPr lang="sr-Cyrl-RS" dirty="0"/>
              <a:t>–</a:t>
            </a:r>
            <a:r>
              <a:rPr lang="sr-Latn-RS" dirty="0"/>
              <a:t> </a:t>
            </a:r>
            <a:r>
              <a:rPr lang="sr-Cyrl-RS" dirty="0"/>
              <a:t>каменчић</a:t>
            </a:r>
            <a:r>
              <a:rPr lang="sr-Latn-RS" dirty="0"/>
              <a:t>	</a:t>
            </a:r>
          </a:p>
          <a:p>
            <a:r>
              <a:rPr lang="sr-Cyrl-RS" dirty="0"/>
              <a:t>калкулисати – рачунати</a:t>
            </a:r>
            <a:endParaRPr lang="sr-Latn-RS" dirty="0"/>
          </a:p>
          <a:p>
            <a:r>
              <a:rPr lang="sr-Cyrl-RS" dirty="0"/>
              <a:t>калкулација – прорачун</a:t>
            </a:r>
            <a:endParaRPr lang="sr-Latn-RS" dirty="0"/>
          </a:p>
          <a:p>
            <a:r>
              <a:rPr lang="sr-Cyrl-RS" dirty="0"/>
              <a:t>калкулатор – справа за рачунање</a:t>
            </a:r>
            <a:r>
              <a:rPr lang="sr-Latn-RS" dirty="0"/>
              <a:t> …</a:t>
            </a:r>
          </a:p>
          <a:p>
            <a:endParaRPr lang="sr-Latn-RS" dirty="0"/>
          </a:p>
          <a:p>
            <a:endParaRPr lang="sr-Cyrl-RS" dirty="0"/>
          </a:p>
          <a:p>
            <a:pPr algn="ctr"/>
            <a:endParaRPr lang="sr-Cyrl-RS" dirty="0"/>
          </a:p>
          <a:p>
            <a:pPr algn="ctr"/>
            <a:r>
              <a:rPr lang="sr-Cyrl-RS" dirty="0">
                <a:effectLst>
                  <a:outerShdw blurRad="38100" dist="38100" dir="2700000" algn="tl">
                    <a:srgbClr val="000000">
                      <a:alpha val="43137"/>
                    </a:srgbClr>
                  </a:outerShdw>
                </a:effectLst>
              </a:rPr>
              <a:t>Историја науке је у великој мери историја развоја све моћнијих метода рачунања. </a:t>
            </a:r>
            <a:endParaRPr lang="en-US" dirty="0">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6578F618-F731-25AE-A37D-793477AABC1E}"/>
              </a:ext>
            </a:extLst>
          </p:cNvPr>
          <p:cNvPicPr>
            <a:picLocks noChangeAspect="1"/>
          </p:cNvPicPr>
          <p:nvPr/>
        </p:nvPicPr>
        <p:blipFill>
          <a:blip r:embed="rId2"/>
          <a:stretch>
            <a:fillRect/>
          </a:stretch>
        </p:blipFill>
        <p:spPr>
          <a:xfrm>
            <a:off x="5915024" y="2071689"/>
            <a:ext cx="2716020" cy="2037015"/>
          </a:xfrm>
          <a:prstGeom prst="rect">
            <a:avLst/>
          </a:prstGeom>
        </p:spPr>
      </p:pic>
      <p:pic>
        <p:nvPicPr>
          <p:cNvPr id="1026" name="Picture 2" descr="Old abacus. Old school wooden abacus, antique abacus in wooden frame">
            <a:extLst>
              <a:ext uri="{FF2B5EF4-FFF2-40B4-BE49-F238E27FC236}">
                <a16:creationId xmlns:a16="http://schemas.microsoft.com/office/drawing/2014/main" id="{61A456F1-872B-AF17-E4C9-F1E64374B8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364287" y="-296863"/>
            <a:ext cx="1797050"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7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CEFA-ABE1-9962-6CDA-209CADC8411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A7FA5-123B-9A04-7C45-B0CAD3B95ABD}"/>
              </a:ext>
            </a:extLst>
          </p:cNvPr>
          <p:cNvSpPr>
            <a:spLocks noGrp="1"/>
          </p:cNvSpPr>
          <p:nvPr>
            <p:ph idx="4294967295"/>
          </p:nvPr>
        </p:nvSpPr>
        <p:spPr>
          <a:xfrm>
            <a:off x="0" y="1600200"/>
            <a:ext cx="8229600" cy="4525963"/>
          </a:xfrm>
        </p:spPr>
        <p:txBody>
          <a:bodyPr/>
          <a:lstStyle/>
          <a:p>
            <a:endParaRPr lang="sr-Cyrl-RS" dirty="0"/>
          </a:p>
          <a:p>
            <a:endParaRPr lang="sr-Cyrl-RS" dirty="0"/>
          </a:p>
          <a:p>
            <a:endParaRPr lang="sr-Cyrl-RS" dirty="0"/>
          </a:p>
          <a:p>
            <a:endParaRPr lang="sr-Cyrl-RS" dirty="0"/>
          </a:p>
          <a:p>
            <a:endParaRPr lang="sr-Cyrl-RS" dirty="0"/>
          </a:p>
          <a:p>
            <a:endParaRPr lang="sr-Cyrl-RS" dirty="0"/>
          </a:p>
          <a:p>
            <a:endParaRPr lang="sr-Cyrl-RS" dirty="0"/>
          </a:p>
          <a:p>
            <a:endParaRPr lang="en-US" dirty="0"/>
          </a:p>
        </p:txBody>
      </p:sp>
      <p:graphicFrame>
        <p:nvGraphicFramePr>
          <p:cNvPr id="5" name="Object 4">
            <a:extLst>
              <a:ext uri="{FF2B5EF4-FFF2-40B4-BE49-F238E27FC236}">
                <a16:creationId xmlns:a16="http://schemas.microsoft.com/office/drawing/2014/main" id="{BD1D2797-E4D8-DE81-968C-5D719E9B7D08}"/>
              </a:ext>
            </a:extLst>
          </p:cNvPr>
          <p:cNvGraphicFramePr>
            <a:graphicFrameLocks noChangeAspect="1"/>
          </p:cNvGraphicFramePr>
          <p:nvPr>
            <p:extLst>
              <p:ext uri="{D42A27DB-BD31-4B8C-83A1-F6EECF244321}">
                <p14:modId xmlns:p14="http://schemas.microsoft.com/office/powerpoint/2010/main" val="2432078019"/>
              </p:ext>
            </p:extLst>
          </p:nvPr>
        </p:nvGraphicFramePr>
        <p:xfrm>
          <a:off x="152400" y="1219200"/>
          <a:ext cx="8290988" cy="1872888"/>
        </p:xfrm>
        <a:graphic>
          <a:graphicData uri="http://schemas.openxmlformats.org/presentationml/2006/ole">
            <mc:AlternateContent xmlns:mc="http://schemas.openxmlformats.org/markup-compatibility/2006">
              <mc:Choice xmlns:v="urn:schemas-microsoft-com:vml" Requires="v">
                <p:oleObj name="Document" r:id="rId2" imgW="4658822" imgH="1052452" progId="Word.Document.12">
                  <p:embed/>
                </p:oleObj>
              </mc:Choice>
              <mc:Fallback>
                <p:oleObj name="Document" r:id="rId2" imgW="4658822" imgH="1052452" progId="Word.Document.12">
                  <p:embed/>
                  <p:pic>
                    <p:nvPicPr>
                      <p:cNvPr id="5" name="Object 4">
                        <a:extLst>
                          <a:ext uri="{FF2B5EF4-FFF2-40B4-BE49-F238E27FC236}">
                            <a16:creationId xmlns:a16="http://schemas.microsoft.com/office/drawing/2014/main" id="{80EEEFD8-F321-143A-C526-47BF8A507D23}"/>
                          </a:ext>
                        </a:extLst>
                      </p:cNvPr>
                      <p:cNvPicPr/>
                      <p:nvPr/>
                    </p:nvPicPr>
                    <p:blipFill>
                      <a:blip r:embed="rId3"/>
                      <a:stretch>
                        <a:fillRect/>
                      </a:stretch>
                    </p:blipFill>
                    <p:spPr>
                      <a:xfrm>
                        <a:off x="152400" y="1219200"/>
                        <a:ext cx="8290988" cy="18728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A4B20EC7-7F01-7DBC-A693-4256731C7BB9}"/>
              </a:ext>
            </a:extLst>
          </p:cNvPr>
          <p:cNvSpPr txBox="1"/>
          <p:nvPr/>
        </p:nvSpPr>
        <p:spPr>
          <a:xfrm>
            <a:off x="533400" y="316338"/>
            <a:ext cx="7833788" cy="830997"/>
          </a:xfrm>
          <a:prstGeom prst="rect">
            <a:avLst/>
          </a:prstGeom>
          <a:noFill/>
        </p:spPr>
        <p:txBody>
          <a:bodyPr wrap="square">
            <a:spAutoFit/>
          </a:bodyPr>
          <a:lstStyle/>
          <a:p>
            <a:r>
              <a:rPr lang="ru-RU" sz="2400" dirty="0" err="1">
                <a:effectLst>
                  <a:outerShdw blurRad="38100" dist="38100" dir="2700000" algn="tl">
                    <a:srgbClr val="000000">
                      <a:alpha val="43137"/>
                    </a:srgbClr>
                  </a:outerShdw>
                </a:effectLst>
                <a:latin typeface="Segoe UI" panose="020B0502040204020203" pitchFamily="34" charset="0"/>
                <a:ea typeface="Calibri" panose="020F0502020204030204" pitchFamily="34" charset="0"/>
                <a:cs typeface="Segoe UI" panose="020B0502040204020203" pitchFamily="34" charset="0"/>
              </a:rPr>
              <a:t>Задатак</a:t>
            </a:r>
            <a:r>
              <a:rPr lang="ru-RU" sz="2400" dirty="0">
                <a:effectLst>
                  <a:outerShdw blurRad="38100" dist="38100" dir="2700000" algn="tl">
                    <a:srgbClr val="000000">
                      <a:alpha val="43137"/>
                    </a:srgbClr>
                  </a:outerShdw>
                </a:effectLst>
                <a:latin typeface="Segoe UI" panose="020B0502040204020203" pitchFamily="34" charset="0"/>
                <a:ea typeface="Calibri" panose="020F0502020204030204" pitchFamily="34" charset="0"/>
                <a:cs typeface="Segoe UI" panose="020B0502040204020203" pitchFamily="34" charset="0"/>
              </a:rPr>
              <a:t>.</a:t>
            </a:r>
            <a:r>
              <a:rPr lang="ru-RU" sz="2400" dirty="0">
                <a:effectLst/>
                <a:latin typeface="Segoe UI" panose="020B0502040204020203" pitchFamily="34" charset="0"/>
                <a:ea typeface="Calibri" panose="020F0502020204030204" pitchFamily="34" charset="0"/>
                <a:cs typeface="Segoe UI" panose="020B0502040204020203" pitchFamily="34" charset="0"/>
              </a:rPr>
              <a:t> Колики пут </a:t>
            </a:r>
            <a:r>
              <a:rPr lang="ru-RU" sz="2400" dirty="0" err="1">
                <a:effectLst/>
                <a:latin typeface="Segoe UI" panose="020B0502040204020203" pitchFamily="34" charset="0"/>
                <a:ea typeface="Calibri" panose="020F0502020204030204" pitchFamily="34" charset="0"/>
                <a:cs typeface="Segoe UI" panose="020B0502040204020203" pitchFamily="34" charset="0"/>
              </a:rPr>
              <a:t>ће</a:t>
            </a:r>
            <a:r>
              <a:rPr lang="ru-RU" sz="2400" dirty="0">
                <a:effectLst/>
                <a:latin typeface="Segoe UI" panose="020B0502040204020203" pitchFamily="34" charset="0"/>
                <a:ea typeface="Calibri" panose="020F0502020204030204" pitchFamily="34" charset="0"/>
                <a:cs typeface="Segoe UI" panose="020B0502040204020203" pitchFamily="34" charset="0"/>
              </a:rPr>
              <a:t> </a:t>
            </a:r>
            <a:r>
              <a:rPr lang="ru-RU" sz="2400" dirty="0" err="1">
                <a:effectLst/>
                <a:latin typeface="Segoe UI" panose="020B0502040204020203" pitchFamily="34" charset="0"/>
                <a:ea typeface="Calibri" panose="020F0502020204030204" pitchFamily="34" charset="0"/>
                <a:cs typeface="Segoe UI" panose="020B0502040204020203" pitchFamily="34" charset="0"/>
              </a:rPr>
              <a:t>прећи</a:t>
            </a:r>
            <a:r>
              <a:rPr lang="ru-RU" sz="2400" dirty="0">
                <a:effectLst/>
                <a:latin typeface="Segoe UI" panose="020B0502040204020203" pitchFamily="34" charset="0"/>
                <a:ea typeface="Calibri" panose="020F0502020204030204" pitchFamily="34" charset="0"/>
                <a:cs typeface="Segoe UI" panose="020B0502040204020203" pitchFamily="34" charset="0"/>
              </a:rPr>
              <a:t> </a:t>
            </a:r>
            <a:r>
              <a:rPr lang="ru-RU" sz="2400" dirty="0" err="1">
                <a:effectLst/>
                <a:latin typeface="Segoe UI" panose="020B0502040204020203" pitchFamily="34" charset="0"/>
                <a:ea typeface="Calibri" panose="020F0502020204030204" pitchFamily="34" charset="0"/>
                <a:cs typeface="Segoe UI" panose="020B0502040204020203" pitchFamily="34" charset="0"/>
              </a:rPr>
              <a:t>куглица</a:t>
            </a:r>
            <a:r>
              <a:rPr lang="ru-RU" sz="2400" dirty="0">
                <a:effectLst/>
                <a:latin typeface="Segoe UI" panose="020B0502040204020203" pitchFamily="34" charset="0"/>
                <a:ea typeface="Calibri" panose="020F0502020204030204" pitchFamily="34" charset="0"/>
                <a:cs typeface="Segoe UI" panose="020B0502040204020203" pitchFamily="34" charset="0"/>
              </a:rPr>
              <a:t> после 4.2 </a:t>
            </a:r>
            <a:r>
              <a:rPr lang="ru-RU" sz="2400" dirty="0" err="1">
                <a:effectLst/>
                <a:latin typeface="Segoe UI" panose="020B0502040204020203" pitchFamily="34" charset="0"/>
                <a:ea typeface="Calibri" panose="020F0502020204030204" pitchFamily="34" charset="0"/>
                <a:cs typeface="Segoe UI" panose="020B0502040204020203" pitchFamily="34" charset="0"/>
              </a:rPr>
              <a:t>секунди</a:t>
            </a:r>
            <a:r>
              <a:rPr lang="ru-RU" sz="2400" dirty="0">
                <a:effectLst/>
                <a:latin typeface="Segoe UI" panose="020B0502040204020203" pitchFamily="34" charset="0"/>
                <a:ea typeface="Calibri" panose="020F0502020204030204" pitchFamily="34" charset="0"/>
                <a:cs typeface="Segoe UI" panose="020B0502040204020203" pitchFamily="34" charset="0"/>
              </a:rPr>
              <a:t> од </a:t>
            </a:r>
            <a:r>
              <a:rPr lang="ru-RU" sz="2400" dirty="0" err="1">
                <a:effectLst/>
                <a:latin typeface="Segoe UI" panose="020B0502040204020203" pitchFamily="34" charset="0"/>
                <a:ea typeface="Calibri" panose="020F0502020204030204" pitchFamily="34" charset="0"/>
                <a:cs typeface="Segoe UI" panose="020B0502040204020203" pitchFamily="34" charset="0"/>
              </a:rPr>
              <a:t>почетка</a:t>
            </a:r>
            <a:r>
              <a:rPr lang="ru-RU" sz="2400" dirty="0">
                <a:effectLst/>
                <a:latin typeface="Segoe UI" panose="020B0502040204020203" pitchFamily="34" charset="0"/>
                <a:ea typeface="Calibri" panose="020F0502020204030204" pitchFamily="34" charset="0"/>
                <a:cs typeface="Segoe UI" panose="020B0502040204020203" pitchFamily="34" charset="0"/>
              </a:rPr>
              <a:t> </a:t>
            </a:r>
            <a:r>
              <a:rPr lang="ru-RU" sz="2400" dirty="0" err="1">
                <a:effectLst/>
                <a:latin typeface="Segoe UI" panose="020B0502040204020203" pitchFamily="34" charset="0"/>
                <a:ea typeface="Calibri" panose="020F0502020204030204" pitchFamily="34" charset="0"/>
                <a:cs typeface="Segoe UI" panose="020B0502040204020203" pitchFamily="34" charset="0"/>
              </a:rPr>
              <a:t>кретања</a:t>
            </a:r>
            <a:r>
              <a:rPr lang="ru-RU" sz="2400" dirty="0">
                <a:effectLst/>
                <a:latin typeface="Segoe UI" panose="020B0502040204020203" pitchFamily="34" charset="0"/>
                <a:ea typeface="Calibri" panose="020F0502020204030204" pitchFamily="34" charset="0"/>
                <a:cs typeface="Segoe UI" panose="020B0502040204020203" pitchFamily="34" charset="0"/>
              </a:rPr>
              <a:t>? </a:t>
            </a:r>
            <a:endParaRPr lang="en-US" sz="2400" dirty="0">
              <a:latin typeface="Segoe UI" panose="020B0502040204020203" pitchFamily="34" charset="0"/>
              <a:cs typeface="Segoe UI" panose="020B0502040204020203" pitchFamily="34" charset="0"/>
            </a:endParaRPr>
          </a:p>
        </p:txBody>
      </p:sp>
      <p:sp>
        <p:nvSpPr>
          <p:cNvPr id="10" name="Rectangle: Rounded Corners 9">
            <a:extLst>
              <a:ext uri="{FF2B5EF4-FFF2-40B4-BE49-F238E27FC236}">
                <a16:creationId xmlns:a16="http://schemas.microsoft.com/office/drawing/2014/main" id="{309607E7-06A0-3458-36BA-33A1D247BF14}"/>
              </a:ext>
            </a:extLst>
          </p:cNvPr>
          <p:cNvSpPr/>
          <p:nvPr/>
        </p:nvSpPr>
        <p:spPr>
          <a:xfrm>
            <a:off x="3429000" y="1219200"/>
            <a:ext cx="1447800" cy="95242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33D8A83-5B43-9C8E-4245-26015EE2E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573694"/>
            <a:ext cx="3581400" cy="2009903"/>
          </a:xfrm>
          <a:prstGeom prst="rect">
            <a:avLst/>
          </a:prstGeom>
        </p:spPr>
      </p:pic>
      <p:pic>
        <p:nvPicPr>
          <p:cNvPr id="7" name="Picture 6">
            <a:extLst>
              <a:ext uri="{FF2B5EF4-FFF2-40B4-BE49-F238E27FC236}">
                <a16:creationId xmlns:a16="http://schemas.microsoft.com/office/drawing/2014/main" id="{406FA1CC-2314-43D9-7AF5-6F8E427EB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1851" y="1147335"/>
            <a:ext cx="4019749" cy="4687824"/>
          </a:xfrm>
          <a:prstGeom prst="rect">
            <a:avLst/>
          </a:prstGeom>
        </p:spPr>
      </p:pic>
      <p:sp>
        <p:nvSpPr>
          <p:cNvPr id="8" name="Arrow: Down 7">
            <a:extLst>
              <a:ext uri="{FF2B5EF4-FFF2-40B4-BE49-F238E27FC236}">
                <a16:creationId xmlns:a16="http://schemas.microsoft.com/office/drawing/2014/main" id="{7AD8FCBA-CB67-0B97-A239-C9D3C83A8A6A}"/>
              </a:ext>
            </a:extLst>
          </p:cNvPr>
          <p:cNvSpPr/>
          <p:nvPr/>
        </p:nvSpPr>
        <p:spPr>
          <a:xfrm rot="16200000">
            <a:off x="3771900" y="4366210"/>
            <a:ext cx="1600200" cy="411798"/>
          </a:xfrm>
          <a:prstGeom prst="downArrow">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4922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FFB33-A4DF-C9EF-D3EC-2A700A21668A}"/>
              </a:ext>
            </a:extLst>
          </p:cNvPr>
          <p:cNvSpPr>
            <a:spLocks noGrp="1"/>
          </p:cNvSpPr>
          <p:nvPr>
            <p:ph type="title"/>
          </p:nvPr>
        </p:nvSpPr>
        <p:spPr>
          <a:xfrm>
            <a:off x="457200" y="274638"/>
            <a:ext cx="3962400" cy="868362"/>
          </a:xfrm>
        </p:spPr>
        <p:txBody>
          <a:bodyPr>
            <a:normAutofit fontScale="90000"/>
          </a:bodyPr>
          <a:lstStyle/>
          <a:p>
            <a:r>
              <a:rPr lang="sr-Cyrl-RS" dirty="0"/>
              <a:t>Промене брзине нису скоковите!</a:t>
            </a:r>
            <a:endParaRPr lang="en-US" dirty="0"/>
          </a:p>
        </p:txBody>
      </p:sp>
      <p:sp>
        <p:nvSpPr>
          <p:cNvPr id="3" name="Content Placeholder 2">
            <a:extLst>
              <a:ext uri="{FF2B5EF4-FFF2-40B4-BE49-F238E27FC236}">
                <a16:creationId xmlns:a16="http://schemas.microsoft.com/office/drawing/2014/main" id="{9428DB71-CCD4-F876-37D7-925A0000400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DFCE5C0-D41F-5D16-9515-A58FFC8465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972" y="2173108"/>
            <a:ext cx="7820056" cy="3505200"/>
          </a:xfrm>
          <a:prstGeom prst="rect">
            <a:avLst/>
          </a:prstGeom>
        </p:spPr>
      </p:pic>
      <p:pic>
        <p:nvPicPr>
          <p:cNvPr id="5" name="Picture 4">
            <a:extLst>
              <a:ext uri="{FF2B5EF4-FFF2-40B4-BE49-F238E27FC236}">
                <a16:creationId xmlns:a16="http://schemas.microsoft.com/office/drawing/2014/main" id="{E927F0C0-9281-F026-0810-5C8E60E57A2E}"/>
              </a:ext>
            </a:extLst>
          </p:cNvPr>
          <p:cNvPicPr>
            <a:picLocks noChangeAspect="1"/>
          </p:cNvPicPr>
          <p:nvPr/>
        </p:nvPicPr>
        <p:blipFill>
          <a:blip r:embed="rId3" cstate="print">
            <a:extLst>
              <a:ext uri="{28A0092B-C50C-407E-A947-70E740481C1C}">
                <a14:useLocalDpi xmlns:a14="http://schemas.microsoft.com/office/drawing/2010/main" val="0"/>
              </a:ext>
            </a:extLst>
          </a:blip>
          <a:srcRect l="30759" t="21216" r="27567" b="990"/>
          <a:stretch>
            <a:fillRect/>
          </a:stretch>
        </p:blipFill>
        <p:spPr>
          <a:xfrm rot="706678">
            <a:off x="5973494" y="172153"/>
            <a:ext cx="1891145" cy="1981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2827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F4ECF-0BEB-A057-464F-84D5E2E940FB}"/>
              </a:ext>
            </a:extLst>
          </p:cNvPr>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1D409AD-7D0C-B39F-E051-63BC1AACDF11}"/>
                  </a:ext>
                </a:extLst>
              </p:cNvPr>
              <p:cNvSpPr>
                <a:spLocks noGrp="1"/>
              </p:cNvSpPr>
              <p:nvPr>
                <p:ph idx="1"/>
              </p:nvPr>
            </p:nvSpPr>
            <p:spPr>
              <a:xfrm>
                <a:off x="457200" y="1998628"/>
                <a:ext cx="3505200" cy="3810000"/>
              </a:xfrm>
            </p:spPr>
            <p:txBody>
              <a:bodyPr/>
              <a:lstStyle/>
              <a:p>
                <a:r>
                  <a:rPr lang="ru-RU" dirty="0"/>
                  <a:t>График </a:t>
                </a:r>
                <a:r>
                  <a:rPr lang="ru-RU" dirty="0" err="1"/>
                  <a:t>зависности</a:t>
                </a:r>
                <a:r>
                  <a:rPr lang="ru-RU" dirty="0"/>
                  <a:t> </a:t>
                </a:r>
                <a:r>
                  <a:rPr lang="ru-RU" dirty="0" err="1"/>
                  <a:t>између</a:t>
                </a:r>
                <a:r>
                  <a:rPr lang="ru-RU" dirty="0"/>
                  <a:t> </a:t>
                </a:r>
                <a:r>
                  <a:rPr lang="ru-RU" dirty="0" err="1"/>
                  <a:t>пута</a:t>
                </a:r>
                <a:r>
                  <a:rPr lang="ru-RU" dirty="0"/>
                  <a:t> и времена </a:t>
                </a:r>
                <a:r>
                  <a:rPr lang="ru-RU" dirty="0" err="1"/>
                  <a:t>најбоље</a:t>
                </a:r>
                <a:r>
                  <a:rPr lang="ru-RU" dirty="0"/>
                  <a:t> </a:t>
                </a:r>
                <a:r>
                  <a:rPr lang="ru-RU" dirty="0" err="1"/>
                  <a:t>је</a:t>
                </a:r>
                <a:r>
                  <a:rPr lang="ru-RU" dirty="0"/>
                  <a:t> </a:t>
                </a:r>
                <a:r>
                  <a:rPr lang="ru-RU" dirty="0" err="1"/>
                  <a:t>описати</a:t>
                </a:r>
                <a:r>
                  <a:rPr lang="ru-RU" dirty="0"/>
                  <a:t> </a:t>
                </a:r>
                <a:r>
                  <a:rPr lang="ru-RU" dirty="0" err="1"/>
                  <a:t>као</a:t>
                </a:r>
                <a:r>
                  <a:rPr lang="ru-RU" dirty="0"/>
                  <a:t> </a:t>
                </a:r>
                <a:r>
                  <a:rPr lang="ru-RU" dirty="0" err="1"/>
                  <a:t>криву</a:t>
                </a:r>
                <a:r>
                  <a:rPr lang="ru-RU" dirty="0"/>
                  <a:t> </a:t>
                </a:r>
                <a:r>
                  <a:rPr lang="ru-RU" dirty="0" err="1"/>
                  <a:t>која</a:t>
                </a:r>
                <a:r>
                  <a:rPr lang="ru-RU" dirty="0"/>
                  <a:t> </a:t>
                </a:r>
                <a:r>
                  <a:rPr lang="ru-RU" dirty="0" err="1"/>
                  <a:t>је</a:t>
                </a:r>
                <a:r>
                  <a:rPr lang="ru-RU" dirty="0"/>
                  <a:t> у </a:t>
                </a:r>
                <a:r>
                  <a:rPr lang="ru-RU" dirty="0" err="1"/>
                  <a:t>тренутку</a:t>
                </a:r>
                <a:r>
                  <a:rPr lang="ru-RU" dirty="0"/>
                  <a:t> </a:t>
                </a:r>
                <a14:m>
                  <m:oMath xmlns:m="http://schemas.openxmlformats.org/officeDocument/2006/math">
                    <m:r>
                      <a:rPr lang="sr-Latn-RS" i="1" dirty="0">
                        <a:latin typeface="Cambria Math" panose="02040503050406030204" pitchFamily="18" charset="0"/>
                      </a:rPr>
                      <m:t>𝑘</m:t>
                    </m:r>
                  </m:oMath>
                </a14:m>
                <a:r>
                  <a:rPr lang="ru-RU" dirty="0"/>
                  <a:t> </a:t>
                </a:r>
                <a:r>
                  <a:rPr lang="ru-RU" dirty="0" err="1"/>
                  <a:t>веома</a:t>
                </a:r>
                <a:r>
                  <a:rPr lang="ru-RU" dirty="0"/>
                  <a:t> </a:t>
                </a:r>
                <a:r>
                  <a:rPr lang="ru-RU" dirty="0" err="1"/>
                  <a:t>блиска</a:t>
                </a:r>
                <a:r>
                  <a:rPr lang="ru-RU" dirty="0"/>
                  <a:t> </a:t>
                </a:r>
                <a:r>
                  <a:rPr lang="ru-RU" dirty="0" err="1"/>
                  <a:t>правој</a:t>
                </a:r>
                <a:r>
                  <a:rPr lang="ru-RU" dirty="0"/>
                  <a:t> </a:t>
                </a:r>
                <a:r>
                  <a:rPr lang="ru-RU" dirty="0" err="1"/>
                  <a:t>која</a:t>
                </a:r>
                <a:r>
                  <a:rPr lang="ru-RU" dirty="0"/>
                  <a:t> </a:t>
                </a:r>
                <a:r>
                  <a:rPr lang="ru-RU" dirty="0" err="1"/>
                  <a:t>садржи</a:t>
                </a:r>
                <a:r>
                  <a:rPr lang="ru-RU" dirty="0"/>
                  <a:t> тачку </a:t>
                </a:r>
                <a14:m>
                  <m:oMath xmlns:m="http://schemas.openxmlformats.org/officeDocument/2006/math">
                    <m:r>
                      <a:rPr lang="ru-RU" i="1" dirty="0" smtClean="0">
                        <a:latin typeface="Cambria Math" panose="02040503050406030204" pitchFamily="18" charset="0"/>
                      </a:rPr>
                      <m:t>(</m:t>
                    </m:r>
                    <m:r>
                      <a:rPr lang="sr-Latn-RS" i="1" dirty="0" smtClean="0">
                        <a:latin typeface="Cambria Math" panose="02040503050406030204" pitchFamily="18" charset="0"/>
                      </a:rPr>
                      <m:t>𝑘</m:t>
                    </m:r>
                    <m:r>
                      <a:rPr lang="ru-RU" i="1" dirty="0" smtClean="0">
                        <a:latin typeface="Cambria Math" panose="02040503050406030204" pitchFamily="18" charset="0"/>
                      </a:rPr>
                      <m:t>,</m:t>
                    </m:r>
                    <m:f>
                      <m:fPr>
                        <m:ctrlPr>
                          <a:rPr lang="ru-RU" i="1" dirty="0" smtClean="0">
                            <a:latin typeface="Cambria Math" panose="02040503050406030204" pitchFamily="18" charset="0"/>
                          </a:rPr>
                        </m:ctrlPr>
                      </m:fPr>
                      <m:num>
                        <m:sSup>
                          <m:sSupPr>
                            <m:ctrlPr>
                              <a:rPr lang="ru-RU" i="1" dirty="0" smtClean="0">
                                <a:latin typeface="Cambria Math" panose="02040503050406030204" pitchFamily="18" charset="0"/>
                              </a:rPr>
                            </m:ctrlPr>
                          </m:sSupPr>
                          <m:e>
                            <m:r>
                              <a:rPr lang="sr-Latn-RS" i="1" dirty="0" smtClean="0">
                                <a:latin typeface="Cambria Math" panose="02040503050406030204" pitchFamily="18" charset="0"/>
                              </a:rPr>
                              <m:t>𝑘</m:t>
                            </m:r>
                          </m:e>
                          <m:sup>
                            <m:r>
                              <a:rPr lang="ru-RU" i="1" dirty="0">
                                <a:latin typeface="Cambria Math" panose="02040503050406030204" pitchFamily="18" charset="0"/>
                              </a:rPr>
                              <m:t>2</m:t>
                            </m:r>
                          </m:sup>
                        </m:sSup>
                      </m:num>
                      <m:den>
                        <m:r>
                          <a:rPr lang="ru-RU" i="1" dirty="0">
                            <a:latin typeface="Cambria Math" panose="02040503050406030204" pitchFamily="18" charset="0"/>
                          </a:rPr>
                          <m:t>2</m:t>
                        </m:r>
                      </m:den>
                    </m:f>
                    <m:r>
                      <a:rPr lang="ru-RU" i="1" dirty="0">
                        <a:latin typeface="Cambria Math" panose="02040503050406030204" pitchFamily="18" charset="0"/>
                      </a:rPr>
                      <m:t>)</m:t>
                    </m:r>
                  </m:oMath>
                </a14:m>
                <a:r>
                  <a:rPr lang="ru-RU" dirty="0"/>
                  <a:t> и нагиб те праве </a:t>
                </a:r>
                <a:r>
                  <a:rPr lang="ru-RU" dirty="0" err="1"/>
                  <a:t>је</a:t>
                </a:r>
                <a:r>
                  <a:rPr lang="ru-RU" dirty="0"/>
                  <a:t> </a:t>
                </a:r>
                <a:r>
                  <a:rPr lang="ru-RU" dirty="0" err="1"/>
                  <a:t>једнак</a:t>
                </a:r>
                <a:r>
                  <a:rPr lang="ru-RU" dirty="0"/>
                  <a:t> </a:t>
                </a:r>
                <a:r>
                  <a:rPr lang="ru-RU" dirty="0" err="1"/>
                  <a:t>брзини</a:t>
                </a:r>
                <a:r>
                  <a:rPr lang="ru-RU" dirty="0"/>
                  <a:t> </a:t>
                </a:r>
                <a:r>
                  <a:rPr lang="ru-RU" dirty="0" err="1"/>
                  <a:t>куглице</a:t>
                </a:r>
                <a:r>
                  <a:rPr lang="ru-RU" dirty="0"/>
                  <a:t> у </a:t>
                </a:r>
                <a:r>
                  <a:rPr lang="ru-RU" dirty="0" err="1"/>
                  <a:t>тренутку</a:t>
                </a:r>
                <a:r>
                  <a:rPr lang="ru-RU" dirty="0"/>
                  <a:t> </a:t>
                </a:r>
                <a14:m>
                  <m:oMath xmlns:m="http://schemas.openxmlformats.org/officeDocument/2006/math">
                    <m:r>
                      <a:rPr lang="sr-Latn-RS" i="1" dirty="0">
                        <a:latin typeface="Cambria Math" panose="02040503050406030204" pitchFamily="18" charset="0"/>
                      </a:rPr>
                      <m:t>𝑘</m:t>
                    </m:r>
                  </m:oMath>
                </a14:m>
                <a:r>
                  <a:rPr lang="ru-RU" dirty="0"/>
                  <a:t>. </a:t>
                </a:r>
                <a:endParaRPr lang="en-US" dirty="0"/>
              </a:p>
            </p:txBody>
          </p:sp>
        </mc:Choice>
        <mc:Fallback xmlns="">
          <p:sp>
            <p:nvSpPr>
              <p:cNvPr id="3" name="Content Placeholder 2">
                <a:extLst>
                  <a:ext uri="{FF2B5EF4-FFF2-40B4-BE49-F238E27FC236}">
                    <a16:creationId xmlns:a16="http://schemas.microsoft.com/office/drawing/2014/main" id="{91D409AD-7D0C-B39F-E051-63BC1AACDF11}"/>
                  </a:ext>
                </a:extLst>
              </p:cNvPr>
              <p:cNvSpPr>
                <a:spLocks noGrp="1" noRot="1" noChangeAspect="1" noMove="1" noResize="1" noEditPoints="1" noAdjustHandles="1" noChangeArrowheads="1" noChangeShapeType="1" noTextEdit="1"/>
              </p:cNvSpPr>
              <p:nvPr>
                <p:ph idx="1"/>
              </p:nvPr>
            </p:nvSpPr>
            <p:spPr>
              <a:xfrm>
                <a:off x="457200" y="1998628"/>
                <a:ext cx="3505200" cy="3810000"/>
              </a:xfrm>
              <a:blipFill>
                <a:blip r:embed="rId2"/>
                <a:stretch>
                  <a:fillRect l="-2609" t="-1120" r="-313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2484F7A-DAD8-D1A8-923A-DC4A63532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2151028"/>
            <a:ext cx="4249391" cy="3657600"/>
          </a:xfrm>
          <a:prstGeom prst="rect">
            <a:avLst/>
          </a:prstGeom>
        </p:spPr>
      </p:pic>
      <p:pic>
        <p:nvPicPr>
          <p:cNvPr id="5" name="Picture 4">
            <a:extLst>
              <a:ext uri="{FF2B5EF4-FFF2-40B4-BE49-F238E27FC236}">
                <a16:creationId xmlns:a16="http://schemas.microsoft.com/office/drawing/2014/main" id="{77669DEB-A832-5216-DED1-93D21478F076}"/>
              </a:ext>
            </a:extLst>
          </p:cNvPr>
          <p:cNvPicPr>
            <a:picLocks noChangeAspect="1"/>
          </p:cNvPicPr>
          <p:nvPr/>
        </p:nvPicPr>
        <p:blipFill>
          <a:blip r:embed="rId4"/>
          <a:stretch>
            <a:fillRect/>
          </a:stretch>
        </p:blipFill>
        <p:spPr>
          <a:xfrm rot="473156">
            <a:off x="5519463" y="273105"/>
            <a:ext cx="2133488" cy="1739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588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829D-3324-CCC1-1023-E814F5761E67}"/>
              </a:ext>
            </a:extLst>
          </p:cNvPr>
          <p:cNvSpPr>
            <a:spLocks noGrp="1"/>
          </p:cNvSpPr>
          <p:nvPr>
            <p:ph type="title"/>
          </p:nvPr>
        </p:nvSpPr>
        <p:spPr/>
        <p:txBody>
          <a:bodyPr/>
          <a:lstStyle/>
          <a:p>
            <a:r>
              <a:rPr lang="sr-Cyrl-RS" dirty="0"/>
              <a:t>Брзина и пређени пут</a:t>
            </a:r>
            <a:endParaRPr lang="en-US" dirty="0"/>
          </a:p>
        </p:txBody>
      </p:sp>
      <p:sp>
        <p:nvSpPr>
          <p:cNvPr id="3" name="Content Placeholder 2">
            <a:extLst>
              <a:ext uri="{FF2B5EF4-FFF2-40B4-BE49-F238E27FC236}">
                <a16:creationId xmlns:a16="http://schemas.microsoft.com/office/drawing/2014/main" id="{FAD9928A-FC67-9847-2442-BBD1DBE5A4B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4B0A0F2-0A6C-7F4B-C68C-06167ED520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448" y="1869360"/>
            <a:ext cx="7867104" cy="3987642"/>
          </a:xfrm>
          <a:prstGeom prst="rect">
            <a:avLst/>
          </a:prstGeom>
        </p:spPr>
      </p:pic>
    </p:spTree>
    <p:extLst>
      <p:ext uri="{BB962C8B-B14F-4D97-AF65-F5344CB8AC3E}">
        <p14:creationId xmlns:p14="http://schemas.microsoft.com/office/powerpoint/2010/main" val="2583122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53F4-F5E8-2646-5659-CFC7B91B742F}"/>
              </a:ext>
            </a:extLst>
          </p:cNvPr>
          <p:cNvSpPr>
            <a:spLocks noGrp="1"/>
          </p:cNvSpPr>
          <p:nvPr>
            <p:ph type="title"/>
          </p:nvPr>
        </p:nvSpPr>
        <p:spPr/>
        <p:txBody>
          <a:bodyPr/>
          <a:lstStyle/>
          <a:p>
            <a:r>
              <a:rPr lang="sr-Cyrl-RS" dirty="0"/>
              <a:t>„Обична“ алгебра</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9BDEDF-6A66-B647-C6BB-55342B666D9F}"/>
                  </a:ext>
                </a:extLst>
              </p:cNvPr>
              <p:cNvSpPr>
                <a:spLocks noGrp="1"/>
              </p:cNvSpPr>
              <p:nvPr>
                <p:ph idx="1"/>
              </p:nvPr>
            </p:nvSpPr>
            <p:spPr>
              <a:xfrm>
                <a:off x="457200" y="1600200"/>
                <a:ext cx="5029200" cy="4525963"/>
              </a:xfrm>
            </p:spPr>
            <p:txBody>
              <a:bodyPr/>
              <a:lstStyle/>
              <a:p>
                <a:r>
                  <a:rPr lang="sr-Cyrl-RS" dirty="0"/>
                  <a:t>Предговор: …</a:t>
                </a:r>
                <a:r>
                  <a:rPr lang="sr-Cyrl-RS" i="1" dirty="0"/>
                  <a:t> Све ово следи из обичне алгебре и намењено је </a:t>
                </a:r>
                <a:r>
                  <a:rPr lang="sr-Cyrl-RS" i="1" dirty="0" err="1"/>
                  <a:t>поченицима</a:t>
                </a:r>
                <a:r>
                  <a:rPr lang="sr-Cyrl-RS" dirty="0"/>
                  <a:t>…</a:t>
                </a:r>
              </a:p>
              <a:p>
                <a:endParaRPr lang="sr-Cyrl-RS" dirty="0"/>
              </a:p>
              <a:p>
                <a:r>
                  <a:rPr lang="sr-Cyrl-RS" dirty="0">
                    <a:effectLst>
                      <a:outerShdw blurRad="38100" dist="38100" dir="2700000" algn="tl">
                        <a:srgbClr val="000000">
                          <a:alpha val="43137"/>
                        </a:srgbClr>
                      </a:outerShdw>
                    </a:effectLst>
                  </a:rPr>
                  <a:t>Задатак.</a:t>
                </a:r>
                <a:r>
                  <a:rPr lang="sr-Cyrl-RS" dirty="0"/>
                  <a:t> </a:t>
                </a:r>
                <a14:m>
                  <m:oMath xmlns:m="http://schemas.openxmlformats.org/officeDocument/2006/math">
                    <m:sSup>
                      <m:sSupPr>
                        <m:ctrlPr>
                          <a:rPr lang="en-US" i="1">
                            <a:latin typeface="Cambria Math" panose="02040503050406030204" pitchFamily="18" charset="0"/>
                          </a:rPr>
                        </m:ctrlPr>
                      </m:sSupPr>
                      <m:e>
                        <m:r>
                          <a:rPr lang="ru-RU" i="1">
                            <a:latin typeface="Cambria Math" panose="02040503050406030204" pitchFamily="18" charset="0"/>
                          </a:rPr>
                          <m:t>𝑦</m:t>
                        </m:r>
                      </m:e>
                      <m:sup>
                        <m:r>
                          <a:rPr lang="ru-RU" i="1">
                            <a:latin typeface="Cambria Math" panose="02040503050406030204" pitchFamily="18" charset="0"/>
                          </a:rPr>
                          <m:t>′</m:t>
                        </m:r>
                      </m:sup>
                    </m:sSup>
                    <m:d>
                      <m:dPr>
                        <m:ctrlPr>
                          <a:rPr lang="en-US" i="1">
                            <a:latin typeface="Cambria Math" panose="02040503050406030204" pitchFamily="18" charset="0"/>
                          </a:rPr>
                        </m:ctrlPr>
                      </m:dPr>
                      <m:e>
                        <m:r>
                          <a:rPr lang="ru-RU" i="1">
                            <a:latin typeface="Cambria Math" panose="02040503050406030204" pitchFamily="18" charset="0"/>
                          </a:rPr>
                          <m:t>𝑥</m:t>
                        </m:r>
                      </m:e>
                    </m:d>
                    <m:r>
                      <a:rPr lang="ru-RU" i="1">
                        <a:latin typeface="Cambria Math" panose="02040503050406030204" pitchFamily="18" charset="0"/>
                      </a:rPr>
                      <m:t>=</m:t>
                    </m:r>
                    <m:r>
                      <a:rPr lang="ru-RU" i="1">
                        <a:latin typeface="Cambria Math" panose="02040503050406030204" pitchFamily="18" charset="0"/>
                      </a:rPr>
                      <m:t>𝑦</m:t>
                    </m:r>
                    <m:d>
                      <m:dPr>
                        <m:ctrlPr>
                          <a:rPr lang="en-US" i="1">
                            <a:latin typeface="Cambria Math" panose="02040503050406030204" pitchFamily="18" charset="0"/>
                          </a:rPr>
                        </m:ctrlPr>
                      </m:dPr>
                      <m:e>
                        <m:r>
                          <a:rPr lang="ru-RU" i="1">
                            <a:latin typeface="Cambria Math" panose="02040503050406030204" pitchFamily="18" charset="0"/>
                          </a:rPr>
                          <m:t>𝑥</m:t>
                        </m:r>
                      </m:e>
                    </m:d>
                  </m:oMath>
                </a14:m>
                <a:r>
                  <a:rPr lang="sr-Cyrl-RS" dirty="0"/>
                  <a:t>, </a:t>
                </a:r>
                <a14:m>
                  <m:oMath xmlns:m="http://schemas.openxmlformats.org/officeDocument/2006/math">
                    <m:r>
                      <a:rPr lang="ru-RU" i="1">
                        <a:latin typeface="Cambria Math" panose="02040503050406030204" pitchFamily="18" charset="0"/>
                      </a:rPr>
                      <m:t>𝑦</m:t>
                    </m:r>
                    <m:d>
                      <m:dPr>
                        <m:ctrlPr>
                          <a:rPr lang="en-US" i="1">
                            <a:latin typeface="Cambria Math" panose="02040503050406030204" pitchFamily="18" charset="0"/>
                          </a:rPr>
                        </m:ctrlPr>
                      </m:dPr>
                      <m:e>
                        <m:r>
                          <a:rPr lang="sr-Cyrl-RS" b="0" i="1" smtClean="0">
                            <a:latin typeface="Cambria Math" panose="02040503050406030204" pitchFamily="18" charset="0"/>
                          </a:rPr>
                          <m:t>0</m:t>
                        </m:r>
                      </m:e>
                    </m:d>
                    <m:r>
                      <a:rPr lang="sr-Cyrl-RS" b="0" i="1" smtClean="0">
                        <a:latin typeface="Cambria Math" panose="02040503050406030204" pitchFamily="18" charset="0"/>
                      </a:rPr>
                      <m:t>=1</m:t>
                    </m:r>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2E9BDEDF-6A66-B647-C6BB-55342B666D9F}"/>
                  </a:ext>
                </a:extLst>
              </p:cNvPr>
              <p:cNvSpPr>
                <a:spLocks noGrp="1" noRot="1" noChangeAspect="1" noMove="1" noResize="1" noEditPoints="1" noAdjustHandles="1" noChangeArrowheads="1" noChangeShapeType="1" noTextEdit="1"/>
              </p:cNvSpPr>
              <p:nvPr>
                <p:ph idx="1"/>
              </p:nvPr>
            </p:nvSpPr>
            <p:spPr>
              <a:xfrm>
                <a:off x="457200" y="1600200"/>
                <a:ext cx="5029200" cy="4525963"/>
              </a:xfrm>
              <a:blipFill>
                <a:blip r:embed="rId2"/>
                <a:stretch>
                  <a:fillRect l="-1939" t="-943"/>
                </a:stretch>
              </a:blipFill>
            </p:spPr>
            <p:txBody>
              <a:bodyPr/>
              <a:lstStyle/>
              <a:p>
                <a:r>
                  <a:rPr lang="en-US">
                    <a:noFill/>
                  </a:rPr>
                  <a:t> </a:t>
                </a:r>
              </a:p>
            </p:txBody>
          </p:sp>
        </mc:Fallback>
      </mc:AlternateContent>
      <p:pic>
        <p:nvPicPr>
          <p:cNvPr id="3074" name="Picture 2" descr="Published in 1748, Introductio in analysin infinitorum (Introduction to ...">
            <a:extLst>
              <a:ext uri="{FF2B5EF4-FFF2-40B4-BE49-F238E27FC236}">
                <a16:creationId xmlns:a16="http://schemas.microsoft.com/office/drawing/2014/main" id="{63B7DE88-C788-B3EB-42F9-35DF33B9FD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4421" y="1600200"/>
            <a:ext cx="2556757"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50132F-02A2-865F-B02B-95A7DC7DA643}"/>
              </a:ext>
            </a:extLst>
          </p:cNvPr>
          <p:cNvSpPr txBox="1"/>
          <p:nvPr/>
        </p:nvSpPr>
        <p:spPr>
          <a:xfrm>
            <a:off x="5638800" y="5567699"/>
            <a:ext cx="3048000" cy="1015663"/>
          </a:xfrm>
          <a:prstGeom prst="rect">
            <a:avLst/>
          </a:prstGeom>
          <a:noFill/>
        </p:spPr>
        <p:txBody>
          <a:bodyPr wrap="square">
            <a:spAutoFit/>
          </a:bodyPr>
          <a:lstStyle/>
          <a:p>
            <a:r>
              <a:rPr lang="sr-Cyrl-RS" sz="2000" dirty="0" err="1"/>
              <a:t>Euler</a:t>
            </a:r>
            <a:r>
              <a:rPr lang="sr-Cyrl-RS" sz="2000" dirty="0"/>
              <a:t>, </a:t>
            </a:r>
            <a:r>
              <a:rPr lang="sr-Cyrl-RS" sz="2000" dirty="0" err="1"/>
              <a:t>Introduction</a:t>
            </a:r>
            <a:r>
              <a:rPr lang="sr-Cyrl-RS" sz="2000" dirty="0"/>
              <a:t> </a:t>
            </a:r>
            <a:r>
              <a:rPr lang="sr-Cyrl-RS" sz="2000" dirty="0" err="1"/>
              <a:t>in</a:t>
            </a:r>
            <a:r>
              <a:rPr lang="sr-Cyrl-RS" sz="2000" dirty="0"/>
              <a:t> </a:t>
            </a:r>
            <a:r>
              <a:rPr lang="sr-Cyrl-RS" sz="2000" dirty="0" err="1"/>
              <a:t>Analysis</a:t>
            </a:r>
            <a:r>
              <a:rPr lang="sr-Cyrl-RS" sz="2000" dirty="0"/>
              <a:t> </a:t>
            </a:r>
            <a:r>
              <a:rPr lang="sr-Cyrl-RS" sz="2000" dirty="0" err="1"/>
              <a:t>Infinitorum</a:t>
            </a:r>
            <a:r>
              <a:rPr lang="sr-Cyrl-RS" sz="2000" dirty="0"/>
              <a:t> (1748)</a:t>
            </a:r>
            <a:endParaRPr lang="sr-Cyrl-RS" sz="2800" dirty="0"/>
          </a:p>
          <a:p>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20350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E2F1E-D638-24A5-B766-198C58E45C3A}"/>
              </a:ext>
            </a:extLst>
          </p:cNvPr>
          <p:cNvSpPr>
            <a:spLocks noGrp="1"/>
          </p:cNvSpPr>
          <p:nvPr>
            <p:ph type="title"/>
          </p:nvPr>
        </p:nvSpPr>
        <p:spPr>
          <a:solidFill>
            <a:srgbClr val="FFCC00"/>
          </a:solidFill>
        </p:spPr>
        <p:txBody>
          <a:bodyPr/>
          <a:lstStyle/>
          <a:p>
            <a:r>
              <a:rPr lang="sr-Cyrl-RS" dirty="0" err="1"/>
              <a:t>Кеплер</a:t>
            </a:r>
            <a:r>
              <a:rPr lang="sr-Cyrl-RS" dirty="0"/>
              <a:t> о </a:t>
            </a:r>
            <a:r>
              <a:rPr lang="sr-Cyrl-RS" dirty="0" err="1"/>
              <a:t>Биргијевом</a:t>
            </a:r>
            <a:r>
              <a:rPr lang="sr-Cyrl-RS" dirty="0"/>
              <a:t> канону</a:t>
            </a:r>
            <a:endParaRPr lang="en-US" dirty="0"/>
          </a:p>
        </p:txBody>
      </p:sp>
      <p:sp>
        <p:nvSpPr>
          <p:cNvPr id="4" name="Content Placeholder 3">
            <a:extLst>
              <a:ext uri="{FF2B5EF4-FFF2-40B4-BE49-F238E27FC236}">
                <a16:creationId xmlns:a16="http://schemas.microsoft.com/office/drawing/2014/main" id="{0387A367-7CD2-F4E8-016D-D3BA1C7BB6AD}"/>
              </a:ext>
            </a:extLst>
          </p:cNvPr>
          <p:cNvSpPr>
            <a:spLocks noGrp="1"/>
          </p:cNvSpPr>
          <p:nvPr>
            <p:ph idx="1"/>
          </p:nvPr>
        </p:nvSpPr>
        <p:spPr>
          <a:xfrm>
            <a:off x="457200" y="1679193"/>
            <a:ext cx="4636008" cy="3423238"/>
          </a:xfrm>
          <a:solidFill>
            <a:srgbClr val="F4F3EC"/>
          </a:solidFill>
        </p:spPr>
        <p:txBody>
          <a:bodyPr>
            <a:normAutofit/>
          </a:bodyPr>
          <a:lstStyle/>
          <a:p>
            <a:pPr algn="just"/>
            <a:r>
              <a:rPr lang="ru-RU" dirty="0"/>
              <a:t>„... </a:t>
            </a:r>
            <a:r>
              <a:rPr lang="ru-RU" dirty="0" err="1"/>
              <a:t>као</a:t>
            </a:r>
            <a:r>
              <a:rPr lang="ru-RU" dirty="0"/>
              <a:t> </a:t>
            </a:r>
            <a:r>
              <a:rPr lang="ru-RU" dirty="0" err="1"/>
              <a:t>помоћ</a:t>
            </a:r>
            <a:r>
              <a:rPr lang="ru-RU" dirty="0"/>
              <a:t> у </a:t>
            </a:r>
            <a:r>
              <a:rPr lang="ru-RU" dirty="0" err="1"/>
              <a:t>израчунавању</a:t>
            </a:r>
            <a:r>
              <a:rPr lang="ru-RU" dirty="0"/>
              <a:t>, Ј</a:t>
            </a:r>
            <a:r>
              <a:rPr lang="sr-Cyrl-RS" dirty="0" err="1"/>
              <a:t>оу</a:t>
            </a:r>
            <a:r>
              <a:rPr lang="ru-RU" dirty="0" err="1"/>
              <a:t>ст</a:t>
            </a:r>
            <a:r>
              <a:rPr lang="ru-RU" dirty="0"/>
              <a:t> </a:t>
            </a:r>
            <a:r>
              <a:rPr lang="ru-RU" dirty="0" err="1"/>
              <a:t>Бирги</a:t>
            </a:r>
            <a:r>
              <a:rPr lang="ru-RU" dirty="0"/>
              <a:t> </a:t>
            </a:r>
            <a:r>
              <a:rPr lang="ru-RU" dirty="0" err="1"/>
              <a:t>је</a:t>
            </a:r>
            <a:r>
              <a:rPr lang="ru-RU" dirty="0"/>
              <a:t> </a:t>
            </a:r>
            <a:r>
              <a:rPr lang="ru-RU" dirty="0" err="1"/>
              <a:t>дошао</a:t>
            </a:r>
            <a:r>
              <a:rPr lang="ru-RU" dirty="0"/>
              <a:t> до </a:t>
            </a:r>
            <a:r>
              <a:rPr lang="ru-RU" dirty="0" err="1"/>
              <a:t>логаритама</a:t>
            </a:r>
            <a:r>
              <a:rPr lang="ru-RU" dirty="0"/>
              <a:t> много година пре него </a:t>
            </a:r>
            <a:r>
              <a:rPr lang="ru-RU" dirty="0" err="1"/>
              <a:t>што</a:t>
            </a:r>
            <a:r>
              <a:rPr lang="ru-RU" dirty="0"/>
              <a:t> се </a:t>
            </a:r>
            <a:r>
              <a:rPr lang="ru-RU" dirty="0" err="1"/>
              <a:t>појавио</a:t>
            </a:r>
            <a:r>
              <a:rPr lang="ru-RU" dirty="0"/>
              <a:t> Неперов систем; али </a:t>
            </a:r>
            <a:r>
              <a:rPr lang="ru-RU" dirty="0" err="1"/>
              <a:t>будући</a:t>
            </a:r>
            <a:r>
              <a:rPr lang="ru-RU" dirty="0"/>
              <a:t> да </a:t>
            </a:r>
            <a:r>
              <a:rPr lang="ru-RU" dirty="0" err="1"/>
              <a:t>је</a:t>
            </a:r>
            <a:r>
              <a:rPr lang="ru-RU" dirty="0"/>
              <a:t> </a:t>
            </a:r>
            <a:r>
              <a:rPr lang="ru-RU" dirty="0" err="1"/>
              <a:t>био</a:t>
            </a:r>
            <a:r>
              <a:rPr lang="ru-RU" dirty="0"/>
              <a:t> </a:t>
            </a:r>
            <a:r>
              <a:rPr lang="ru-RU" dirty="0" err="1"/>
              <a:t>лењ</a:t>
            </a:r>
            <a:r>
              <a:rPr lang="ru-RU" dirty="0"/>
              <a:t> и </a:t>
            </a:r>
            <a:r>
              <a:rPr lang="ru-RU" dirty="0" err="1"/>
              <a:t>веома</a:t>
            </a:r>
            <a:r>
              <a:rPr lang="ru-RU" dirty="0"/>
              <a:t> </a:t>
            </a:r>
            <a:r>
              <a:rPr lang="ru-RU" dirty="0" err="1"/>
              <a:t>некомуникативан</a:t>
            </a:r>
            <a:r>
              <a:rPr lang="ru-RU" dirty="0"/>
              <a:t> </a:t>
            </a:r>
            <a:r>
              <a:rPr lang="ru-RU" dirty="0" err="1"/>
              <a:t>човек</a:t>
            </a:r>
            <a:r>
              <a:rPr lang="ru-RU" dirty="0"/>
              <a:t>, </a:t>
            </a:r>
            <a:r>
              <a:rPr lang="ru-RU" dirty="0" err="1"/>
              <a:t>уместо</a:t>
            </a:r>
            <a:r>
              <a:rPr lang="ru-RU" dirty="0"/>
              <a:t> да </a:t>
            </a:r>
            <a:r>
              <a:rPr lang="ru-RU" dirty="0" err="1"/>
              <a:t>одгаји</a:t>
            </a:r>
            <a:r>
              <a:rPr lang="ru-RU" dirty="0"/>
              <a:t> </a:t>
            </a:r>
            <a:r>
              <a:rPr lang="ru-RU" dirty="0" err="1"/>
              <a:t>своје</a:t>
            </a:r>
            <a:r>
              <a:rPr lang="ru-RU" dirty="0"/>
              <a:t> </a:t>
            </a:r>
            <a:r>
              <a:rPr lang="ru-RU" dirty="0" err="1"/>
              <a:t>дете</a:t>
            </a:r>
            <a:r>
              <a:rPr lang="ru-RU" dirty="0"/>
              <a:t> за </a:t>
            </a:r>
            <a:r>
              <a:rPr lang="ru-RU" dirty="0" err="1"/>
              <a:t>јавну</a:t>
            </a:r>
            <a:r>
              <a:rPr lang="ru-RU" dirty="0"/>
              <a:t> </a:t>
            </a:r>
            <a:r>
              <a:rPr lang="ru-RU" dirty="0" err="1"/>
              <a:t>корист</a:t>
            </a:r>
            <a:r>
              <a:rPr lang="ru-RU" dirty="0"/>
              <a:t>, </a:t>
            </a:r>
            <a:r>
              <a:rPr lang="ru-RU" dirty="0" err="1"/>
              <a:t>напустио</a:t>
            </a:r>
            <a:r>
              <a:rPr lang="ru-RU" dirty="0"/>
              <a:t> га </a:t>
            </a:r>
            <a:r>
              <a:rPr lang="ru-RU" dirty="0" err="1"/>
              <a:t>је</a:t>
            </a:r>
            <a:r>
              <a:rPr lang="ru-RU" dirty="0"/>
              <a:t> по </a:t>
            </a:r>
            <a:r>
              <a:rPr lang="ru-RU" dirty="0" err="1"/>
              <a:t>рођењу</a:t>
            </a:r>
            <a:r>
              <a:rPr lang="ru-RU" dirty="0"/>
              <a:t>.“</a:t>
            </a:r>
          </a:p>
          <a:p>
            <a:endParaRPr lang="en-US" dirty="0"/>
          </a:p>
        </p:txBody>
      </p:sp>
      <p:pic>
        <p:nvPicPr>
          <p:cNvPr id="2050" name="Picture 2">
            <a:extLst>
              <a:ext uri="{FF2B5EF4-FFF2-40B4-BE49-F238E27FC236}">
                <a16:creationId xmlns:a16="http://schemas.microsoft.com/office/drawing/2014/main" id="{B8A4B6FA-AF0A-1564-E744-D5E2B9115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377362"/>
            <a:ext cx="2548672" cy="402690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648F97DD-D729-EBB6-6B6F-3DB568475C3C}"/>
              </a:ext>
            </a:extLst>
          </p:cNvPr>
          <p:cNvSpPr txBox="1">
            <a:spLocks/>
          </p:cNvSpPr>
          <p:nvPr/>
        </p:nvSpPr>
        <p:spPr>
          <a:xfrm>
            <a:off x="1943100" y="5480638"/>
            <a:ext cx="6934200" cy="1190625"/>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r-Cyrl-RS" dirty="0" err="1"/>
              <a:t>Кеплер</a:t>
            </a:r>
            <a:r>
              <a:rPr lang="sr-Cyrl-RS" dirty="0"/>
              <a:t>, 1627, </a:t>
            </a:r>
            <a:r>
              <a:rPr lang="sr-Cyrl-RS" i="1" dirty="0" err="1"/>
              <a:t>Рудолфове</a:t>
            </a:r>
            <a:r>
              <a:rPr lang="sr-Cyrl-RS" i="1" dirty="0"/>
              <a:t> таблице</a:t>
            </a:r>
            <a:r>
              <a:rPr lang="sr-Latn-RS" dirty="0"/>
              <a:t> </a:t>
            </a:r>
            <a:r>
              <a:rPr lang="en-US" dirty="0"/>
              <a:t>(</a:t>
            </a:r>
            <a:r>
              <a:rPr lang="sr-Cyrl-RS" dirty="0" err="1"/>
              <a:t>лат</a:t>
            </a:r>
            <a:r>
              <a:rPr lang="en-US" dirty="0"/>
              <a:t>. Tabulae </a:t>
            </a:r>
            <a:r>
              <a:rPr lang="en-US" dirty="0" err="1"/>
              <a:t>Rudolphinae</a:t>
            </a:r>
            <a:r>
              <a:rPr lang="sr-Cyrl-RS" dirty="0"/>
              <a:t>; састоје се од каталога звезда  и</a:t>
            </a:r>
            <a:r>
              <a:rPr lang="en-US" dirty="0"/>
              <a:t> </a:t>
            </a:r>
            <a:r>
              <a:rPr lang="sr-Cyrl-RS" dirty="0"/>
              <a:t>таблица које предвиђају положаје планета)</a:t>
            </a:r>
            <a:endParaRPr lang="en-US" dirty="0"/>
          </a:p>
        </p:txBody>
      </p:sp>
    </p:spTree>
    <p:extLst>
      <p:ext uri="{BB962C8B-B14F-4D97-AF65-F5344CB8AC3E}">
        <p14:creationId xmlns:p14="http://schemas.microsoft.com/office/powerpoint/2010/main" val="1373534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talk Grown from Magic Beans, White Background Stock Illustration -  Illustration of spiral, creeper: 324880408">
            <a:extLst>
              <a:ext uri="{FF2B5EF4-FFF2-40B4-BE49-F238E27FC236}">
                <a16:creationId xmlns:a16="http://schemas.microsoft.com/office/drawing/2014/main" id="{D0A80357-E0C2-CDF4-6071-447D049D70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04" r="17358"/>
          <a:stretch>
            <a:fillRect/>
          </a:stretch>
        </p:blipFill>
        <p:spPr bwMode="auto">
          <a:xfrm>
            <a:off x="457200" y="1752600"/>
            <a:ext cx="3008313" cy="455544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7A29600-3FAC-501D-1E66-0A67C88649E4}"/>
              </a:ext>
            </a:extLst>
          </p:cNvPr>
          <p:cNvSpPr>
            <a:spLocks noGrp="1"/>
          </p:cNvSpPr>
          <p:nvPr>
            <p:ph type="title"/>
          </p:nvPr>
        </p:nvSpPr>
        <p:spPr/>
        <p:txBody>
          <a:bodyPr/>
          <a:lstStyle/>
          <a:p>
            <a:r>
              <a:rPr lang="sr-Cyrl-RS" dirty="0"/>
              <a:t>Задатак</a:t>
            </a:r>
            <a:endParaRPr lang="en-US" dirty="0"/>
          </a:p>
        </p:txBody>
      </p:sp>
      <p:sp>
        <p:nvSpPr>
          <p:cNvPr id="4" name="Content Placeholder 3">
            <a:extLst>
              <a:ext uri="{FF2B5EF4-FFF2-40B4-BE49-F238E27FC236}">
                <a16:creationId xmlns:a16="http://schemas.microsoft.com/office/drawing/2014/main" id="{D23A0AF6-3039-1DD1-0854-F1B1631BFF51}"/>
              </a:ext>
            </a:extLst>
          </p:cNvPr>
          <p:cNvSpPr>
            <a:spLocks noGrp="1"/>
          </p:cNvSpPr>
          <p:nvPr>
            <p:ph idx="1"/>
          </p:nvPr>
        </p:nvSpPr>
        <p:spPr>
          <a:xfrm>
            <a:off x="3575050" y="273051"/>
            <a:ext cx="5111750" cy="2766872"/>
          </a:xfrm>
        </p:spPr>
        <p:txBody>
          <a:bodyPr/>
          <a:lstStyle/>
          <a:p>
            <a:r>
              <a:rPr lang="ru-RU" dirty="0" err="1"/>
              <a:t>Замислимо</a:t>
            </a:r>
            <a:r>
              <a:rPr lang="ru-RU" dirty="0"/>
              <a:t> да </a:t>
            </a:r>
            <a:r>
              <a:rPr lang="ru-RU" dirty="0" err="1"/>
              <a:t>чаробни</a:t>
            </a:r>
            <a:r>
              <a:rPr lang="ru-RU" dirty="0"/>
              <a:t> </a:t>
            </a:r>
            <a:r>
              <a:rPr lang="ru-RU" dirty="0" err="1"/>
              <a:t>пасуљ</a:t>
            </a:r>
            <a:r>
              <a:rPr lang="ru-RU" dirty="0"/>
              <a:t>, </a:t>
            </a:r>
            <a:r>
              <a:rPr lang="ru-RU" dirty="0" err="1"/>
              <a:t>чим</a:t>
            </a:r>
            <a:r>
              <a:rPr lang="ru-RU" dirty="0"/>
              <a:t> се посади у </a:t>
            </a:r>
            <a:r>
              <a:rPr lang="ru-RU" dirty="0" err="1"/>
              <a:t>земљу</a:t>
            </a:r>
            <a:r>
              <a:rPr lang="ru-RU" dirty="0"/>
              <a:t> </a:t>
            </a:r>
            <a:r>
              <a:rPr lang="ru-RU" dirty="0" err="1"/>
              <a:t>почне</a:t>
            </a:r>
            <a:r>
              <a:rPr lang="ru-RU" dirty="0"/>
              <a:t> </a:t>
            </a:r>
            <a:r>
              <a:rPr lang="ru-RU" dirty="0" err="1"/>
              <a:t>непрекидно</a:t>
            </a:r>
            <a:r>
              <a:rPr lang="ru-RU" dirty="0"/>
              <a:t> да </a:t>
            </a:r>
            <a:r>
              <a:rPr lang="ru-RU" dirty="0" err="1"/>
              <a:t>расте</a:t>
            </a:r>
            <a:r>
              <a:rPr lang="ru-RU" dirty="0"/>
              <a:t>. </a:t>
            </a:r>
            <a:r>
              <a:rPr lang="ru-RU" dirty="0" err="1"/>
              <a:t>Првог</a:t>
            </a:r>
            <a:r>
              <a:rPr lang="ru-RU" dirty="0"/>
              <a:t> дана </a:t>
            </a:r>
            <a:r>
              <a:rPr lang="ru-RU" dirty="0" err="1"/>
              <a:t>достигне</a:t>
            </a:r>
            <a:r>
              <a:rPr lang="ru-RU" dirty="0"/>
              <a:t> </a:t>
            </a:r>
            <a:r>
              <a:rPr lang="ru-RU" dirty="0" err="1"/>
              <a:t>висину</a:t>
            </a:r>
            <a:r>
              <a:rPr lang="ru-RU" dirty="0"/>
              <a:t> од 2 </a:t>
            </a:r>
            <a:r>
              <a:rPr lang="sr-Latn-RS" dirty="0"/>
              <a:t>m</a:t>
            </a:r>
            <a:r>
              <a:rPr lang="ru-RU" dirty="0"/>
              <a:t>, а </a:t>
            </a:r>
            <a:r>
              <a:rPr lang="ru-RU" dirty="0" err="1"/>
              <a:t>затим</a:t>
            </a:r>
            <a:r>
              <a:rPr lang="ru-RU" dirty="0"/>
              <a:t> </a:t>
            </a:r>
            <a:r>
              <a:rPr lang="ru-RU" dirty="0" err="1"/>
              <a:t>сваког</a:t>
            </a:r>
            <a:r>
              <a:rPr lang="ru-RU" dirty="0"/>
              <a:t> </a:t>
            </a:r>
            <a:r>
              <a:rPr lang="ru-RU" dirty="0" err="1"/>
              <a:t>наредног</a:t>
            </a:r>
            <a:r>
              <a:rPr lang="ru-RU" dirty="0"/>
              <a:t> дана </a:t>
            </a:r>
            <a:r>
              <a:rPr lang="ru-RU" dirty="0" err="1"/>
              <a:t>удвостручи</a:t>
            </a:r>
            <a:r>
              <a:rPr lang="ru-RU" dirty="0"/>
              <a:t> </a:t>
            </a:r>
            <a:r>
              <a:rPr lang="ru-RU" dirty="0" err="1"/>
              <a:t>висину</a:t>
            </a:r>
            <a:r>
              <a:rPr lang="ru-RU" dirty="0"/>
              <a:t>. </a:t>
            </a:r>
            <a:r>
              <a:rPr lang="ru-RU" dirty="0" err="1"/>
              <a:t>Процените</a:t>
            </a:r>
            <a:r>
              <a:rPr lang="ru-RU" dirty="0"/>
              <a:t> </a:t>
            </a:r>
            <a:r>
              <a:rPr lang="ru-RU" dirty="0" err="1"/>
              <a:t>време</a:t>
            </a:r>
            <a:r>
              <a:rPr lang="ru-RU" dirty="0"/>
              <a:t> </a:t>
            </a:r>
            <a:r>
              <a:rPr lang="ru-RU" dirty="0" err="1"/>
              <a:t>када</a:t>
            </a:r>
            <a:r>
              <a:rPr lang="ru-RU" dirty="0"/>
              <a:t> </a:t>
            </a:r>
            <a:r>
              <a:rPr lang="ru-RU" dirty="0" err="1"/>
              <a:t>ће</a:t>
            </a:r>
            <a:r>
              <a:rPr lang="ru-RU" dirty="0"/>
              <a:t> да </a:t>
            </a:r>
            <a:r>
              <a:rPr lang="ru-RU" dirty="0" err="1"/>
              <a:t>достигне</a:t>
            </a:r>
            <a:r>
              <a:rPr lang="ru-RU" dirty="0"/>
              <a:t> </a:t>
            </a:r>
            <a:r>
              <a:rPr lang="ru-RU" dirty="0" err="1"/>
              <a:t>висину</a:t>
            </a:r>
            <a:r>
              <a:rPr lang="ru-RU" dirty="0"/>
              <a:t> од 21 </a:t>
            </a:r>
            <a:r>
              <a:rPr lang="sr-Latn-RS" dirty="0"/>
              <a:t>m</a:t>
            </a:r>
            <a:r>
              <a:rPr lang="ru-RU" dirty="0"/>
              <a:t>?</a:t>
            </a:r>
            <a:endParaRPr lang="en-US" dirty="0"/>
          </a:p>
        </p:txBody>
      </p:sp>
      <p:graphicFrame>
        <p:nvGraphicFramePr>
          <p:cNvPr id="6" name="Table 5">
            <a:extLst>
              <a:ext uri="{FF2B5EF4-FFF2-40B4-BE49-F238E27FC236}">
                <a16:creationId xmlns:a16="http://schemas.microsoft.com/office/drawing/2014/main" id="{C7EB4F13-D469-4134-45D9-1AE6756E2058}"/>
              </a:ext>
            </a:extLst>
          </p:cNvPr>
          <p:cNvGraphicFramePr>
            <a:graphicFrameLocks noGrp="1"/>
          </p:cNvGraphicFramePr>
          <p:nvPr>
            <p:extLst>
              <p:ext uri="{D42A27DB-BD31-4B8C-83A1-F6EECF244321}">
                <p14:modId xmlns:p14="http://schemas.microsoft.com/office/powerpoint/2010/main" val="2853815446"/>
              </p:ext>
            </p:extLst>
          </p:nvPr>
        </p:nvGraphicFramePr>
        <p:xfrm>
          <a:off x="3048000" y="3581400"/>
          <a:ext cx="6857998" cy="1360932"/>
        </p:xfrm>
        <a:graphic>
          <a:graphicData uri="http://schemas.openxmlformats.org/drawingml/2006/table">
            <a:tbl>
              <a:tblPr firstRow="1" firstCol="1" bandRow="1">
                <a:tableStyleId>{F5AB1C69-6EDB-4FF4-983F-18BD219EF322}</a:tableStyleId>
              </a:tblPr>
              <a:tblGrid>
                <a:gridCol w="1295400">
                  <a:extLst>
                    <a:ext uri="{9D8B030D-6E8A-4147-A177-3AD203B41FA5}">
                      <a16:colId xmlns:a16="http://schemas.microsoft.com/office/drawing/2014/main" val="1965759638"/>
                    </a:ext>
                  </a:extLst>
                </a:gridCol>
                <a:gridCol w="533400">
                  <a:extLst>
                    <a:ext uri="{9D8B030D-6E8A-4147-A177-3AD203B41FA5}">
                      <a16:colId xmlns:a16="http://schemas.microsoft.com/office/drawing/2014/main" val="712504299"/>
                    </a:ext>
                  </a:extLst>
                </a:gridCol>
                <a:gridCol w="457200">
                  <a:extLst>
                    <a:ext uri="{9D8B030D-6E8A-4147-A177-3AD203B41FA5}">
                      <a16:colId xmlns:a16="http://schemas.microsoft.com/office/drawing/2014/main" val="2390464210"/>
                    </a:ext>
                  </a:extLst>
                </a:gridCol>
                <a:gridCol w="533400">
                  <a:extLst>
                    <a:ext uri="{9D8B030D-6E8A-4147-A177-3AD203B41FA5}">
                      <a16:colId xmlns:a16="http://schemas.microsoft.com/office/drawing/2014/main" val="2773666403"/>
                    </a:ext>
                  </a:extLst>
                </a:gridCol>
                <a:gridCol w="609600">
                  <a:extLst>
                    <a:ext uri="{9D8B030D-6E8A-4147-A177-3AD203B41FA5}">
                      <a16:colId xmlns:a16="http://schemas.microsoft.com/office/drawing/2014/main" val="1086690250"/>
                    </a:ext>
                  </a:extLst>
                </a:gridCol>
                <a:gridCol w="609600">
                  <a:extLst>
                    <a:ext uri="{9D8B030D-6E8A-4147-A177-3AD203B41FA5}">
                      <a16:colId xmlns:a16="http://schemas.microsoft.com/office/drawing/2014/main" val="3124188735"/>
                    </a:ext>
                  </a:extLst>
                </a:gridCol>
                <a:gridCol w="609600">
                  <a:extLst>
                    <a:ext uri="{9D8B030D-6E8A-4147-A177-3AD203B41FA5}">
                      <a16:colId xmlns:a16="http://schemas.microsoft.com/office/drawing/2014/main" val="3991210699"/>
                    </a:ext>
                  </a:extLst>
                </a:gridCol>
                <a:gridCol w="685800">
                  <a:extLst>
                    <a:ext uri="{9D8B030D-6E8A-4147-A177-3AD203B41FA5}">
                      <a16:colId xmlns:a16="http://schemas.microsoft.com/office/drawing/2014/main" val="973621003"/>
                    </a:ext>
                  </a:extLst>
                </a:gridCol>
                <a:gridCol w="762000">
                  <a:extLst>
                    <a:ext uri="{9D8B030D-6E8A-4147-A177-3AD203B41FA5}">
                      <a16:colId xmlns:a16="http://schemas.microsoft.com/office/drawing/2014/main" val="3706969776"/>
                    </a:ext>
                  </a:extLst>
                </a:gridCol>
                <a:gridCol w="761998">
                  <a:extLst>
                    <a:ext uri="{9D8B030D-6E8A-4147-A177-3AD203B41FA5}">
                      <a16:colId xmlns:a16="http://schemas.microsoft.com/office/drawing/2014/main" val="1053244516"/>
                    </a:ext>
                  </a:extLst>
                </a:gridCol>
              </a:tblGrid>
              <a:tr h="0">
                <a:tc>
                  <a:txBody>
                    <a:bodyPr/>
                    <a:lstStyle/>
                    <a:p>
                      <a:pPr marL="0" marR="0" algn="ctr">
                        <a:lnSpc>
                          <a:spcPct val="115000"/>
                        </a:lnSpc>
                        <a:spcAft>
                          <a:spcPts val="1000"/>
                        </a:spcAft>
                        <a:buNone/>
                      </a:pPr>
                      <a:r>
                        <a:rPr lang="sr-Latn-RS" sz="2000" b="0" i="1" dirty="0">
                          <a:solidFill>
                            <a:schemeClr val="tx1"/>
                          </a:solidFill>
                          <a:effectLst/>
                        </a:rPr>
                        <a:t>t</a:t>
                      </a:r>
                      <a:r>
                        <a:rPr lang="sr-Latn-RS" sz="2000" b="0" dirty="0">
                          <a:solidFill>
                            <a:schemeClr val="tx1"/>
                          </a:solidFill>
                          <a:effectLst/>
                        </a:rPr>
                        <a:t> (vreme u danima)</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1</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2</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3</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4</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5</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6</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7</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8</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9</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480983246"/>
                  </a:ext>
                </a:extLst>
              </a:tr>
              <a:tr h="0">
                <a:tc>
                  <a:txBody>
                    <a:bodyPr/>
                    <a:lstStyle/>
                    <a:p>
                      <a:pPr marL="0" marR="0" algn="ctr">
                        <a:lnSpc>
                          <a:spcPct val="115000"/>
                        </a:lnSpc>
                        <a:spcAft>
                          <a:spcPts val="1000"/>
                        </a:spcAft>
                        <a:buNone/>
                      </a:pPr>
                      <a:r>
                        <a:rPr lang="sr-Latn-RS" sz="2000" b="0" i="1" dirty="0">
                          <a:solidFill>
                            <a:schemeClr val="tx1"/>
                          </a:solidFill>
                          <a:effectLst/>
                        </a:rPr>
                        <a:t>h</a:t>
                      </a:r>
                      <a:r>
                        <a:rPr lang="sr-Latn-RS" sz="2000" b="0" dirty="0">
                          <a:solidFill>
                            <a:schemeClr val="tx1"/>
                          </a:solidFill>
                          <a:effectLst/>
                        </a:rPr>
                        <a:t> (rast u metrima)</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2</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4</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8</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16</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32</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64</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128</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256</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512</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extLst>
                  <a:ext uri="{0D108BD9-81ED-4DB2-BD59-A6C34878D82A}">
                    <a16:rowId xmlns:a16="http://schemas.microsoft.com/office/drawing/2014/main" val="307130634"/>
                  </a:ext>
                </a:extLst>
              </a:tr>
            </a:tbl>
          </a:graphicData>
        </a:graphic>
      </p:graphicFrame>
      <p:sp>
        <p:nvSpPr>
          <p:cNvPr id="7" name="Rectangle: Rounded Corners 6">
            <a:extLst>
              <a:ext uri="{FF2B5EF4-FFF2-40B4-BE49-F238E27FC236}">
                <a16:creationId xmlns:a16="http://schemas.microsoft.com/office/drawing/2014/main" id="{7F00D517-4225-E1D1-1509-50A00A5235F2}"/>
              </a:ext>
            </a:extLst>
          </p:cNvPr>
          <p:cNvSpPr/>
          <p:nvPr/>
        </p:nvSpPr>
        <p:spPr>
          <a:xfrm>
            <a:off x="5715000" y="3429000"/>
            <a:ext cx="1447799" cy="167640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51A86A8-2122-F322-4075-391156333CA7}"/>
              </a:ext>
            </a:extLst>
          </p:cNvPr>
          <p:cNvSpPr txBox="1"/>
          <p:nvPr/>
        </p:nvSpPr>
        <p:spPr>
          <a:xfrm>
            <a:off x="2819400" y="5149527"/>
            <a:ext cx="6400799" cy="769441"/>
          </a:xfrm>
          <a:prstGeom prst="rect">
            <a:avLst/>
          </a:prstGeom>
          <a:noFill/>
        </p:spPr>
        <p:txBody>
          <a:bodyPr wrap="square" rtlCol="0">
            <a:spAutoFit/>
          </a:bodyPr>
          <a:lstStyle/>
          <a:p>
            <a:r>
              <a:rPr lang="sr-Cyrl-RS" sz="2200" dirty="0"/>
              <a:t>2</a:t>
            </a:r>
            <a:r>
              <a:rPr lang="sr-Latn-RS" sz="2200" i="1" baseline="30000" dirty="0"/>
              <a:t>t</a:t>
            </a:r>
            <a:r>
              <a:rPr lang="sr-Latn-RS" sz="2200" dirty="0"/>
              <a:t> = 21</a:t>
            </a:r>
          </a:p>
          <a:p>
            <a:r>
              <a:rPr lang="sr-Latn-RS" sz="2200" i="1" dirty="0"/>
              <a:t>t</a:t>
            </a:r>
            <a:r>
              <a:rPr lang="sr-Latn-RS" sz="2200" dirty="0"/>
              <a:t> = log</a:t>
            </a:r>
            <a:r>
              <a:rPr lang="sr-Latn-RS" sz="2200" baseline="-25000" dirty="0"/>
              <a:t>2</a:t>
            </a:r>
            <a:r>
              <a:rPr lang="sr-Latn-RS" sz="2200" dirty="0"/>
              <a:t>21 </a:t>
            </a:r>
            <a:r>
              <a:rPr lang="sr-Latn-RS" sz="2200" dirty="0">
                <a:sym typeface="Symbol" panose="05050102010706020507" pitchFamily="18" charset="2"/>
              </a:rPr>
              <a:t> 4</a:t>
            </a:r>
            <a:r>
              <a:rPr lang="sr-Latn-RS" sz="2200" dirty="0"/>
              <a:t>.3923174227787602888957082611796…</a:t>
            </a:r>
            <a:endParaRPr lang="en-US" sz="2200" baseline="-25000" dirty="0"/>
          </a:p>
        </p:txBody>
      </p:sp>
      <p:sp>
        <p:nvSpPr>
          <p:cNvPr id="9" name="Explosion: 8 Points 8">
            <a:extLst>
              <a:ext uri="{FF2B5EF4-FFF2-40B4-BE49-F238E27FC236}">
                <a16:creationId xmlns:a16="http://schemas.microsoft.com/office/drawing/2014/main" id="{6EF18481-D79E-F2A5-CE01-368A262DE3B4}"/>
              </a:ext>
            </a:extLst>
          </p:cNvPr>
          <p:cNvSpPr/>
          <p:nvPr/>
        </p:nvSpPr>
        <p:spPr>
          <a:xfrm>
            <a:off x="3353520" y="4998143"/>
            <a:ext cx="5554811" cy="1534668"/>
          </a:xfrm>
          <a:prstGeom prst="irregularSeal1">
            <a:avLst/>
          </a:prstGeom>
          <a:solidFill>
            <a:schemeClr val="bg1"/>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r-Cyrl-RS" sz="2000" dirty="0">
                <a:solidFill>
                  <a:schemeClr val="tx1"/>
                </a:solidFill>
              </a:rPr>
              <a:t>Шта ако још нису измишљени</a:t>
            </a:r>
            <a:r>
              <a:rPr lang="sr-Latn-RS" sz="2000" dirty="0">
                <a:solidFill>
                  <a:schemeClr val="tx1"/>
                </a:solidFill>
              </a:rPr>
              <a:t> </a:t>
            </a:r>
            <a:r>
              <a:rPr lang="sr-Cyrl-RS" sz="2000" dirty="0">
                <a:solidFill>
                  <a:schemeClr val="tx1"/>
                </a:solidFill>
              </a:rPr>
              <a:t>логаритми?</a:t>
            </a:r>
            <a:endParaRPr lang="en-US" sz="2000" dirty="0">
              <a:solidFill>
                <a:schemeClr val="tx1"/>
              </a:solidFill>
            </a:endParaRPr>
          </a:p>
        </p:txBody>
      </p:sp>
    </p:spTree>
    <p:extLst>
      <p:ext uri="{BB962C8B-B14F-4D97-AF65-F5344CB8AC3E}">
        <p14:creationId xmlns:p14="http://schemas.microsoft.com/office/powerpoint/2010/main" val="231261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14BA0-0816-81D3-2732-A171E814AC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4645D2-E1D8-7DB4-F6C4-49D143470435}"/>
              </a:ext>
            </a:extLst>
          </p:cNvPr>
          <p:cNvSpPr>
            <a:spLocks noGrp="1"/>
          </p:cNvSpPr>
          <p:nvPr>
            <p:ph type="title"/>
          </p:nvPr>
        </p:nvSpPr>
        <p:spPr/>
        <p:txBody>
          <a:bodyPr/>
          <a:lstStyle/>
          <a:p>
            <a:r>
              <a:rPr lang="sr-Cyrl-RS" dirty="0"/>
              <a:t>Задатак</a:t>
            </a:r>
            <a:endParaRPr lang="en-US" dirty="0"/>
          </a:p>
        </p:txBody>
      </p:sp>
      <p:sp>
        <p:nvSpPr>
          <p:cNvPr id="4" name="Content Placeholder 3">
            <a:extLst>
              <a:ext uri="{FF2B5EF4-FFF2-40B4-BE49-F238E27FC236}">
                <a16:creationId xmlns:a16="http://schemas.microsoft.com/office/drawing/2014/main" id="{5449D12C-73B4-98F7-B9FF-A61B720C95AB}"/>
              </a:ext>
            </a:extLst>
          </p:cNvPr>
          <p:cNvSpPr>
            <a:spLocks noGrp="1"/>
          </p:cNvSpPr>
          <p:nvPr>
            <p:ph idx="1"/>
          </p:nvPr>
        </p:nvSpPr>
        <p:spPr/>
        <p:txBody>
          <a:bodyPr/>
          <a:lstStyle/>
          <a:p>
            <a:r>
              <a:rPr lang="ru-RU" dirty="0" err="1"/>
              <a:t>Замислимо</a:t>
            </a:r>
            <a:r>
              <a:rPr lang="ru-RU" dirty="0"/>
              <a:t> да </a:t>
            </a:r>
            <a:r>
              <a:rPr lang="ru-RU" dirty="0" err="1"/>
              <a:t>чаробни</a:t>
            </a:r>
            <a:r>
              <a:rPr lang="ru-RU" dirty="0"/>
              <a:t> </a:t>
            </a:r>
            <a:r>
              <a:rPr lang="ru-RU" dirty="0" err="1"/>
              <a:t>пасуљ</a:t>
            </a:r>
            <a:r>
              <a:rPr lang="ru-RU" dirty="0"/>
              <a:t>, </a:t>
            </a:r>
            <a:r>
              <a:rPr lang="ru-RU" dirty="0" err="1"/>
              <a:t>чим</a:t>
            </a:r>
            <a:r>
              <a:rPr lang="ru-RU" dirty="0"/>
              <a:t> се посади у </a:t>
            </a:r>
            <a:r>
              <a:rPr lang="ru-RU" dirty="0" err="1"/>
              <a:t>земљу</a:t>
            </a:r>
            <a:r>
              <a:rPr lang="ru-RU" dirty="0"/>
              <a:t> </a:t>
            </a:r>
            <a:r>
              <a:rPr lang="ru-RU" dirty="0" err="1"/>
              <a:t>почне</a:t>
            </a:r>
            <a:r>
              <a:rPr lang="ru-RU" dirty="0"/>
              <a:t> </a:t>
            </a:r>
            <a:r>
              <a:rPr lang="ru-RU" dirty="0" err="1"/>
              <a:t>непрекидно</a:t>
            </a:r>
            <a:r>
              <a:rPr lang="ru-RU" dirty="0"/>
              <a:t> да </a:t>
            </a:r>
            <a:r>
              <a:rPr lang="ru-RU" dirty="0" err="1"/>
              <a:t>расте</a:t>
            </a:r>
            <a:r>
              <a:rPr lang="ru-RU" dirty="0"/>
              <a:t>. </a:t>
            </a:r>
            <a:r>
              <a:rPr lang="ru-RU" dirty="0" err="1"/>
              <a:t>Првог</a:t>
            </a:r>
            <a:r>
              <a:rPr lang="ru-RU" dirty="0"/>
              <a:t> дана </a:t>
            </a:r>
            <a:r>
              <a:rPr lang="ru-RU" dirty="0" err="1"/>
              <a:t>достигне</a:t>
            </a:r>
            <a:r>
              <a:rPr lang="ru-RU" dirty="0"/>
              <a:t> </a:t>
            </a:r>
            <a:r>
              <a:rPr lang="ru-RU" dirty="0" err="1"/>
              <a:t>висину</a:t>
            </a:r>
            <a:r>
              <a:rPr lang="ru-RU" dirty="0"/>
              <a:t> од 2 </a:t>
            </a:r>
            <a:r>
              <a:rPr lang="sr-Latn-RS" dirty="0"/>
              <a:t>m</a:t>
            </a:r>
            <a:r>
              <a:rPr lang="ru-RU" dirty="0"/>
              <a:t>, а </a:t>
            </a:r>
            <a:r>
              <a:rPr lang="ru-RU" dirty="0" err="1"/>
              <a:t>затим</a:t>
            </a:r>
            <a:r>
              <a:rPr lang="ru-RU" dirty="0"/>
              <a:t> </a:t>
            </a:r>
            <a:r>
              <a:rPr lang="ru-RU" dirty="0" err="1"/>
              <a:t>сваког</a:t>
            </a:r>
            <a:r>
              <a:rPr lang="ru-RU" dirty="0"/>
              <a:t> </a:t>
            </a:r>
            <a:r>
              <a:rPr lang="ru-RU" dirty="0" err="1"/>
              <a:t>наредног</a:t>
            </a:r>
            <a:r>
              <a:rPr lang="ru-RU" dirty="0"/>
              <a:t> дана </a:t>
            </a:r>
            <a:r>
              <a:rPr lang="ru-RU" dirty="0" err="1"/>
              <a:t>удвостручи</a:t>
            </a:r>
            <a:r>
              <a:rPr lang="ru-RU" dirty="0"/>
              <a:t> </a:t>
            </a:r>
            <a:r>
              <a:rPr lang="ru-RU" dirty="0" err="1"/>
              <a:t>висину</a:t>
            </a:r>
            <a:r>
              <a:rPr lang="ru-RU" dirty="0"/>
              <a:t>. </a:t>
            </a:r>
            <a:r>
              <a:rPr lang="ru-RU" dirty="0" err="1"/>
              <a:t>Процените</a:t>
            </a:r>
            <a:r>
              <a:rPr lang="ru-RU" dirty="0"/>
              <a:t> </a:t>
            </a:r>
            <a:r>
              <a:rPr lang="ru-RU" dirty="0" err="1"/>
              <a:t>време</a:t>
            </a:r>
            <a:r>
              <a:rPr lang="ru-RU" dirty="0"/>
              <a:t> </a:t>
            </a:r>
            <a:r>
              <a:rPr lang="ru-RU" dirty="0" err="1"/>
              <a:t>када</a:t>
            </a:r>
            <a:r>
              <a:rPr lang="ru-RU" dirty="0"/>
              <a:t> </a:t>
            </a:r>
            <a:r>
              <a:rPr lang="ru-RU" dirty="0" err="1"/>
              <a:t>ће</a:t>
            </a:r>
            <a:r>
              <a:rPr lang="ru-RU" dirty="0"/>
              <a:t> да </a:t>
            </a:r>
            <a:r>
              <a:rPr lang="ru-RU" dirty="0" err="1"/>
              <a:t>достигне</a:t>
            </a:r>
            <a:r>
              <a:rPr lang="ru-RU" dirty="0"/>
              <a:t> </a:t>
            </a:r>
            <a:r>
              <a:rPr lang="ru-RU" dirty="0" err="1"/>
              <a:t>висину</a:t>
            </a:r>
            <a:r>
              <a:rPr lang="ru-RU" dirty="0"/>
              <a:t> од 21 </a:t>
            </a:r>
            <a:r>
              <a:rPr lang="sr-Latn-RS" dirty="0"/>
              <a:t>m</a:t>
            </a:r>
            <a:r>
              <a:rPr lang="ru-RU" dirty="0"/>
              <a:t>?</a:t>
            </a:r>
            <a:endParaRPr lang="en-US" dirty="0"/>
          </a:p>
        </p:txBody>
      </p:sp>
      <p:graphicFrame>
        <p:nvGraphicFramePr>
          <p:cNvPr id="6" name="Table 5">
            <a:extLst>
              <a:ext uri="{FF2B5EF4-FFF2-40B4-BE49-F238E27FC236}">
                <a16:creationId xmlns:a16="http://schemas.microsoft.com/office/drawing/2014/main" id="{666836ED-267C-7822-B09F-D0E26399C1AD}"/>
              </a:ext>
            </a:extLst>
          </p:cNvPr>
          <p:cNvGraphicFramePr>
            <a:graphicFrameLocks noGrp="1"/>
          </p:cNvGraphicFramePr>
          <p:nvPr>
            <p:extLst>
              <p:ext uri="{D42A27DB-BD31-4B8C-83A1-F6EECF244321}">
                <p14:modId xmlns:p14="http://schemas.microsoft.com/office/powerpoint/2010/main" val="4073537681"/>
              </p:ext>
            </p:extLst>
          </p:nvPr>
        </p:nvGraphicFramePr>
        <p:xfrm>
          <a:off x="3048000" y="3581400"/>
          <a:ext cx="6857998" cy="1360932"/>
        </p:xfrm>
        <a:graphic>
          <a:graphicData uri="http://schemas.openxmlformats.org/drawingml/2006/table">
            <a:tbl>
              <a:tblPr firstRow="1" firstCol="1" bandRow="1">
                <a:tableStyleId>{F5AB1C69-6EDB-4FF4-983F-18BD219EF322}</a:tableStyleId>
              </a:tblPr>
              <a:tblGrid>
                <a:gridCol w="1295400">
                  <a:extLst>
                    <a:ext uri="{9D8B030D-6E8A-4147-A177-3AD203B41FA5}">
                      <a16:colId xmlns:a16="http://schemas.microsoft.com/office/drawing/2014/main" val="1965759638"/>
                    </a:ext>
                  </a:extLst>
                </a:gridCol>
                <a:gridCol w="533400">
                  <a:extLst>
                    <a:ext uri="{9D8B030D-6E8A-4147-A177-3AD203B41FA5}">
                      <a16:colId xmlns:a16="http://schemas.microsoft.com/office/drawing/2014/main" val="712504299"/>
                    </a:ext>
                  </a:extLst>
                </a:gridCol>
                <a:gridCol w="457200">
                  <a:extLst>
                    <a:ext uri="{9D8B030D-6E8A-4147-A177-3AD203B41FA5}">
                      <a16:colId xmlns:a16="http://schemas.microsoft.com/office/drawing/2014/main" val="2390464210"/>
                    </a:ext>
                  </a:extLst>
                </a:gridCol>
                <a:gridCol w="533400">
                  <a:extLst>
                    <a:ext uri="{9D8B030D-6E8A-4147-A177-3AD203B41FA5}">
                      <a16:colId xmlns:a16="http://schemas.microsoft.com/office/drawing/2014/main" val="2773666403"/>
                    </a:ext>
                  </a:extLst>
                </a:gridCol>
                <a:gridCol w="609600">
                  <a:extLst>
                    <a:ext uri="{9D8B030D-6E8A-4147-A177-3AD203B41FA5}">
                      <a16:colId xmlns:a16="http://schemas.microsoft.com/office/drawing/2014/main" val="1086690250"/>
                    </a:ext>
                  </a:extLst>
                </a:gridCol>
                <a:gridCol w="609600">
                  <a:extLst>
                    <a:ext uri="{9D8B030D-6E8A-4147-A177-3AD203B41FA5}">
                      <a16:colId xmlns:a16="http://schemas.microsoft.com/office/drawing/2014/main" val="3124188735"/>
                    </a:ext>
                  </a:extLst>
                </a:gridCol>
                <a:gridCol w="609600">
                  <a:extLst>
                    <a:ext uri="{9D8B030D-6E8A-4147-A177-3AD203B41FA5}">
                      <a16:colId xmlns:a16="http://schemas.microsoft.com/office/drawing/2014/main" val="3991210699"/>
                    </a:ext>
                  </a:extLst>
                </a:gridCol>
                <a:gridCol w="685800">
                  <a:extLst>
                    <a:ext uri="{9D8B030D-6E8A-4147-A177-3AD203B41FA5}">
                      <a16:colId xmlns:a16="http://schemas.microsoft.com/office/drawing/2014/main" val="973621003"/>
                    </a:ext>
                  </a:extLst>
                </a:gridCol>
                <a:gridCol w="762000">
                  <a:extLst>
                    <a:ext uri="{9D8B030D-6E8A-4147-A177-3AD203B41FA5}">
                      <a16:colId xmlns:a16="http://schemas.microsoft.com/office/drawing/2014/main" val="3706969776"/>
                    </a:ext>
                  </a:extLst>
                </a:gridCol>
                <a:gridCol w="761998">
                  <a:extLst>
                    <a:ext uri="{9D8B030D-6E8A-4147-A177-3AD203B41FA5}">
                      <a16:colId xmlns:a16="http://schemas.microsoft.com/office/drawing/2014/main" val="1053244516"/>
                    </a:ext>
                  </a:extLst>
                </a:gridCol>
              </a:tblGrid>
              <a:tr h="0">
                <a:tc>
                  <a:txBody>
                    <a:bodyPr/>
                    <a:lstStyle/>
                    <a:p>
                      <a:pPr marL="0" marR="0" algn="ctr">
                        <a:lnSpc>
                          <a:spcPct val="115000"/>
                        </a:lnSpc>
                        <a:spcAft>
                          <a:spcPts val="1000"/>
                        </a:spcAft>
                        <a:buNone/>
                      </a:pPr>
                      <a:r>
                        <a:rPr lang="sr-Latn-RS" sz="2000" b="0" i="1" dirty="0">
                          <a:solidFill>
                            <a:schemeClr val="tx1"/>
                          </a:solidFill>
                          <a:effectLst/>
                        </a:rPr>
                        <a:t>t</a:t>
                      </a:r>
                      <a:r>
                        <a:rPr lang="sr-Latn-RS" sz="2000" b="0" dirty="0">
                          <a:solidFill>
                            <a:schemeClr val="tx1"/>
                          </a:solidFill>
                          <a:effectLst/>
                        </a:rPr>
                        <a:t> (vreme u danima)</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1</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2</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3</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4</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5</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6</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7</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8</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9</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480983246"/>
                  </a:ext>
                </a:extLst>
              </a:tr>
              <a:tr h="0">
                <a:tc>
                  <a:txBody>
                    <a:bodyPr/>
                    <a:lstStyle/>
                    <a:p>
                      <a:pPr marL="0" marR="0" algn="ctr">
                        <a:lnSpc>
                          <a:spcPct val="115000"/>
                        </a:lnSpc>
                        <a:spcAft>
                          <a:spcPts val="1000"/>
                        </a:spcAft>
                        <a:buNone/>
                      </a:pPr>
                      <a:r>
                        <a:rPr lang="sr-Latn-RS" sz="2000" b="0" i="1" dirty="0">
                          <a:solidFill>
                            <a:schemeClr val="tx1"/>
                          </a:solidFill>
                          <a:effectLst/>
                        </a:rPr>
                        <a:t>h</a:t>
                      </a:r>
                      <a:r>
                        <a:rPr lang="sr-Latn-RS" sz="2000" b="0" dirty="0">
                          <a:solidFill>
                            <a:schemeClr val="tx1"/>
                          </a:solidFill>
                          <a:effectLst/>
                        </a:rPr>
                        <a:t> (rast u metrima)</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64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256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512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extLst>
                  <a:ext uri="{0D108BD9-81ED-4DB2-BD59-A6C34878D82A}">
                    <a16:rowId xmlns:a16="http://schemas.microsoft.com/office/drawing/2014/main" val="307130634"/>
                  </a:ext>
                </a:extLst>
              </a:tr>
            </a:tbl>
          </a:graphicData>
        </a:graphic>
      </p:graphicFrame>
      <p:sp>
        <p:nvSpPr>
          <p:cNvPr id="2" name="Rectangle: Rounded Corners 1">
            <a:extLst>
              <a:ext uri="{FF2B5EF4-FFF2-40B4-BE49-F238E27FC236}">
                <a16:creationId xmlns:a16="http://schemas.microsoft.com/office/drawing/2014/main" id="{0B19D2C5-4AE0-BDE3-FD5F-9C0E57342D52}"/>
              </a:ext>
            </a:extLst>
          </p:cNvPr>
          <p:cNvSpPr/>
          <p:nvPr/>
        </p:nvSpPr>
        <p:spPr>
          <a:xfrm>
            <a:off x="5715000" y="3429000"/>
            <a:ext cx="1447799" cy="167640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F7E9440F-3E7B-48D2-EB84-00DB318D7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2" y="2095500"/>
            <a:ext cx="2220529" cy="28468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BCDB8543-9D34-53EA-49D3-498ACCCDDA2D}"/>
              </a:ext>
            </a:extLst>
          </p:cNvPr>
          <p:cNvSpPr txBox="1">
            <a:spLocks/>
          </p:cNvSpPr>
          <p:nvPr/>
        </p:nvSpPr>
        <p:spPr>
          <a:xfrm>
            <a:off x="560772" y="5224018"/>
            <a:ext cx="8496299" cy="136093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r-Latn-RS" dirty="0" err="1"/>
              <a:t>Bürgi</a:t>
            </a:r>
            <a:r>
              <a:rPr lang="sr-Latn-RS" dirty="0"/>
              <a:t> (1552–1632)</a:t>
            </a:r>
          </a:p>
          <a:p>
            <a:r>
              <a:rPr lang="sr-Latn-RS" dirty="0" err="1"/>
              <a:t>Aritmetische</a:t>
            </a:r>
            <a:r>
              <a:rPr lang="sr-Latn-RS" dirty="0"/>
              <a:t> </a:t>
            </a:r>
            <a:r>
              <a:rPr lang="sr-Latn-RS" dirty="0" err="1"/>
              <a:t>und</a:t>
            </a:r>
            <a:r>
              <a:rPr lang="sr-Latn-RS" dirty="0"/>
              <a:t> </a:t>
            </a:r>
            <a:r>
              <a:rPr lang="sr-Latn-RS" dirty="0" err="1"/>
              <a:t>Geometrische</a:t>
            </a:r>
            <a:r>
              <a:rPr lang="sr-Latn-RS" dirty="0"/>
              <a:t> </a:t>
            </a:r>
            <a:r>
              <a:rPr lang="sr-Latn-RS" dirty="0" err="1"/>
              <a:t>Progreß</a:t>
            </a:r>
            <a:r>
              <a:rPr lang="sr-Latn-RS" dirty="0"/>
              <a:t> </a:t>
            </a:r>
            <a:r>
              <a:rPr lang="sr-Latn-RS" dirty="0" err="1"/>
              <a:t>Tabulen</a:t>
            </a:r>
            <a:endParaRPr lang="sr-Latn-RS" dirty="0"/>
          </a:p>
          <a:p>
            <a:r>
              <a:rPr lang="ru-RU" dirty="0"/>
              <a:t>Таблиц</a:t>
            </a:r>
            <a:r>
              <a:rPr lang="sr-Latn-RS" dirty="0"/>
              <a:t>a</a:t>
            </a:r>
            <a:r>
              <a:rPr lang="ru-RU" dirty="0"/>
              <a:t> </a:t>
            </a:r>
            <a:r>
              <a:rPr lang="ru-RU" dirty="0" err="1"/>
              <a:t>аритметичке</a:t>
            </a:r>
            <a:r>
              <a:rPr lang="ru-RU" dirty="0"/>
              <a:t> и </a:t>
            </a:r>
            <a:r>
              <a:rPr lang="ru-RU" dirty="0" err="1"/>
              <a:t>геометријске</a:t>
            </a:r>
            <a:r>
              <a:rPr lang="ru-RU" dirty="0"/>
              <a:t> </a:t>
            </a:r>
            <a:r>
              <a:rPr lang="ru-RU" dirty="0" err="1"/>
              <a:t>прогресије</a:t>
            </a:r>
            <a:endParaRPr lang="en-US" dirty="0"/>
          </a:p>
        </p:txBody>
      </p:sp>
      <p:cxnSp>
        <p:nvCxnSpPr>
          <p:cNvPr id="10" name="Straight Arrow Connector 9">
            <a:extLst>
              <a:ext uri="{FF2B5EF4-FFF2-40B4-BE49-F238E27FC236}">
                <a16:creationId xmlns:a16="http://schemas.microsoft.com/office/drawing/2014/main" id="{A57FEC9C-F394-FE5F-DBC8-E16BDD79F8BF}"/>
              </a:ext>
            </a:extLst>
          </p:cNvPr>
          <p:cNvCxnSpPr>
            <a:cxnSpLocks/>
          </p:cNvCxnSpPr>
          <p:nvPr/>
        </p:nvCxnSpPr>
        <p:spPr>
          <a:xfrm flipV="1">
            <a:off x="1600200" y="3886200"/>
            <a:ext cx="1371600" cy="1828800"/>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15714FB-657C-EBF3-5C8E-870BF074D184}"/>
              </a:ext>
            </a:extLst>
          </p:cNvPr>
          <p:cNvSpPr/>
          <p:nvPr/>
        </p:nvSpPr>
        <p:spPr>
          <a:xfrm>
            <a:off x="457200" y="5715000"/>
            <a:ext cx="1898652" cy="411163"/>
          </a:xfrm>
          <a:prstGeom prst="round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84FFCBC3-77A3-672A-3379-CEBAE72C47C1}"/>
              </a:ext>
            </a:extLst>
          </p:cNvPr>
          <p:cNvCxnSpPr>
            <a:cxnSpLocks/>
          </p:cNvCxnSpPr>
          <p:nvPr/>
        </p:nvCxnSpPr>
        <p:spPr>
          <a:xfrm flipV="1">
            <a:off x="4156966" y="5060950"/>
            <a:ext cx="0" cy="600868"/>
          </a:xfrm>
          <a:prstGeom prst="straightConnector1">
            <a:avLst/>
          </a:prstGeom>
          <a:ln w="28575">
            <a:solidFill>
              <a:srgbClr val="FFCC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E06F21B-3692-4333-0697-98B82F61E216}"/>
              </a:ext>
            </a:extLst>
          </p:cNvPr>
          <p:cNvSpPr/>
          <p:nvPr/>
        </p:nvSpPr>
        <p:spPr>
          <a:xfrm>
            <a:off x="3013966" y="5661818"/>
            <a:ext cx="1898652" cy="411163"/>
          </a:xfrm>
          <a:prstGeom prst="roundRect">
            <a:avLst/>
          </a:prstGeom>
          <a:no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73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9550B-2F34-B14C-B2D4-3C705ED564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D9E5C0-794E-CC19-85C0-431A39080A8A}"/>
              </a:ext>
            </a:extLst>
          </p:cNvPr>
          <p:cNvSpPr>
            <a:spLocks noGrp="1"/>
          </p:cNvSpPr>
          <p:nvPr>
            <p:ph type="title"/>
          </p:nvPr>
        </p:nvSpPr>
        <p:spPr>
          <a:solidFill>
            <a:srgbClr val="FFCC00"/>
          </a:solidFill>
        </p:spPr>
        <p:txBody>
          <a:bodyPr/>
          <a:lstStyle/>
          <a:p>
            <a:r>
              <a:rPr lang="sr-Cyrl-RS" dirty="0"/>
              <a:t>Како је </a:t>
            </a:r>
            <a:r>
              <a:rPr lang="sr-Cyrl-RS" dirty="0" err="1"/>
              <a:t>Бирги</a:t>
            </a:r>
            <a:r>
              <a:rPr lang="sr-Cyrl-RS" dirty="0"/>
              <a:t> размишљао?</a:t>
            </a:r>
            <a:endParaRPr lang="en-US" dirty="0"/>
          </a:p>
        </p:txBody>
      </p:sp>
      <p:graphicFrame>
        <p:nvGraphicFramePr>
          <p:cNvPr id="11" name="Content Placeholder 10">
            <a:extLst>
              <a:ext uri="{FF2B5EF4-FFF2-40B4-BE49-F238E27FC236}">
                <a16:creationId xmlns:a16="http://schemas.microsoft.com/office/drawing/2014/main" id="{649AD057-AD05-7511-998D-D0C1D2D12079}"/>
              </a:ext>
            </a:extLst>
          </p:cNvPr>
          <p:cNvGraphicFramePr>
            <a:graphicFrameLocks noGrp="1"/>
          </p:cNvGraphicFramePr>
          <p:nvPr>
            <p:ph idx="1"/>
            <p:extLst>
              <p:ext uri="{D42A27DB-BD31-4B8C-83A1-F6EECF244321}">
                <p14:modId xmlns:p14="http://schemas.microsoft.com/office/powerpoint/2010/main" val="213593008"/>
              </p:ext>
            </p:extLst>
          </p:nvPr>
        </p:nvGraphicFramePr>
        <p:xfrm>
          <a:off x="457200" y="2224722"/>
          <a:ext cx="2333413" cy="4358640"/>
        </p:xfrm>
        <a:graphic>
          <a:graphicData uri="http://schemas.openxmlformats.org/drawingml/2006/table">
            <a:tbl>
              <a:tblPr firstRow="1" bandRow="1">
                <a:tableStyleId>{F5AB1C69-6EDB-4FF4-983F-18BD219EF322}</a:tableStyleId>
              </a:tblPr>
              <a:tblGrid>
                <a:gridCol w="509725">
                  <a:extLst>
                    <a:ext uri="{9D8B030D-6E8A-4147-A177-3AD203B41FA5}">
                      <a16:colId xmlns:a16="http://schemas.microsoft.com/office/drawing/2014/main" val="1582795922"/>
                    </a:ext>
                  </a:extLst>
                </a:gridCol>
                <a:gridCol w="1823688">
                  <a:extLst>
                    <a:ext uri="{9D8B030D-6E8A-4147-A177-3AD203B41FA5}">
                      <a16:colId xmlns:a16="http://schemas.microsoft.com/office/drawing/2014/main" val="338185540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000" b="0" i="1" dirty="0">
                          <a:solidFill>
                            <a:schemeClr val="tx1"/>
                          </a:solidFill>
                        </a:rPr>
                        <a:t>h</a:t>
                      </a:r>
                      <a:r>
                        <a:rPr lang="en-US" sz="2000" b="0" dirty="0">
                          <a:solidFill>
                            <a:schemeClr val="tx1"/>
                          </a:solidFill>
                        </a:rPr>
                        <a:t> = </a:t>
                      </a:r>
                      <a:r>
                        <a:rPr lang="sr-Cyrl-RS" sz="2000" b="0" dirty="0">
                          <a:solidFill>
                            <a:schemeClr val="tx1"/>
                          </a:solidFill>
                        </a:rPr>
                        <a:t>1.1</a:t>
                      </a:r>
                      <a:r>
                        <a:rPr lang="en-US" sz="2000" b="0" i="1" baseline="30000" dirty="0">
                          <a:solidFill>
                            <a:schemeClr val="tx1"/>
                          </a:solidFill>
                        </a:rPr>
                        <a:t>t</a:t>
                      </a: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endParaRPr lang="en-US" sz="2000" dirty="0"/>
                    </a:p>
                  </a:txBody>
                  <a:tcPr/>
                </a:tc>
                <a:extLst>
                  <a:ext uri="{0D108BD9-81ED-4DB2-BD59-A6C34878D82A}">
                    <a16:rowId xmlns:a16="http://schemas.microsoft.com/office/drawing/2014/main" val="4163797940"/>
                  </a:ext>
                </a:extLst>
              </a:tr>
              <a:tr h="370840">
                <a:tc>
                  <a:txBody>
                    <a:bodyPr/>
                    <a:lstStyle/>
                    <a:p>
                      <a:pPr algn="ctr"/>
                      <a:r>
                        <a:rPr lang="en-US" sz="2000" dirty="0"/>
                        <a:t>1</a:t>
                      </a:r>
                    </a:p>
                  </a:txBody>
                  <a:tcPr/>
                </a:tc>
                <a:tc>
                  <a:txBody>
                    <a:bodyPr/>
                    <a:lstStyle/>
                    <a:p>
                      <a:endParaRPr lang="en-US" sz="2000" dirty="0"/>
                    </a:p>
                  </a:txBody>
                  <a:tcPr/>
                </a:tc>
                <a:extLst>
                  <a:ext uri="{0D108BD9-81ED-4DB2-BD59-A6C34878D82A}">
                    <a16:rowId xmlns:a16="http://schemas.microsoft.com/office/drawing/2014/main" val="587338376"/>
                  </a:ext>
                </a:extLst>
              </a:tr>
              <a:tr h="370840">
                <a:tc>
                  <a:txBody>
                    <a:bodyPr/>
                    <a:lstStyle/>
                    <a:p>
                      <a:pPr algn="ctr"/>
                      <a:r>
                        <a:rPr lang="en-US" sz="2000" dirty="0"/>
                        <a:t>2</a:t>
                      </a:r>
                    </a:p>
                  </a:txBody>
                  <a:tcPr/>
                </a:tc>
                <a:tc>
                  <a:txBody>
                    <a:bodyPr/>
                    <a:lstStyle/>
                    <a:p>
                      <a:endParaRPr lang="en-US" sz="2000" dirty="0"/>
                    </a:p>
                  </a:txBody>
                  <a:tcPr/>
                </a:tc>
                <a:extLst>
                  <a:ext uri="{0D108BD9-81ED-4DB2-BD59-A6C34878D82A}">
                    <a16:rowId xmlns:a16="http://schemas.microsoft.com/office/drawing/2014/main" val="1087018619"/>
                  </a:ext>
                </a:extLst>
              </a:tr>
              <a:tr h="370840">
                <a:tc>
                  <a:txBody>
                    <a:bodyPr/>
                    <a:lstStyle/>
                    <a:p>
                      <a:pPr algn="ctr"/>
                      <a:r>
                        <a:rPr lang="en-US" sz="2000" dirty="0"/>
                        <a:t>3</a:t>
                      </a:r>
                    </a:p>
                  </a:txBody>
                  <a:tcPr/>
                </a:tc>
                <a:tc>
                  <a:txBody>
                    <a:bodyPr/>
                    <a:lstStyle/>
                    <a:p>
                      <a:endParaRPr lang="en-US" sz="2000" dirty="0"/>
                    </a:p>
                  </a:txBody>
                  <a:tcPr/>
                </a:tc>
                <a:extLst>
                  <a:ext uri="{0D108BD9-81ED-4DB2-BD59-A6C34878D82A}">
                    <a16:rowId xmlns:a16="http://schemas.microsoft.com/office/drawing/2014/main" val="2405622772"/>
                  </a:ext>
                </a:extLst>
              </a:tr>
              <a:tr h="370840">
                <a:tc>
                  <a:txBody>
                    <a:bodyPr/>
                    <a:lstStyle/>
                    <a:p>
                      <a:pPr algn="ctr"/>
                      <a:r>
                        <a:rPr lang="en-US" sz="2000" dirty="0"/>
                        <a:t>4</a:t>
                      </a:r>
                    </a:p>
                  </a:txBody>
                  <a:tcPr/>
                </a:tc>
                <a:tc>
                  <a:txBody>
                    <a:bodyPr/>
                    <a:lstStyle/>
                    <a:p>
                      <a:endParaRPr lang="en-US" sz="2000" dirty="0"/>
                    </a:p>
                  </a:txBody>
                  <a:tcPr/>
                </a:tc>
                <a:extLst>
                  <a:ext uri="{0D108BD9-81ED-4DB2-BD59-A6C34878D82A}">
                    <a16:rowId xmlns:a16="http://schemas.microsoft.com/office/drawing/2014/main" val="915428566"/>
                  </a:ext>
                </a:extLst>
              </a:tr>
              <a:tr h="370840">
                <a:tc>
                  <a:txBody>
                    <a:bodyPr/>
                    <a:lstStyle/>
                    <a:p>
                      <a:pPr algn="ctr"/>
                      <a:r>
                        <a:rPr lang="en-US" sz="2000" dirty="0"/>
                        <a:t>5</a:t>
                      </a:r>
                    </a:p>
                  </a:txBody>
                  <a:tcPr/>
                </a:tc>
                <a:tc>
                  <a:txBody>
                    <a:bodyPr/>
                    <a:lstStyle/>
                    <a:p>
                      <a:endParaRPr lang="en-US" sz="2000" dirty="0"/>
                    </a:p>
                  </a:txBody>
                  <a:tcPr/>
                </a:tc>
                <a:extLst>
                  <a:ext uri="{0D108BD9-81ED-4DB2-BD59-A6C34878D82A}">
                    <a16:rowId xmlns:a16="http://schemas.microsoft.com/office/drawing/2014/main" val="627642547"/>
                  </a:ext>
                </a:extLst>
              </a:tr>
              <a:tr h="370840">
                <a:tc>
                  <a:txBody>
                    <a:bodyPr/>
                    <a:lstStyle/>
                    <a:p>
                      <a:pPr algn="ctr"/>
                      <a:r>
                        <a:rPr lang="en-US" sz="2000" dirty="0"/>
                        <a:t>6</a:t>
                      </a:r>
                    </a:p>
                  </a:txBody>
                  <a:tcPr/>
                </a:tc>
                <a:tc>
                  <a:txBody>
                    <a:bodyPr/>
                    <a:lstStyle/>
                    <a:p>
                      <a:endParaRPr lang="en-US" sz="2000" dirty="0"/>
                    </a:p>
                  </a:txBody>
                  <a:tcPr/>
                </a:tc>
                <a:extLst>
                  <a:ext uri="{0D108BD9-81ED-4DB2-BD59-A6C34878D82A}">
                    <a16:rowId xmlns:a16="http://schemas.microsoft.com/office/drawing/2014/main" val="650717022"/>
                  </a:ext>
                </a:extLst>
              </a:tr>
              <a:tr h="370840">
                <a:tc>
                  <a:txBody>
                    <a:bodyPr/>
                    <a:lstStyle/>
                    <a:p>
                      <a:pPr algn="ctr"/>
                      <a:r>
                        <a:rPr lang="en-US" sz="2000" dirty="0"/>
                        <a:t>7</a:t>
                      </a:r>
                    </a:p>
                  </a:txBody>
                  <a:tcPr/>
                </a:tc>
                <a:tc>
                  <a:txBody>
                    <a:bodyPr/>
                    <a:lstStyle/>
                    <a:p>
                      <a:endParaRPr lang="en-US" sz="2000" dirty="0"/>
                    </a:p>
                  </a:txBody>
                  <a:tcPr/>
                </a:tc>
                <a:extLst>
                  <a:ext uri="{0D108BD9-81ED-4DB2-BD59-A6C34878D82A}">
                    <a16:rowId xmlns:a16="http://schemas.microsoft.com/office/drawing/2014/main" val="342490079"/>
                  </a:ext>
                </a:extLst>
              </a:tr>
              <a:tr h="370840">
                <a:tc>
                  <a:txBody>
                    <a:bodyPr/>
                    <a:lstStyle/>
                    <a:p>
                      <a:pPr algn="ctr"/>
                      <a:r>
                        <a:rPr lang="en-US" sz="2000" dirty="0"/>
                        <a:t>8</a:t>
                      </a:r>
                    </a:p>
                  </a:txBody>
                  <a:tcPr/>
                </a:tc>
                <a:tc>
                  <a:txBody>
                    <a:bodyPr/>
                    <a:lstStyle/>
                    <a:p>
                      <a:endParaRPr lang="en-US" sz="2000" dirty="0"/>
                    </a:p>
                  </a:txBody>
                  <a:tcPr/>
                </a:tc>
                <a:extLst>
                  <a:ext uri="{0D108BD9-81ED-4DB2-BD59-A6C34878D82A}">
                    <a16:rowId xmlns:a16="http://schemas.microsoft.com/office/drawing/2014/main" val="3448887952"/>
                  </a:ext>
                </a:extLst>
              </a:tr>
              <a:tr h="370840">
                <a:tc>
                  <a:txBody>
                    <a:bodyPr/>
                    <a:lstStyle/>
                    <a:p>
                      <a:pPr algn="ctr"/>
                      <a:r>
                        <a:rPr lang="en-US" sz="2000" dirty="0"/>
                        <a:t>9</a:t>
                      </a:r>
                    </a:p>
                  </a:txBody>
                  <a:tcPr/>
                </a:tc>
                <a:tc>
                  <a:txBody>
                    <a:bodyPr/>
                    <a:lstStyle/>
                    <a:p>
                      <a:endParaRPr lang="en-US" sz="2000" dirty="0"/>
                    </a:p>
                  </a:txBody>
                  <a:tcPr/>
                </a:tc>
                <a:extLst>
                  <a:ext uri="{0D108BD9-81ED-4DB2-BD59-A6C34878D82A}">
                    <a16:rowId xmlns:a16="http://schemas.microsoft.com/office/drawing/2014/main" val="4106361677"/>
                  </a:ext>
                </a:extLst>
              </a:tr>
            </a:tbl>
          </a:graphicData>
        </a:graphic>
      </p:graphicFrame>
      <p:graphicFrame>
        <p:nvGraphicFramePr>
          <p:cNvPr id="8" name="Table 7">
            <a:extLst>
              <a:ext uri="{FF2B5EF4-FFF2-40B4-BE49-F238E27FC236}">
                <a16:creationId xmlns:a16="http://schemas.microsoft.com/office/drawing/2014/main" id="{57F1758F-4FE5-A2D2-8177-B44EE71BB9A9}"/>
              </a:ext>
            </a:extLst>
          </p:cNvPr>
          <p:cNvGraphicFramePr>
            <a:graphicFrameLocks noGrp="1"/>
          </p:cNvGraphicFramePr>
          <p:nvPr/>
        </p:nvGraphicFramePr>
        <p:xfrm>
          <a:off x="441959" y="1391094"/>
          <a:ext cx="6857998" cy="659892"/>
        </p:xfrm>
        <a:graphic>
          <a:graphicData uri="http://schemas.openxmlformats.org/drawingml/2006/table">
            <a:tbl>
              <a:tblPr firstRow="1" firstCol="1" bandRow="1">
                <a:tableStyleId>{F5AB1C69-6EDB-4FF4-983F-18BD219EF322}</a:tableStyleId>
              </a:tblPr>
              <a:tblGrid>
                <a:gridCol w="1295400">
                  <a:extLst>
                    <a:ext uri="{9D8B030D-6E8A-4147-A177-3AD203B41FA5}">
                      <a16:colId xmlns:a16="http://schemas.microsoft.com/office/drawing/2014/main" val="1965759638"/>
                    </a:ext>
                  </a:extLst>
                </a:gridCol>
                <a:gridCol w="533400">
                  <a:extLst>
                    <a:ext uri="{9D8B030D-6E8A-4147-A177-3AD203B41FA5}">
                      <a16:colId xmlns:a16="http://schemas.microsoft.com/office/drawing/2014/main" val="712504299"/>
                    </a:ext>
                  </a:extLst>
                </a:gridCol>
                <a:gridCol w="457200">
                  <a:extLst>
                    <a:ext uri="{9D8B030D-6E8A-4147-A177-3AD203B41FA5}">
                      <a16:colId xmlns:a16="http://schemas.microsoft.com/office/drawing/2014/main" val="2390464210"/>
                    </a:ext>
                  </a:extLst>
                </a:gridCol>
                <a:gridCol w="533400">
                  <a:extLst>
                    <a:ext uri="{9D8B030D-6E8A-4147-A177-3AD203B41FA5}">
                      <a16:colId xmlns:a16="http://schemas.microsoft.com/office/drawing/2014/main" val="2773666403"/>
                    </a:ext>
                  </a:extLst>
                </a:gridCol>
                <a:gridCol w="609600">
                  <a:extLst>
                    <a:ext uri="{9D8B030D-6E8A-4147-A177-3AD203B41FA5}">
                      <a16:colId xmlns:a16="http://schemas.microsoft.com/office/drawing/2014/main" val="1086690250"/>
                    </a:ext>
                  </a:extLst>
                </a:gridCol>
                <a:gridCol w="609600">
                  <a:extLst>
                    <a:ext uri="{9D8B030D-6E8A-4147-A177-3AD203B41FA5}">
                      <a16:colId xmlns:a16="http://schemas.microsoft.com/office/drawing/2014/main" val="3124188735"/>
                    </a:ext>
                  </a:extLst>
                </a:gridCol>
                <a:gridCol w="609600">
                  <a:extLst>
                    <a:ext uri="{9D8B030D-6E8A-4147-A177-3AD203B41FA5}">
                      <a16:colId xmlns:a16="http://schemas.microsoft.com/office/drawing/2014/main" val="3991210699"/>
                    </a:ext>
                  </a:extLst>
                </a:gridCol>
                <a:gridCol w="685800">
                  <a:extLst>
                    <a:ext uri="{9D8B030D-6E8A-4147-A177-3AD203B41FA5}">
                      <a16:colId xmlns:a16="http://schemas.microsoft.com/office/drawing/2014/main" val="973621003"/>
                    </a:ext>
                  </a:extLst>
                </a:gridCol>
                <a:gridCol w="762000">
                  <a:extLst>
                    <a:ext uri="{9D8B030D-6E8A-4147-A177-3AD203B41FA5}">
                      <a16:colId xmlns:a16="http://schemas.microsoft.com/office/drawing/2014/main" val="3706969776"/>
                    </a:ext>
                  </a:extLst>
                </a:gridCol>
                <a:gridCol w="761998">
                  <a:extLst>
                    <a:ext uri="{9D8B030D-6E8A-4147-A177-3AD203B41FA5}">
                      <a16:colId xmlns:a16="http://schemas.microsoft.com/office/drawing/2014/main" val="1053244516"/>
                    </a:ext>
                  </a:extLst>
                </a:gridCol>
              </a:tblGrid>
              <a:tr h="0">
                <a:tc>
                  <a:txBody>
                    <a:bodyPr/>
                    <a:lstStyle/>
                    <a:p>
                      <a:pPr marL="0" marR="0" algn="ctr">
                        <a:lnSpc>
                          <a:spcPct val="115000"/>
                        </a:lnSpc>
                        <a:spcAft>
                          <a:spcPts val="1000"/>
                        </a:spcAft>
                        <a:buNone/>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1</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2</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3</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4</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5</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6</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7</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8</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9</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480983246"/>
                  </a:ext>
                </a:extLst>
              </a:tr>
              <a:tr h="0">
                <a:tc>
                  <a:txBody>
                    <a:bodyPr/>
                    <a:lstStyle/>
                    <a:p>
                      <a:pPr marL="0" marR="0" algn="ctr">
                        <a:lnSpc>
                          <a:spcPct val="115000"/>
                        </a:lnSpc>
                        <a:spcAft>
                          <a:spcPts val="1000"/>
                        </a:spcAft>
                        <a:buNone/>
                      </a:pPr>
                      <a:r>
                        <a:rPr lang="sr-Latn-RS" sz="2000" b="0" i="1" dirty="0">
                          <a:solidFill>
                            <a:schemeClr val="tx1"/>
                          </a:solidFill>
                          <a:effectLst/>
                        </a:rPr>
                        <a:t>h</a:t>
                      </a:r>
                      <a:r>
                        <a:rPr lang="sr-Latn-RS" sz="2000" b="0" dirty="0">
                          <a:solidFill>
                            <a:schemeClr val="tx1"/>
                          </a:solidFill>
                          <a:effectLst/>
                        </a:rPr>
                        <a:t> = 2</a:t>
                      </a:r>
                      <a:r>
                        <a:rPr lang="sr-Latn-RS" sz="2000" b="0" i="1" baseline="30000" dirty="0">
                          <a:solidFill>
                            <a:schemeClr val="tx1"/>
                          </a:solidFill>
                          <a:effectLst/>
                        </a:rPr>
                        <a:t>t</a:t>
                      </a:r>
                      <a:endParaRPr lang="en-US" sz="20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64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256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512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extLst>
                  <a:ext uri="{0D108BD9-81ED-4DB2-BD59-A6C34878D82A}">
                    <a16:rowId xmlns:a16="http://schemas.microsoft.com/office/drawing/2014/main" val="307130634"/>
                  </a:ext>
                </a:extLst>
              </a:tr>
            </a:tbl>
          </a:graphicData>
        </a:graphic>
      </p:graphicFrame>
      <p:sp>
        <p:nvSpPr>
          <p:cNvPr id="9" name="Rectangle: Rounded Corners 8">
            <a:extLst>
              <a:ext uri="{FF2B5EF4-FFF2-40B4-BE49-F238E27FC236}">
                <a16:creationId xmlns:a16="http://schemas.microsoft.com/office/drawing/2014/main" id="{859A86B8-31E8-4D81-DD75-8E9C7F42478B}"/>
              </a:ext>
            </a:extLst>
          </p:cNvPr>
          <p:cNvSpPr/>
          <p:nvPr/>
        </p:nvSpPr>
        <p:spPr>
          <a:xfrm>
            <a:off x="3147058" y="1315530"/>
            <a:ext cx="1447799" cy="792162"/>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A4B3DA-70D8-E2AC-0C6B-9FA8594A6290}"/>
              </a:ext>
            </a:extLst>
          </p:cNvPr>
          <p:cNvSpPr txBox="1"/>
          <p:nvPr/>
        </p:nvSpPr>
        <p:spPr>
          <a:xfrm>
            <a:off x="7385304" y="1143000"/>
            <a:ext cx="1758696" cy="1405533"/>
          </a:xfrm>
          <a:prstGeom prst="cloudCallout">
            <a:avLst>
              <a:gd name="adj1" fmla="val -92952"/>
              <a:gd name="adj2" fmla="val 20492"/>
            </a:avLst>
          </a:prstGeom>
          <a:noFill/>
          <a:ln>
            <a:solidFill>
              <a:schemeClr val="tx1"/>
            </a:solidFill>
          </a:ln>
        </p:spPr>
        <p:txBody>
          <a:bodyPr wrap="square" rtlCol="0">
            <a:spAutoFit/>
          </a:bodyPr>
          <a:lstStyle/>
          <a:p>
            <a:r>
              <a:rPr lang="sr-Cyrl-RS" dirty="0"/>
              <a:t>Сувише су велики скокови!</a:t>
            </a:r>
            <a:endParaRPr lang="en-US" dirty="0"/>
          </a:p>
        </p:txBody>
      </p:sp>
    </p:spTree>
    <p:extLst>
      <p:ext uri="{BB962C8B-B14F-4D97-AF65-F5344CB8AC3E}">
        <p14:creationId xmlns:p14="http://schemas.microsoft.com/office/powerpoint/2010/main" val="40812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C4C8A-8A82-0F1C-22ED-E363D4B8407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E608D9-2B88-47F8-C51B-D8DE5DDE1470}"/>
              </a:ext>
            </a:extLst>
          </p:cNvPr>
          <p:cNvSpPr>
            <a:spLocks noGrp="1"/>
          </p:cNvSpPr>
          <p:nvPr>
            <p:ph type="title"/>
          </p:nvPr>
        </p:nvSpPr>
        <p:spPr>
          <a:solidFill>
            <a:srgbClr val="FFCC00"/>
          </a:solidFill>
        </p:spPr>
        <p:txBody>
          <a:bodyPr/>
          <a:lstStyle/>
          <a:p>
            <a:r>
              <a:rPr lang="sr-Cyrl-RS" dirty="0"/>
              <a:t>Како је </a:t>
            </a:r>
            <a:r>
              <a:rPr lang="sr-Cyrl-RS" dirty="0" err="1"/>
              <a:t>Бирги</a:t>
            </a:r>
            <a:r>
              <a:rPr lang="sr-Cyrl-RS" dirty="0"/>
              <a:t> размишљао?</a:t>
            </a:r>
            <a:endParaRPr lang="en-US" dirty="0"/>
          </a:p>
        </p:txBody>
      </p:sp>
      <p:graphicFrame>
        <p:nvGraphicFramePr>
          <p:cNvPr id="11" name="Content Placeholder 10">
            <a:extLst>
              <a:ext uri="{FF2B5EF4-FFF2-40B4-BE49-F238E27FC236}">
                <a16:creationId xmlns:a16="http://schemas.microsoft.com/office/drawing/2014/main" id="{FDA82E65-5B61-DFC5-681A-DDECB0EC4F50}"/>
              </a:ext>
            </a:extLst>
          </p:cNvPr>
          <p:cNvGraphicFramePr>
            <a:graphicFrameLocks noGrp="1"/>
          </p:cNvGraphicFramePr>
          <p:nvPr>
            <p:ph idx="1"/>
            <p:extLst>
              <p:ext uri="{D42A27DB-BD31-4B8C-83A1-F6EECF244321}">
                <p14:modId xmlns:p14="http://schemas.microsoft.com/office/powerpoint/2010/main" val="3702851565"/>
              </p:ext>
            </p:extLst>
          </p:nvPr>
        </p:nvGraphicFramePr>
        <p:xfrm>
          <a:off x="457200" y="2224722"/>
          <a:ext cx="2333413" cy="4358640"/>
        </p:xfrm>
        <a:graphic>
          <a:graphicData uri="http://schemas.openxmlformats.org/drawingml/2006/table">
            <a:tbl>
              <a:tblPr firstRow="1" bandRow="1">
                <a:tableStyleId>{F5AB1C69-6EDB-4FF4-983F-18BD219EF322}</a:tableStyleId>
              </a:tblPr>
              <a:tblGrid>
                <a:gridCol w="509725">
                  <a:extLst>
                    <a:ext uri="{9D8B030D-6E8A-4147-A177-3AD203B41FA5}">
                      <a16:colId xmlns:a16="http://schemas.microsoft.com/office/drawing/2014/main" val="1582795922"/>
                    </a:ext>
                  </a:extLst>
                </a:gridCol>
                <a:gridCol w="1823688">
                  <a:extLst>
                    <a:ext uri="{9D8B030D-6E8A-4147-A177-3AD203B41FA5}">
                      <a16:colId xmlns:a16="http://schemas.microsoft.com/office/drawing/2014/main" val="338185540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000" b="0" i="1" dirty="0">
                          <a:solidFill>
                            <a:schemeClr val="tx1"/>
                          </a:solidFill>
                        </a:rPr>
                        <a:t>h</a:t>
                      </a:r>
                      <a:r>
                        <a:rPr lang="en-US" sz="2000" b="0" dirty="0">
                          <a:solidFill>
                            <a:schemeClr val="tx1"/>
                          </a:solidFill>
                        </a:rPr>
                        <a:t> = </a:t>
                      </a:r>
                      <a:r>
                        <a:rPr lang="sr-Cyrl-RS" sz="2000" b="0" dirty="0">
                          <a:solidFill>
                            <a:schemeClr val="tx1"/>
                          </a:solidFill>
                        </a:rPr>
                        <a:t>1.1</a:t>
                      </a:r>
                      <a:r>
                        <a:rPr lang="en-US" sz="2000" b="0" i="1" baseline="30000" dirty="0">
                          <a:solidFill>
                            <a:schemeClr val="tx1"/>
                          </a:solidFill>
                        </a:rPr>
                        <a:t>t</a:t>
                      </a: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r>
                        <a:rPr lang="en-US" sz="2000" dirty="0"/>
                        <a:t>1</a:t>
                      </a:r>
                    </a:p>
                  </a:txBody>
                  <a:tcPr/>
                </a:tc>
                <a:extLst>
                  <a:ext uri="{0D108BD9-81ED-4DB2-BD59-A6C34878D82A}">
                    <a16:rowId xmlns:a16="http://schemas.microsoft.com/office/drawing/2014/main" val="4163797940"/>
                  </a:ext>
                </a:extLst>
              </a:tr>
              <a:tr h="370840">
                <a:tc>
                  <a:txBody>
                    <a:bodyPr/>
                    <a:lstStyle/>
                    <a:p>
                      <a:pPr algn="ctr"/>
                      <a:r>
                        <a:rPr lang="en-US" sz="2000" dirty="0"/>
                        <a:t>1</a:t>
                      </a:r>
                    </a:p>
                  </a:txBody>
                  <a:tcPr/>
                </a:tc>
                <a:tc>
                  <a:txBody>
                    <a:bodyPr/>
                    <a:lstStyle/>
                    <a:p>
                      <a:r>
                        <a:rPr lang="en-US" sz="2000" dirty="0"/>
                        <a:t>1.1</a:t>
                      </a:r>
                    </a:p>
                  </a:txBody>
                  <a:tcPr/>
                </a:tc>
                <a:extLst>
                  <a:ext uri="{0D108BD9-81ED-4DB2-BD59-A6C34878D82A}">
                    <a16:rowId xmlns:a16="http://schemas.microsoft.com/office/drawing/2014/main" val="587338376"/>
                  </a:ext>
                </a:extLst>
              </a:tr>
              <a:tr h="370840">
                <a:tc>
                  <a:txBody>
                    <a:bodyPr/>
                    <a:lstStyle/>
                    <a:p>
                      <a:pPr algn="ctr"/>
                      <a:r>
                        <a:rPr lang="en-US" sz="2000" dirty="0"/>
                        <a:t>2</a:t>
                      </a:r>
                    </a:p>
                  </a:txBody>
                  <a:tcPr/>
                </a:tc>
                <a:tc>
                  <a:txBody>
                    <a:bodyPr/>
                    <a:lstStyle/>
                    <a:p>
                      <a:endParaRPr lang="en-US" sz="2000" dirty="0"/>
                    </a:p>
                  </a:txBody>
                  <a:tcPr/>
                </a:tc>
                <a:extLst>
                  <a:ext uri="{0D108BD9-81ED-4DB2-BD59-A6C34878D82A}">
                    <a16:rowId xmlns:a16="http://schemas.microsoft.com/office/drawing/2014/main" val="1087018619"/>
                  </a:ext>
                </a:extLst>
              </a:tr>
              <a:tr h="370840">
                <a:tc>
                  <a:txBody>
                    <a:bodyPr/>
                    <a:lstStyle/>
                    <a:p>
                      <a:pPr algn="ctr"/>
                      <a:r>
                        <a:rPr lang="en-US" sz="2000" dirty="0"/>
                        <a:t>3</a:t>
                      </a:r>
                    </a:p>
                  </a:txBody>
                  <a:tcPr/>
                </a:tc>
                <a:tc>
                  <a:txBody>
                    <a:bodyPr/>
                    <a:lstStyle/>
                    <a:p>
                      <a:endParaRPr lang="en-US" sz="2000" dirty="0"/>
                    </a:p>
                  </a:txBody>
                  <a:tcPr/>
                </a:tc>
                <a:extLst>
                  <a:ext uri="{0D108BD9-81ED-4DB2-BD59-A6C34878D82A}">
                    <a16:rowId xmlns:a16="http://schemas.microsoft.com/office/drawing/2014/main" val="2405622772"/>
                  </a:ext>
                </a:extLst>
              </a:tr>
              <a:tr h="370840">
                <a:tc>
                  <a:txBody>
                    <a:bodyPr/>
                    <a:lstStyle/>
                    <a:p>
                      <a:pPr algn="ctr"/>
                      <a:r>
                        <a:rPr lang="en-US" sz="2000" dirty="0"/>
                        <a:t>4</a:t>
                      </a:r>
                    </a:p>
                  </a:txBody>
                  <a:tcPr/>
                </a:tc>
                <a:tc>
                  <a:txBody>
                    <a:bodyPr/>
                    <a:lstStyle/>
                    <a:p>
                      <a:endParaRPr lang="en-US" sz="2000" dirty="0"/>
                    </a:p>
                  </a:txBody>
                  <a:tcPr/>
                </a:tc>
                <a:extLst>
                  <a:ext uri="{0D108BD9-81ED-4DB2-BD59-A6C34878D82A}">
                    <a16:rowId xmlns:a16="http://schemas.microsoft.com/office/drawing/2014/main" val="915428566"/>
                  </a:ext>
                </a:extLst>
              </a:tr>
              <a:tr h="370840">
                <a:tc>
                  <a:txBody>
                    <a:bodyPr/>
                    <a:lstStyle/>
                    <a:p>
                      <a:pPr algn="ctr"/>
                      <a:r>
                        <a:rPr lang="en-US" sz="2000" dirty="0"/>
                        <a:t>5</a:t>
                      </a:r>
                    </a:p>
                  </a:txBody>
                  <a:tcPr/>
                </a:tc>
                <a:tc>
                  <a:txBody>
                    <a:bodyPr/>
                    <a:lstStyle/>
                    <a:p>
                      <a:endParaRPr lang="en-US" sz="2000" dirty="0"/>
                    </a:p>
                  </a:txBody>
                  <a:tcPr/>
                </a:tc>
                <a:extLst>
                  <a:ext uri="{0D108BD9-81ED-4DB2-BD59-A6C34878D82A}">
                    <a16:rowId xmlns:a16="http://schemas.microsoft.com/office/drawing/2014/main" val="627642547"/>
                  </a:ext>
                </a:extLst>
              </a:tr>
              <a:tr h="370840">
                <a:tc>
                  <a:txBody>
                    <a:bodyPr/>
                    <a:lstStyle/>
                    <a:p>
                      <a:pPr algn="ctr"/>
                      <a:r>
                        <a:rPr lang="en-US" sz="2000" dirty="0"/>
                        <a:t>6</a:t>
                      </a:r>
                    </a:p>
                  </a:txBody>
                  <a:tcPr/>
                </a:tc>
                <a:tc>
                  <a:txBody>
                    <a:bodyPr/>
                    <a:lstStyle/>
                    <a:p>
                      <a:endParaRPr lang="en-US" sz="2000" dirty="0"/>
                    </a:p>
                  </a:txBody>
                  <a:tcPr/>
                </a:tc>
                <a:extLst>
                  <a:ext uri="{0D108BD9-81ED-4DB2-BD59-A6C34878D82A}">
                    <a16:rowId xmlns:a16="http://schemas.microsoft.com/office/drawing/2014/main" val="650717022"/>
                  </a:ext>
                </a:extLst>
              </a:tr>
              <a:tr h="370840">
                <a:tc>
                  <a:txBody>
                    <a:bodyPr/>
                    <a:lstStyle/>
                    <a:p>
                      <a:pPr algn="ctr"/>
                      <a:r>
                        <a:rPr lang="en-US" sz="2000" dirty="0"/>
                        <a:t>7</a:t>
                      </a:r>
                    </a:p>
                  </a:txBody>
                  <a:tcPr/>
                </a:tc>
                <a:tc>
                  <a:txBody>
                    <a:bodyPr/>
                    <a:lstStyle/>
                    <a:p>
                      <a:endParaRPr lang="en-US" sz="2000" dirty="0"/>
                    </a:p>
                  </a:txBody>
                  <a:tcPr/>
                </a:tc>
                <a:extLst>
                  <a:ext uri="{0D108BD9-81ED-4DB2-BD59-A6C34878D82A}">
                    <a16:rowId xmlns:a16="http://schemas.microsoft.com/office/drawing/2014/main" val="342490079"/>
                  </a:ext>
                </a:extLst>
              </a:tr>
              <a:tr h="370840">
                <a:tc>
                  <a:txBody>
                    <a:bodyPr/>
                    <a:lstStyle/>
                    <a:p>
                      <a:pPr algn="ctr"/>
                      <a:r>
                        <a:rPr lang="en-US" sz="2000" dirty="0"/>
                        <a:t>8</a:t>
                      </a:r>
                    </a:p>
                  </a:txBody>
                  <a:tcPr/>
                </a:tc>
                <a:tc>
                  <a:txBody>
                    <a:bodyPr/>
                    <a:lstStyle/>
                    <a:p>
                      <a:endParaRPr lang="en-US" sz="2000" dirty="0"/>
                    </a:p>
                  </a:txBody>
                  <a:tcPr/>
                </a:tc>
                <a:extLst>
                  <a:ext uri="{0D108BD9-81ED-4DB2-BD59-A6C34878D82A}">
                    <a16:rowId xmlns:a16="http://schemas.microsoft.com/office/drawing/2014/main" val="3448887952"/>
                  </a:ext>
                </a:extLst>
              </a:tr>
              <a:tr h="370840">
                <a:tc>
                  <a:txBody>
                    <a:bodyPr/>
                    <a:lstStyle/>
                    <a:p>
                      <a:pPr algn="ctr"/>
                      <a:r>
                        <a:rPr lang="en-US" sz="2000" dirty="0"/>
                        <a:t>9</a:t>
                      </a:r>
                    </a:p>
                  </a:txBody>
                  <a:tcPr/>
                </a:tc>
                <a:tc>
                  <a:txBody>
                    <a:bodyPr/>
                    <a:lstStyle/>
                    <a:p>
                      <a:endParaRPr lang="en-US" sz="2000" dirty="0"/>
                    </a:p>
                  </a:txBody>
                  <a:tcPr/>
                </a:tc>
                <a:extLst>
                  <a:ext uri="{0D108BD9-81ED-4DB2-BD59-A6C34878D82A}">
                    <a16:rowId xmlns:a16="http://schemas.microsoft.com/office/drawing/2014/main" val="4106361677"/>
                  </a:ext>
                </a:extLst>
              </a:tr>
            </a:tbl>
          </a:graphicData>
        </a:graphic>
      </p:graphicFrame>
      <p:graphicFrame>
        <p:nvGraphicFramePr>
          <p:cNvPr id="8" name="Table 7">
            <a:extLst>
              <a:ext uri="{FF2B5EF4-FFF2-40B4-BE49-F238E27FC236}">
                <a16:creationId xmlns:a16="http://schemas.microsoft.com/office/drawing/2014/main" id="{54DCAF16-53C0-DAB7-12D0-5A53038124CF}"/>
              </a:ext>
            </a:extLst>
          </p:cNvPr>
          <p:cNvGraphicFramePr>
            <a:graphicFrameLocks noGrp="1"/>
          </p:cNvGraphicFramePr>
          <p:nvPr/>
        </p:nvGraphicFramePr>
        <p:xfrm>
          <a:off x="441959" y="1391094"/>
          <a:ext cx="6857998" cy="659892"/>
        </p:xfrm>
        <a:graphic>
          <a:graphicData uri="http://schemas.openxmlformats.org/drawingml/2006/table">
            <a:tbl>
              <a:tblPr firstRow="1" firstCol="1" bandRow="1">
                <a:tableStyleId>{F5AB1C69-6EDB-4FF4-983F-18BD219EF322}</a:tableStyleId>
              </a:tblPr>
              <a:tblGrid>
                <a:gridCol w="1295400">
                  <a:extLst>
                    <a:ext uri="{9D8B030D-6E8A-4147-A177-3AD203B41FA5}">
                      <a16:colId xmlns:a16="http://schemas.microsoft.com/office/drawing/2014/main" val="1965759638"/>
                    </a:ext>
                  </a:extLst>
                </a:gridCol>
                <a:gridCol w="533400">
                  <a:extLst>
                    <a:ext uri="{9D8B030D-6E8A-4147-A177-3AD203B41FA5}">
                      <a16:colId xmlns:a16="http://schemas.microsoft.com/office/drawing/2014/main" val="712504299"/>
                    </a:ext>
                  </a:extLst>
                </a:gridCol>
                <a:gridCol w="457200">
                  <a:extLst>
                    <a:ext uri="{9D8B030D-6E8A-4147-A177-3AD203B41FA5}">
                      <a16:colId xmlns:a16="http://schemas.microsoft.com/office/drawing/2014/main" val="2390464210"/>
                    </a:ext>
                  </a:extLst>
                </a:gridCol>
                <a:gridCol w="533400">
                  <a:extLst>
                    <a:ext uri="{9D8B030D-6E8A-4147-A177-3AD203B41FA5}">
                      <a16:colId xmlns:a16="http://schemas.microsoft.com/office/drawing/2014/main" val="2773666403"/>
                    </a:ext>
                  </a:extLst>
                </a:gridCol>
                <a:gridCol w="609600">
                  <a:extLst>
                    <a:ext uri="{9D8B030D-6E8A-4147-A177-3AD203B41FA5}">
                      <a16:colId xmlns:a16="http://schemas.microsoft.com/office/drawing/2014/main" val="1086690250"/>
                    </a:ext>
                  </a:extLst>
                </a:gridCol>
                <a:gridCol w="609600">
                  <a:extLst>
                    <a:ext uri="{9D8B030D-6E8A-4147-A177-3AD203B41FA5}">
                      <a16:colId xmlns:a16="http://schemas.microsoft.com/office/drawing/2014/main" val="3124188735"/>
                    </a:ext>
                  </a:extLst>
                </a:gridCol>
                <a:gridCol w="609600">
                  <a:extLst>
                    <a:ext uri="{9D8B030D-6E8A-4147-A177-3AD203B41FA5}">
                      <a16:colId xmlns:a16="http://schemas.microsoft.com/office/drawing/2014/main" val="3991210699"/>
                    </a:ext>
                  </a:extLst>
                </a:gridCol>
                <a:gridCol w="685800">
                  <a:extLst>
                    <a:ext uri="{9D8B030D-6E8A-4147-A177-3AD203B41FA5}">
                      <a16:colId xmlns:a16="http://schemas.microsoft.com/office/drawing/2014/main" val="973621003"/>
                    </a:ext>
                  </a:extLst>
                </a:gridCol>
                <a:gridCol w="762000">
                  <a:extLst>
                    <a:ext uri="{9D8B030D-6E8A-4147-A177-3AD203B41FA5}">
                      <a16:colId xmlns:a16="http://schemas.microsoft.com/office/drawing/2014/main" val="3706969776"/>
                    </a:ext>
                  </a:extLst>
                </a:gridCol>
                <a:gridCol w="761998">
                  <a:extLst>
                    <a:ext uri="{9D8B030D-6E8A-4147-A177-3AD203B41FA5}">
                      <a16:colId xmlns:a16="http://schemas.microsoft.com/office/drawing/2014/main" val="1053244516"/>
                    </a:ext>
                  </a:extLst>
                </a:gridCol>
              </a:tblGrid>
              <a:tr h="0">
                <a:tc>
                  <a:txBody>
                    <a:bodyPr/>
                    <a:lstStyle/>
                    <a:p>
                      <a:pPr marL="0" marR="0" algn="ctr">
                        <a:lnSpc>
                          <a:spcPct val="115000"/>
                        </a:lnSpc>
                        <a:spcAft>
                          <a:spcPts val="1000"/>
                        </a:spcAft>
                        <a:buNone/>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1</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2</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3</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4</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5</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6</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7</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8</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9</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480983246"/>
                  </a:ext>
                </a:extLst>
              </a:tr>
              <a:tr h="0">
                <a:tc>
                  <a:txBody>
                    <a:bodyPr/>
                    <a:lstStyle/>
                    <a:p>
                      <a:pPr marL="0" marR="0" algn="ctr">
                        <a:lnSpc>
                          <a:spcPct val="115000"/>
                        </a:lnSpc>
                        <a:spcAft>
                          <a:spcPts val="1000"/>
                        </a:spcAft>
                        <a:buNone/>
                      </a:pPr>
                      <a:r>
                        <a:rPr lang="sr-Latn-RS" sz="2000" b="0" i="1" dirty="0">
                          <a:solidFill>
                            <a:schemeClr val="tx1"/>
                          </a:solidFill>
                          <a:effectLst/>
                        </a:rPr>
                        <a:t>h</a:t>
                      </a:r>
                      <a:r>
                        <a:rPr lang="sr-Latn-RS" sz="2000" b="0" dirty="0">
                          <a:solidFill>
                            <a:schemeClr val="tx1"/>
                          </a:solidFill>
                          <a:effectLst/>
                        </a:rPr>
                        <a:t> = 2</a:t>
                      </a:r>
                      <a:r>
                        <a:rPr lang="sr-Latn-RS" sz="2000" b="0" i="1" baseline="30000" dirty="0">
                          <a:solidFill>
                            <a:schemeClr val="tx1"/>
                          </a:solidFill>
                          <a:effectLst/>
                        </a:rPr>
                        <a:t>t</a:t>
                      </a:r>
                      <a:endParaRPr lang="en-US" sz="20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64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256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512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extLst>
                  <a:ext uri="{0D108BD9-81ED-4DB2-BD59-A6C34878D82A}">
                    <a16:rowId xmlns:a16="http://schemas.microsoft.com/office/drawing/2014/main" val="307130634"/>
                  </a:ext>
                </a:extLst>
              </a:tr>
            </a:tbl>
          </a:graphicData>
        </a:graphic>
      </p:graphicFrame>
      <p:sp>
        <p:nvSpPr>
          <p:cNvPr id="9" name="Rectangle: Rounded Corners 8">
            <a:extLst>
              <a:ext uri="{FF2B5EF4-FFF2-40B4-BE49-F238E27FC236}">
                <a16:creationId xmlns:a16="http://schemas.microsoft.com/office/drawing/2014/main" id="{53DEA81F-1450-333D-8821-0456A8897550}"/>
              </a:ext>
            </a:extLst>
          </p:cNvPr>
          <p:cNvSpPr/>
          <p:nvPr/>
        </p:nvSpPr>
        <p:spPr>
          <a:xfrm>
            <a:off x="3147058" y="1315530"/>
            <a:ext cx="1447799" cy="792162"/>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74EBDE6-2F5A-7354-7D1A-EB43099326BB}"/>
              </a:ext>
            </a:extLst>
          </p:cNvPr>
          <p:cNvSpPr txBox="1"/>
          <p:nvPr/>
        </p:nvSpPr>
        <p:spPr>
          <a:xfrm>
            <a:off x="7385304" y="1143000"/>
            <a:ext cx="1758696" cy="1405533"/>
          </a:xfrm>
          <a:prstGeom prst="cloudCallout">
            <a:avLst>
              <a:gd name="adj1" fmla="val -92952"/>
              <a:gd name="adj2" fmla="val 20492"/>
            </a:avLst>
          </a:prstGeom>
          <a:noFill/>
          <a:ln>
            <a:solidFill>
              <a:schemeClr val="tx1"/>
            </a:solidFill>
          </a:ln>
        </p:spPr>
        <p:txBody>
          <a:bodyPr wrap="square" rtlCol="0">
            <a:spAutoFit/>
          </a:bodyPr>
          <a:lstStyle/>
          <a:p>
            <a:r>
              <a:rPr lang="sr-Cyrl-RS" dirty="0"/>
              <a:t>Сувише су велики скокови!</a:t>
            </a:r>
            <a:endParaRPr lang="en-US" dirty="0"/>
          </a:p>
        </p:txBody>
      </p:sp>
      <p:sp>
        <p:nvSpPr>
          <p:cNvPr id="2" name="Content Placeholder 5">
            <a:extLst>
              <a:ext uri="{FF2B5EF4-FFF2-40B4-BE49-F238E27FC236}">
                <a16:creationId xmlns:a16="http://schemas.microsoft.com/office/drawing/2014/main" id="{453B21FC-4D4E-95EF-B3D8-E92EC1C06CAD}"/>
              </a:ext>
            </a:extLst>
          </p:cNvPr>
          <p:cNvSpPr txBox="1">
            <a:spLocks/>
          </p:cNvSpPr>
          <p:nvPr/>
        </p:nvSpPr>
        <p:spPr>
          <a:xfrm>
            <a:off x="4648202" y="2743200"/>
            <a:ext cx="4267200" cy="384016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Symbol" panose="05050102010706020507" pitchFamily="18" charset="2"/>
              <a:buChar char="D"/>
            </a:pPr>
            <a:r>
              <a:rPr lang="en-US" i="1" dirty="0">
                <a:sym typeface="Symbol" panose="05050102010706020507" pitchFamily="18" charset="2"/>
              </a:rPr>
              <a:t>h</a:t>
            </a:r>
            <a:r>
              <a:rPr lang="en-US" dirty="0">
                <a:sym typeface="Symbol" panose="05050102010706020507" pitchFamily="18" charset="2"/>
              </a:rPr>
              <a:t> = </a:t>
            </a:r>
            <a:r>
              <a:rPr lang="en-US" dirty="0"/>
              <a:t>1.1</a:t>
            </a:r>
            <a:r>
              <a:rPr lang="en-US" i="1" baseline="30000" dirty="0"/>
              <a:t>t</a:t>
            </a:r>
            <a:r>
              <a:rPr lang="en-US" baseline="30000" dirty="0"/>
              <a:t> + 1</a:t>
            </a:r>
            <a:r>
              <a:rPr lang="en-US" dirty="0"/>
              <a:t> – 1.1</a:t>
            </a:r>
            <a:r>
              <a:rPr lang="en-US" i="1" baseline="30000" dirty="0"/>
              <a:t>t</a:t>
            </a:r>
            <a:r>
              <a:rPr lang="en-US" dirty="0"/>
              <a:t> </a:t>
            </a:r>
          </a:p>
          <a:p>
            <a:r>
              <a:rPr lang="en-US" dirty="0"/>
              <a:t>       = 1.1</a:t>
            </a:r>
            <a:r>
              <a:rPr lang="en-US" i="1" baseline="30000" dirty="0"/>
              <a:t>t</a:t>
            </a:r>
            <a:r>
              <a:rPr lang="en-US" dirty="0"/>
              <a:t> (1.1 – 1)</a:t>
            </a:r>
          </a:p>
          <a:p>
            <a:r>
              <a:rPr lang="en-US" dirty="0"/>
              <a:t>       = 1.1</a:t>
            </a:r>
            <a:r>
              <a:rPr lang="en-US" i="1" baseline="30000" dirty="0"/>
              <a:t>t</a:t>
            </a:r>
            <a:r>
              <a:rPr lang="en-US" dirty="0"/>
              <a:t> / 10</a:t>
            </a:r>
          </a:p>
          <a:p>
            <a:endParaRPr lang="sr-Cyrl-RS" dirty="0"/>
          </a:p>
          <a:p>
            <a:r>
              <a:rPr lang="sr-Cyrl-RS" dirty="0"/>
              <a:t>Н</a:t>
            </a:r>
            <a:r>
              <a:rPr lang="ru-RU" dirty="0" err="1"/>
              <a:t>аредну</a:t>
            </a:r>
            <a:r>
              <a:rPr lang="ru-RU" dirty="0"/>
              <a:t> </a:t>
            </a:r>
            <a:r>
              <a:rPr lang="ru-RU" dirty="0" err="1"/>
              <a:t>вредност</a:t>
            </a:r>
            <a:r>
              <a:rPr lang="ru-RU" dirty="0"/>
              <a:t> </a:t>
            </a:r>
            <a:r>
              <a:rPr lang="ru-RU" dirty="0" err="1"/>
              <a:t>целобројног</a:t>
            </a:r>
            <a:r>
              <a:rPr lang="ru-RU" dirty="0"/>
              <a:t> </a:t>
            </a:r>
            <a:r>
              <a:rPr lang="ru-RU" dirty="0" err="1"/>
              <a:t>степена</a:t>
            </a:r>
            <a:r>
              <a:rPr lang="ru-RU" dirty="0"/>
              <a:t> </a:t>
            </a:r>
            <a:r>
              <a:rPr lang="ru-RU" dirty="0" err="1"/>
              <a:t>броја</a:t>
            </a:r>
            <a:r>
              <a:rPr lang="ru-RU" dirty="0"/>
              <a:t> 1.1 </a:t>
            </a:r>
            <a:r>
              <a:rPr lang="ru-RU" dirty="0" err="1"/>
              <a:t>добијамо</a:t>
            </a:r>
            <a:r>
              <a:rPr lang="ru-RU" dirty="0"/>
              <a:t> </a:t>
            </a:r>
            <a:r>
              <a:rPr lang="ru-RU" dirty="0" err="1"/>
              <a:t>повећавајући</a:t>
            </a:r>
            <a:r>
              <a:rPr lang="ru-RU" dirty="0"/>
              <a:t> </a:t>
            </a:r>
            <a:r>
              <a:rPr lang="ru-RU" dirty="0" err="1"/>
              <a:t>претходну</a:t>
            </a:r>
            <a:r>
              <a:rPr lang="ru-RU" dirty="0"/>
              <a:t> </a:t>
            </a:r>
            <a:r>
              <a:rPr lang="ru-RU" dirty="0" err="1"/>
              <a:t>вредност</a:t>
            </a:r>
            <a:r>
              <a:rPr lang="ru-RU" dirty="0"/>
              <a:t> за </a:t>
            </a:r>
            <a:r>
              <a:rPr lang="ru-RU" dirty="0" err="1"/>
              <a:t>њену</a:t>
            </a:r>
            <a:r>
              <a:rPr lang="ru-RU" dirty="0"/>
              <a:t> </a:t>
            </a:r>
            <a:r>
              <a:rPr lang="ru-RU" dirty="0" err="1"/>
              <a:t>десетину</a:t>
            </a:r>
            <a:r>
              <a:rPr lang="ru-RU" dirty="0"/>
              <a:t>. </a:t>
            </a:r>
            <a:endParaRPr lang="en-US" dirty="0"/>
          </a:p>
        </p:txBody>
      </p:sp>
    </p:spTree>
    <p:extLst>
      <p:ext uri="{BB962C8B-B14F-4D97-AF65-F5344CB8AC3E}">
        <p14:creationId xmlns:p14="http://schemas.microsoft.com/office/powerpoint/2010/main" val="12075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373E2-E6FB-2005-93AA-2CCD0267957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301C1D1-2DE0-0CCC-4793-7A21E33ADF69}"/>
              </a:ext>
            </a:extLst>
          </p:cNvPr>
          <p:cNvSpPr>
            <a:spLocks noGrp="1"/>
          </p:cNvSpPr>
          <p:nvPr>
            <p:ph type="title"/>
          </p:nvPr>
        </p:nvSpPr>
        <p:spPr>
          <a:solidFill>
            <a:srgbClr val="FFCC00"/>
          </a:solidFill>
        </p:spPr>
        <p:txBody>
          <a:bodyPr/>
          <a:lstStyle/>
          <a:p>
            <a:r>
              <a:rPr lang="sr-Cyrl-RS" dirty="0"/>
              <a:t>Почетак 21. века</a:t>
            </a:r>
            <a:endParaRPr lang="en-US" dirty="0"/>
          </a:p>
        </p:txBody>
      </p:sp>
      <p:sp>
        <p:nvSpPr>
          <p:cNvPr id="2" name="Content Placeholder 1">
            <a:extLst>
              <a:ext uri="{FF2B5EF4-FFF2-40B4-BE49-F238E27FC236}">
                <a16:creationId xmlns:a16="http://schemas.microsoft.com/office/drawing/2014/main" id="{1C9EAC3E-7FD4-5D18-86EB-8A392C42DC77}"/>
              </a:ext>
            </a:extLst>
          </p:cNvPr>
          <p:cNvSpPr>
            <a:spLocks noGrp="1"/>
          </p:cNvSpPr>
          <p:nvPr>
            <p:ph idx="1"/>
          </p:nvPr>
        </p:nvSpPr>
        <p:spPr/>
        <p:txBody>
          <a:bodyPr/>
          <a:lstStyle/>
          <a:p>
            <a:r>
              <a:rPr lang="sr-Cyrl-RS" dirty="0"/>
              <a:t>Рачунари преплављују свет</a:t>
            </a:r>
            <a:endParaRPr lang="en-US" dirty="0"/>
          </a:p>
        </p:txBody>
      </p:sp>
      <p:pic>
        <p:nvPicPr>
          <p:cNvPr id="3" name="Picture 2">
            <a:extLst>
              <a:ext uri="{FF2B5EF4-FFF2-40B4-BE49-F238E27FC236}">
                <a16:creationId xmlns:a16="http://schemas.microsoft.com/office/drawing/2014/main" id="{6546593D-7477-EF43-AD43-4C0BF6D74D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0"/>
            <a:ext cx="2971800" cy="3508935"/>
          </a:xfrm>
          <a:prstGeom prst="rect">
            <a:avLst/>
          </a:prstGeom>
          <a:noFill/>
        </p:spPr>
      </p:pic>
      <p:pic>
        <p:nvPicPr>
          <p:cNvPr id="4" name="Picture 3" descr="Mixed race group of students using virtual reality goggles">
            <a:extLst>
              <a:ext uri="{FF2B5EF4-FFF2-40B4-BE49-F238E27FC236}">
                <a16:creationId xmlns:a16="http://schemas.microsoft.com/office/drawing/2014/main" id="{980856DC-049D-593F-B167-B74A5F10BD7D}"/>
              </a:ext>
            </a:extLst>
          </p:cNvPr>
          <p:cNvPicPr>
            <a:picLocks noChangeAspect="1"/>
          </p:cNvPicPr>
          <p:nvPr/>
        </p:nvPicPr>
        <p:blipFill>
          <a:blip r:embed="rId3"/>
          <a:stretch>
            <a:fillRect/>
          </a:stretch>
        </p:blipFill>
        <p:spPr>
          <a:xfrm>
            <a:off x="4326134" y="2668867"/>
            <a:ext cx="4162546" cy="2743200"/>
          </a:xfrm>
          <a:prstGeom prst="rect">
            <a:avLst/>
          </a:prstGeom>
        </p:spPr>
      </p:pic>
    </p:spTree>
    <p:extLst>
      <p:ext uri="{BB962C8B-B14F-4D97-AF65-F5344CB8AC3E}">
        <p14:creationId xmlns:p14="http://schemas.microsoft.com/office/powerpoint/2010/main" val="1147273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06FF7C-B441-5FE2-F234-31B15231D530}"/>
              </a:ext>
            </a:extLst>
          </p:cNvPr>
          <p:cNvSpPr>
            <a:spLocks noGrp="1"/>
          </p:cNvSpPr>
          <p:nvPr>
            <p:ph type="title"/>
          </p:nvPr>
        </p:nvSpPr>
        <p:spPr>
          <a:solidFill>
            <a:srgbClr val="FFCC00"/>
          </a:solidFill>
        </p:spPr>
        <p:txBody>
          <a:bodyPr/>
          <a:lstStyle/>
          <a:p>
            <a:r>
              <a:rPr lang="sr-Cyrl-RS" dirty="0"/>
              <a:t>Како је </a:t>
            </a:r>
            <a:r>
              <a:rPr lang="sr-Cyrl-RS" dirty="0" err="1"/>
              <a:t>Бирги</a:t>
            </a:r>
            <a:r>
              <a:rPr lang="sr-Cyrl-RS" dirty="0"/>
              <a:t> размишљао?</a:t>
            </a:r>
            <a:endParaRPr lang="en-US" dirty="0"/>
          </a:p>
        </p:txBody>
      </p:sp>
      <p:graphicFrame>
        <p:nvGraphicFramePr>
          <p:cNvPr id="11" name="Content Placeholder 10">
            <a:extLst>
              <a:ext uri="{FF2B5EF4-FFF2-40B4-BE49-F238E27FC236}">
                <a16:creationId xmlns:a16="http://schemas.microsoft.com/office/drawing/2014/main" id="{B9075B1F-66F8-50AE-B80C-F19B80935EC3}"/>
              </a:ext>
            </a:extLst>
          </p:cNvPr>
          <p:cNvGraphicFramePr>
            <a:graphicFrameLocks noGrp="1"/>
          </p:cNvGraphicFramePr>
          <p:nvPr>
            <p:ph idx="1"/>
            <p:extLst>
              <p:ext uri="{D42A27DB-BD31-4B8C-83A1-F6EECF244321}">
                <p14:modId xmlns:p14="http://schemas.microsoft.com/office/powerpoint/2010/main" val="902997180"/>
              </p:ext>
            </p:extLst>
          </p:nvPr>
        </p:nvGraphicFramePr>
        <p:xfrm>
          <a:off x="457200" y="2224722"/>
          <a:ext cx="4038600" cy="4358640"/>
        </p:xfrm>
        <a:graphic>
          <a:graphicData uri="http://schemas.openxmlformats.org/drawingml/2006/table">
            <a:tbl>
              <a:tblPr firstRow="1" bandRow="1">
                <a:tableStyleId>{F5AB1C69-6EDB-4FF4-983F-18BD219EF322}</a:tableStyleId>
              </a:tblPr>
              <a:tblGrid>
                <a:gridCol w="509725">
                  <a:extLst>
                    <a:ext uri="{9D8B030D-6E8A-4147-A177-3AD203B41FA5}">
                      <a16:colId xmlns:a16="http://schemas.microsoft.com/office/drawing/2014/main" val="1582795922"/>
                    </a:ext>
                  </a:extLst>
                </a:gridCol>
                <a:gridCol w="1823688">
                  <a:extLst>
                    <a:ext uri="{9D8B030D-6E8A-4147-A177-3AD203B41FA5}">
                      <a16:colId xmlns:a16="http://schemas.microsoft.com/office/drawing/2014/main" val="3381855408"/>
                    </a:ext>
                  </a:extLst>
                </a:gridCol>
                <a:gridCol w="1705187">
                  <a:extLst>
                    <a:ext uri="{9D8B030D-6E8A-4147-A177-3AD203B41FA5}">
                      <a16:colId xmlns:a16="http://schemas.microsoft.com/office/drawing/2014/main" val="423658030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000" b="0" i="1" dirty="0">
                          <a:solidFill>
                            <a:schemeClr val="tx1"/>
                          </a:solidFill>
                        </a:rPr>
                        <a:t>h</a:t>
                      </a:r>
                      <a:r>
                        <a:rPr lang="en-US" sz="2000" b="0" dirty="0">
                          <a:solidFill>
                            <a:schemeClr val="tx1"/>
                          </a:solidFill>
                        </a:rPr>
                        <a:t> = </a:t>
                      </a:r>
                      <a:r>
                        <a:rPr lang="sr-Cyrl-RS" sz="2000" b="0" dirty="0">
                          <a:solidFill>
                            <a:schemeClr val="tx1"/>
                          </a:solidFill>
                        </a:rPr>
                        <a:t>1.1</a:t>
                      </a:r>
                      <a:r>
                        <a:rPr lang="en-US" sz="2000" b="0" i="1" baseline="30000" dirty="0">
                          <a:solidFill>
                            <a:schemeClr val="tx1"/>
                          </a:solidFill>
                        </a:rPr>
                        <a:t>t</a:t>
                      </a:r>
                    </a:p>
                  </a:txBody>
                  <a:tcPr/>
                </a:tc>
                <a:tc>
                  <a:txBody>
                    <a:bodyPr/>
                    <a:lstStyle/>
                    <a:p>
                      <a:pPr algn="ctr"/>
                      <a:r>
                        <a:rPr lang="en-US" sz="2000" b="0" i="0" baseline="0" dirty="0">
                          <a:solidFill>
                            <a:schemeClr val="tx1"/>
                          </a:solidFill>
                          <a:sym typeface="Symbol" panose="05050102010706020507" pitchFamily="18" charset="2"/>
                        </a:rPr>
                        <a:t> </a:t>
                      </a:r>
                      <a:r>
                        <a:rPr lang="en-US" sz="2000" b="0" i="1" baseline="0" dirty="0">
                          <a:solidFill>
                            <a:schemeClr val="tx1"/>
                          </a:solidFill>
                          <a:sym typeface="Symbol" panose="05050102010706020507" pitchFamily="18" charset="2"/>
                        </a:rPr>
                        <a:t>h</a:t>
                      </a:r>
                      <a:endParaRPr lang="en-US" sz="2000" b="0" i="1" baseline="0" dirty="0">
                        <a:solidFill>
                          <a:schemeClr val="tx1"/>
                        </a:solidFill>
                      </a:endParaRP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r>
                        <a:rPr lang="en-US" sz="2000" dirty="0"/>
                        <a:t>1</a:t>
                      </a:r>
                    </a:p>
                  </a:txBody>
                  <a:tcPr/>
                </a:tc>
                <a:tc>
                  <a:txBody>
                    <a:bodyPr/>
                    <a:lstStyle/>
                    <a:p>
                      <a:endParaRPr lang="en-US" sz="2000" dirty="0"/>
                    </a:p>
                  </a:txBody>
                  <a:tcPr/>
                </a:tc>
                <a:extLst>
                  <a:ext uri="{0D108BD9-81ED-4DB2-BD59-A6C34878D82A}">
                    <a16:rowId xmlns:a16="http://schemas.microsoft.com/office/drawing/2014/main" val="4163797940"/>
                  </a:ext>
                </a:extLst>
              </a:tr>
              <a:tr h="370840">
                <a:tc>
                  <a:txBody>
                    <a:bodyPr/>
                    <a:lstStyle/>
                    <a:p>
                      <a:pPr algn="ctr"/>
                      <a:r>
                        <a:rPr lang="en-US" sz="2000" dirty="0"/>
                        <a:t>1</a:t>
                      </a:r>
                    </a:p>
                  </a:txBody>
                  <a:tcPr/>
                </a:tc>
                <a:tc>
                  <a:txBody>
                    <a:bodyPr/>
                    <a:lstStyle/>
                    <a:p>
                      <a:r>
                        <a:rPr lang="en-US" sz="2000" dirty="0"/>
                        <a:t>1.1</a:t>
                      </a:r>
                    </a:p>
                  </a:txBody>
                  <a:tcPr/>
                </a:tc>
                <a:tc>
                  <a:txBody>
                    <a:bodyPr/>
                    <a:lstStyle/>
                    <a:p>
                      <a:endParaRPr lang="en-US" sz="2000" dirty="0"/>
                    </a:p>
                  </a:txBody>
                  <a:tcPr/>
                </a:tc>
                <a:extLst>
                  <a:ext uri="{0D108BD9-81ED-4DB2-BD59-A6C34878D82A}">
                    <a16:rowId xmlns:a16="http://schemas.microsoft.com/office/drawing/2014/main" val="587338376"/>
                  </a:ext>
                </a:extLst>
              </a:tr>
              <a:tr h="370840">
                <a:tc>
                  <a:txBody>
                    <a:bodyPr/>
                    <a:lstStyle/>
                    <a:p>
                      <a:pPr algn="ctr"/>
                      <a:r>
                        <a:rPr lang="en-US" sz="2000" dirty="0"/>
                        <a:t>2</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87018619"/>
                  </a:ext>
                </a:extLst>
              </a:tr>
              <a:tr h="370840">
                <a:tc>
                  <a:txBody>
                    <a:bodyPr/>
                    <a:lstStyle/>
                    <a:p>
                      <a:pPr algn="ctr"/>
                      <a:r>
                        <a:rPr lang="en-US" sz="2000" dirty="0"/>
                        <a:t>3</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2405622772"/>
                  </a:ext>
                </a:extLst>
              </a:tr>
              <a:tr h="370840">
                <a:tc>
                  <a:txBody>
                    <a:bodyPr/>
                    <a:lstStyle/>
                    <a:p>
                      <a:pPr algn="ctr"/>
                      <a:r>
                        <a:rPr lang="en-US" sz="2000" dirty="0"/>
                        <a:t>4</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915428566"/>
                  </a:ext>
                </a:extLst>
              </a:tr>
              <a:tr h="370840">
                <a:tc>
                  <a:txBody>
                    <a:bodyPr/>
                    <a:lstStyle/>
                    <a:p>
                      <a:pPr algn="ctr"/>
                      <a:r>
                        <a:rPr lang="en-US" sz="2000" dirty="0"/>
                        <a:t>5</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627642547"/>
                  </a:ext>
                </a:extLst>
              </a:tr>
              <a:tr h="370840">
                <a:tc>
                  <a:txBody>
                    <a:bodyPr/>
                    <a:lstStyle/>
                    <a:p>
                      <a:pPr algn="ctr"/>
                      <a:r>
                        <a:rPr lang="en-US" sz="2000" dirty="0"/>
                        <a:t>6</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650717022"/>
                  </a:ext>
                </a:extLst>
              </a:tr>
              <a:tr h="370840">
                <a:tc>
                  <a:txBody>
                    <a:bodyPr/>
                    <a:lstStyle/>
                    <a:p>
                      <a:pPr algn="ctr"/>
                      <a:r>
                        <a:rPr lang="en-US" sz="2000" dirty="0"/>
                        <a:t>7</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42490079"/>
                  </a:ext>
                </a:extLst>
              </a:tr>
              <a:tr h="370840">
                <a:tc>
                  <a:txBody>
                    <a:bodyPr/>
                    <a:lstStyle/>
                    <a:p>
                      <a:pPr algn="ctr"/>
                      <a:r>
                        <a:rPr lang="en-US" sz="2000" dirty="0"/>
                        <a:t>8</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448887952"/>
                  </a:ext>
                </a:extLst>
              </a:tr>
              <a:tr h="370840">
                <a:tc>
                  <a:txBody>
                    <a:bodyPr/>
                    <a:lstStyle/>
                    <a:p>
                      <a:pPr algn="ctr"/>
                      <a:r>
                        <a:rPr lang="en-US" sz="2000" dirty="0"/>
                        <a:t>9</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4106361677"/>
                  </a:ext>
                </a:extLst>
              </a:tr>
            </a:tbl>
          </a:graphicData>
        </a:graphic>
      </p:graphicFrame>
      <p:graphicFrame>
        <p:nvGraphicFramePr>
          <p:cNvPr id="8" name="Table 7">
            <a:extLst>
              <a:ext uri="{FF2B5EF4-FFF2-40B4-BE49-F238E27FC236}">
                <a16:creationId xmlns:a16="http://schemas.microsoft.com/office/drawing/2014/main" id="{71602CEF-D3B6-2D8D-55B1-CEAEBB58BD7D}"/>
              </a:ext>
            </a:extLst>
          </p:cNvPr>
          <p:cNvGraphicFramePr>
            <a:graphicFrameLocks noGrp="1"/>
          </p:cNvGraphicFramePr>
          <p:nvPr>
            <p:extLst>
              <p:ext uri="{D42A27DB-BD31-4B8C-83A1-F6EECF244321}">
                <p14:modId xmlns:p14="http://schemas.microsoft.com/office/powerpoint/2010/main" val="2636807569"/>
              </p:ext>
            </p:extLst>
          </p:nvPr>
        </p:nvGraphicFramePr>
        <p:xfrm>
          <a:off x="441959" y="1391094"/>
          <a:ext cx="6857998" cy="659892"/>
        </p:xfrm>
        <a:graphic>
          <a:graphicData uri="http://schemas.openxmlformats.org/drawingml/2006/table">
            <a:tbl>
              <a:tblPr firstRow="1" firstCol="1" bandRow="1">
                <a:tableStyleId>{F5AB1C69-6EDB-4FF4-983F-18BD219EF322}</a:tableStyleId>
              </a:tblPr>
              <a:tblGrid>
                <a:gridCol w="1295400">
                  <a:extLst>
                    <a:ext uri="{9D8B030D-6E8A-4147-A177-3AD203B41FA5}">
                      <a16:colId xmlns:a16="http://schemas.microsoft.com/office/drawing/2014/main" val="1965759638"/>
                    </a:ext>
                  </a:extLst>
                </a:gridCol>
                <a:gridCol w="533400">
                  <a:extLst>
                    <a:ext uri="{9D8B030D-6E8A-4147-A177-3AD203B41FA5}">
                      <a16:colId xmlns:a16="http://schemas.microsoft.com/office/drawing/2014/main" val="712504299"/>
                    </a:ext>
                  </a:extLst>
                </a:gridCol>
                <a:gridCol w="457200">
                  <a:extLst>
                    <a:ext uri="{9D8B030D-6E8A-4147-A177-3AD203B41FA5}">
                      <a16:colId xmlns:a16="http://schemas.microsoft.com/office/drawing/2014/main" val="2390464210"/>
                    </a:ext>
                  </a:extLst>
                </a:gridCol>
                <a:gridCol w="533400">
                  <a:extLst>
                    <a:ext uri="{9D8B030D-6E8A-4147-A177-3AD203B41FA5}">
                      <a16:colId xmlns:a16="http://schemas.microsoft.com/office/drawing/2014/main" val="2773666403"/>
                    </a:ext>
                  </a:extLst>
                </a:gridCol>
                <a:gridCol w="609600">
                  <a:extLst>
                    <a:ext uri="{9D8B030D-6E8A-4147-A177-3AD203B41FA5}">
                      <a16:colId xmlns:a16="http://schemas.microsoft.com/office/drawing/2014/main" val="1086690250"/>
                    </a:ext>
                  </a:extLst>
                </a:gridCol>
                <a:gridCol w="609600">
                  <a:extLst>
                    <a:ext uri="{9D8B030D-6E8A-4147-A177-3AD203B41FA5}">
                      <a16:colId xmlns:a16="http://schemas.microsoft.com/office/drawing/2014/main" val="3124188735"/>
                    </a:ext>
                  </a:extLst>
                </a:gridCol>
                <a:gridCol w="609600">
                  <a:extLst>
                    <a:ext uri="{9D8B030D-6E8A-4147-A177-3AD203B41FA5}">
                      <a16:colId xmlns:a16="http://schemas.microsoft.com/office/drawing/2014/main" val="3991210699"/>
                    </a:ext>
                  </a:extLst>
                </a:gridCol>
                <a:gridCol w="685800">
                  <a:extLst>
                    <a:ext uri="{9D8B030D-6E8A-4147-A177-3AD203B41FA5}">
                      <a16:colId xmlns:a16="http://schemas.microsoft.com/office/drawing/2014/main" val="973621003"/>
                    </a:ext>
                  </a:extLst>
                </a:gridCol>
                <a:gridCol w="762000">
                  <a:extLst>
                    <a:ext uri="{9D8B030D-6E8A-4147-A177-3AD203B41FA5}">
                      <a16:colId xmlns:a16="http://schemas.microsoft.com/office/drawing/2014/main" val="3706969776"/>
                    </a:ext>
                  </a:extLst>
                </a:gridCol>
                <a:gridCol w="761998">
                  <a:extLst>
                    <a:ext uri="{9D8B030D-6E8A-4147-A177-3AD203B41FA5}">
                      <a16:colId xmlns:a16="http://schemas.microsoft.com/office/drawing/2014/main" val="1053244516"/>
                    </a:ext>
                  </a:extLst>
                </a:gridCol>
              </a:tblGrid>
              <a:tr h="0">
                <a:tc>
                  <a:txBody>
                    <a:bodyPr/>
                    <a:lstStyle/>
                    <a:p>
                      <a:pPr marL="0" marR="0" algn="ctr">
                        <a:lnSpc>
                          <a:spcPct val="115000"/>
                        </a:lnSpc>
                        <a:spcAft>
                          <a:spcPts val="1000"/>
                        </a:spcAft>
                        <a:buNone/>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1</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2</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3</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4</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5</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6</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7</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8</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9</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480983246"/>
                  </a:ext>
                </a:extLst>
              </a:tr>
              <a:tr h="0">
                <a:tc>
                  <a:txBody>
                    <a:bodyPr/>
                    <a:lstStyle/>
                    <a:p>
                      <a:pPr marL="0" marR="0" algn="ctr">
                        <a:lnSpc>
                          <a:spcPct val="115000"/>
                        </a:lnSpc>
                        <a:spcAft>
                          <a:spcPts val="1000"/>
                        </a:spcAft>
                        <a:buNone/>
                      </a:pPr>
                      <a:r>
                        <a:rPr lang="sr-Latn-RS" sz="2000" b="0" i="1" dirty="0">
                          <a:solidFill>
                            <a:schemeClr val="tx1"/>
                          </a:solidFill>
                          <a:effectLst/>
                        </a:rPr>
                        <a:t>h</a:t>
                      </a:r>
                      <a:r>
                        <a:rPr lang="sr-Latn-RS" sz="2000" b="0" dirty="0">
                          <a:solidFill>
                            <a:schemeClr val="tx1"/>
                          </a:solidFill>
                          <a:effectLst/>
                        </a:rPr>
                        <a:t> = 2</a:t>
                      </a:r>
                      <a:r>
                        <a:rPr lang="sr-Latn-RS" sz="2000" b="0" i="1" baseline="30000" dirty="0">
                          <a:solidFill>
                            <a:schemeClr val="tx1"/>
                          </a:solidFill>
                          <a:effectLst/>
                        </a:rPr>
                        <a:t>t</a:t>
                      </a:r>
                      <a:endParaRPr lang="en-US" sz="20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64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256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512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extLst>
                  <a:ext uri="{0D108BD9-81ED-4DB2-BD59-A6C34878D82A}">
                    <a16:rowId xmlns:a16="http://schemas.microsoft.com/office/drawing/2014/main" val="307130634"/>
                  </a:ext>
                </a:extLst>
              </a:tr>
            </a:tbl>
          </a:graphicData>
        </a:graphic>
      </p:graphicFrame>
      <p:sp>
        <p:nvSpPr>
          <p:cNvPr id="9" name="Rectangle: Rounded Corners 8">
            <a:extLst>
              <a:ext uri="{FF2B5EF4-FFF2-40B4-BE49-F238E27FC236}">
                <a16:creationId xmlns:a16="http://schemas.microsoft.com/office/drawing/2014/main" id="{2C537F5A-19FB-D412-197B-31BC53224B52}"/>
              </a:ext>
            </a:extLst>
          </p:cNvPr>
          <p:cNvSpPr/>
          <p:nvPr/>
        </p:nvSpPr>
        <p:spPr>
          <a:xfrm>
            <a:off x="3147058" y="1315530"/>
            <a:ext cx="1447799" cy="792162"/>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14CA48-E57A-A13C-4CA7-7D2FFDC51127}"/>
              </a:ext>
            </a:extLst>
          </p:cNvPr>
          <p:cNvSpPr txBox="1"/>
          <p:nvPr/>
        </p:nvSpPr>
        <p:spPr>
          <a:xfrm>
            <a:off x="7385304" y="1143000"/>
            <a:ext cx="1758696" cy="1405533"/>
          </a:xfrm>
          <a:prstGeom prst="cloudCallout">
            <a:avLst>
              <a:gd name="adj1" fmla="val -92952"/>
              <a:gd name="adj2" fmla="val 20492"/>
            </a:avLst>
          </a:prstGeom>
          <a:noFill/>
          <a:ln>
            <a:solidFill>
              <a:schemeClr val="tx1"/>
            </a:solidFill>
          </a:ln>
        </p:spPr>
        <p:txBody>
          <a:bodyPr wrap="square" rtlCol="0">
            <a:spAutoFit/>
          </a:bodyPr>
          <a:lstStyle/>
          <a:p>
            <a:r>
              <a:rPr lang="sr-Cyrl-RS" dirty="0"/>
              <a:t>Сувише су велики скокови!</a:t>
            </a:r>
            <a:endParaRPr lang="en-US" dirty="0"/>
          </a:p>
        </p:txBody>
      </p:sp>
      <p:sp>
        <p:nvSpPr>
          <p:cNvPr id="12" name="Content Placeholder 5">
            <a:extLst>
              <a:ext uri="{FF2B5EF4-FFF2-40B4-BE49-F238E27FC236}">
                <a16:creationId xmlns:a16="http://schemas.microsoft.com/office/drawing/2014/main" id="{5402A642-AC47-E352-9231-B1B52E33E8AE}"/>
              </a:ext>
            </a:extLst>
          </p:cNvPr>
          <p:cNvSpPr txBox="1">
            <a:spLocks/>
          </p:cNvSpPr>
          <p:nvPr/>
        </p:nvSpPr>
        <p:spPr>
          <a:xfrm>
            <a:off x="4648202" y="2743200"/>
            <a:ext cx="4267200" cy="384016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Symbol" panose="05050102010706020507" pitchFamily="18" charset="2"/>
              <a:buChar char="D"/>
            </a:pPr>
            <a:r>
              <a:rPr lang="en-US" i="1" dirty="0">
                <a:sym typeface="Symbol" panose="05050102010706020507" pitchFamily="18" charset="2"/>
              </a:rPr>
              <a:t>h</a:t>
            </a:r>
            <a:r>
              <a:rPr lang="en-US" dirty="0">
                <a:sym typeface="Symbol" panose="05050102010706020507" pitchFamily="18" charset="2"/>
              </a:rPr>
              <a:t> = </a:t>
            </a:r>
            <a:r>
              <a:rPr lang="en-US" dirty="0"/>
              <a:t>1.1</a:t>
            </a:r>
            <a:r>
              <a:rPr lang="en-US" i="1" baseline="30000" dirty="0"/>
              <a:t>t</a:t>
            </a:r>
            <a:r>
              <a:rPr lang="en-US" baseline="30000" dirty="0"/>
              <a:t> + 1</a:t>
            </a:r>
            <a:r>
              <a:rPr lang="en-US" dirty="0"/>
              <a:t> – 1.1</a:t>
            </a:r>
            <a:r>
              <a:rPr lang="en-US" i="1" baseline="30000" dirty="0"/>
              <a:t>t</a:t>
            </a:r>
            <a:r>
              <a:rPr lang="en-US" dirty="0"/>
              <a:t> </a:t>
            </a:r>
          </a:p>
          <a:p>
            <a:r>
              <a:rPr lang="en-US" dirty="0"/>
              <a:t>       = 1.1</a:t>
            </a:r>
            <a:r>
              <a:rPr lang="en-US" i="1" baseline="30000" dirty="0"/>
              <a:t>t</a:t>
            </a:r>
            <a:r>
              <a:rPr lang="en-US" dirty="0"/>
              <a:t> (1.1 – 1)</a:t>
            </a:r>
          </a:p>
          <a:p>
            <a:r>
              <a:rPr lang="en-US" dirty="0"/>
              <a:t>       = 1.1</a:t>
            </a:r>
            <a:r>
              <a:rPr lang="en-US" i="1" baseline="30000" dirty="0"/>
              <a:t>t</a:t>
            </a:r>
            <a:r>
              <a:rPr lang="en-US" dirty="0"/>
              <a:t> / 10</a:t>
            </a:r>
          </a:p>
          <a:p>
            <a:endParaRPr lang="sr-Cyrl-RS" dirty="0"/>
          </a:p>
          <a:p>
            <a:r>
              <a:rPr lang="sr-Cyrl-RS" dirty="0"/>
              <a:t>Н</a:t>
            </a:r>
            <a:r>
              <a:rPr lang="ru-RU" dirty="0" err="1"/>
              <a:t>аредну</a:t>
            </a:r>
            <a:r>
              <a:rPr lang="ru-RU" dirty="0"/>
              <a:t> </a:t>
            </a:r>
            <a:r>
              <a:rPr lang="ru-RU" dirty="0" err="1"/>
              <a:t>вредност</a:t>
            </a:r>
            <a:r>
              <a:rPr lang="ru-RU" dirty="0"/>
              <a:t> </a:t>
            </a:r>
            <a:r>
              <a:rPr lang="ru-RU" dirty="0" err="1"/>
              <a:t>целобројног</a:t>
            </a:r>
            <a:r>
              <a:rPr lang="ru-RU" dirty="0"/>
              <a:t> </a:t>
            </a:r>
            <a:r>
              <a:rPr lang="ru-RU" dirty="0" err="1"/>
              <a:t>степена</a:t>
            </a:r>
            <a:r>
              <a:rPr lang="ru-RU" dirty="0"/>
              <a:t> </a:t>
            </a:r>
            <a:r>
              <a:rPr lang="ru-RU" dirty="0" err="1"/>
              <a:t>броја</a:t>
            </a:r>
            <a:r>
              <a:rPr lang="ru-RU" dirty="0"/>
              <a:t> 1.1 </a:t>
            </a:r>
            <a:r>
              <a:rPr lang="ru-RU" dirty="0" err="1"/>
              <a:t>добијамо</a:t>
            </a:r>
            <a:r>
              <a:rPr lang="ru-RU" dirty="0"/>
              <a:t> </a:t>
            </a:r>
            <a:r>
              <a:rPr lang="ru-RU" dirty="0" err="1"/>
              <a:t>повећавајући</a:t>
            </a:r>
            <a:r>
              <a:rPr lang="ru-RU" dirty="0"/>
              <a:t> </a:t>
            </a:r>
            <a:r>
              <a:rPr lang="ru-RU" dirty="0" err="1"/>
              <a:t>претходну</a:t>
            </a:r>
            <a:r>
              <a:rPr lang="ru-RU" dirty="0"/>
              <a:t> </a:t>
            </a:r>
            <a:r>
              <a:rPr lang="ru-RU" dirty="0" err="1"/>
              <a:t>вредност</a:t>
            </a:r>
            <a:r>
              <a:rPr lang="ru-RU" dirty="0"/>
              <a:t> за </a:t>
            </a:r>
            <a:r>
              <a:rPr lang="ru-RU" dirty="0" err="1"/>
              <a:t>њену</a:t>
            </a:r>
            <a:r>
              <a:rPr lang="ru-RU" dirty="0"/>
              <a:t> </a:t>
            </a:r>
            <a:r>
              <a:rPr lang="ru-RU" dirty="0" err="1"/>
              <a:t>десетину</a:t>
            </a:r>
            <a:r>
              <a:rPr lang="ru-RU" dirty="0"/>
              <a:t>. </a:t>
            </a:r>
            <a:endParaRPr lang="en-US" dirty="0"/>
          </a:p>
        </p:txBody>
      </p:sp>
    </p:spTree>
    <p:extLst>
      <p:ext uri="{BB962C8B-B14F-4D97-AF65-F5344CB8AC3E}">
        <p14:creationId xmlns:p14="http://schemas.microsoft.com/office/powerpoint/2010/main" val="1633810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A0ABD-0C85-3D37-3E96-1662378879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22A2873-E7FA-EDD5-32FB-F4FA3E130F1C}"/>
              </a:ext>
            </a:extLst>
          </p:cNvPr>
          <p:cNvSpPr>
            <a:spLocks noGrp="1"/>
          </p:cNvSpPr>
          <p:nvPr>
            <p:ph type="title"/>
          </p:nvPr>
        </p:nvSpPr>
        <p:spPr>
          <a:solidFill>
            <a:srgbClr val="FFCC00"/>
          </a:solidFill>
        </p:spPr>
        <p:txBody>
          <a:bodyPr/>
          <a:lstStyle/>
          <a:p>
            <a:r>
              <a:rPr lang="sr-Cyrl-RS" dirty="0"/>
              <a:t>Како је </a:t>
            </a:r>
            <a:r>
              <a:rPr lang="sr-Cyrl-RS" dirty="0" err="1"/>
              <a:t>Бирги</a:t>
            </a:r>
            <a:r>
              <a:rPr lang="sr-Cyrl-RS" dirty="0"/>
              <a:t> размишљао?</a:t>
            </a:r>
            <a:endParaRPr lang="en-US" dirty="0"/>
          </a:p>
        </p:txBody>
      </p:sp>
      <p:graphicFrame>
        <p:nvGraphicFramePr>
          <p:cNvPr id="11" name="Content Placeholder 10">
            <a:extLst>
              <a:ext uri="{FF2B5EF4-FFF2-40B4-BE49-F238E27FC236}">
                <a16:creationId xmlns:a16="http://schemas.microsoft.com/office/drawing/2014/main" id="{493F3CC1-02B7-3777-5CC8-06948D60D782}"/>
              </a:ext>
            </a:extLst>
          </p:cNvPr>
          <p:cNvGraphicFramePr>
            <a:graphicFrameLocks noGrp="1"/>
          </p:cNvGraphicFramePr>
          <p:nvPr>
            <p:ph idx="1"/>
            <p:extLst>
              <p:ext uri="{D42A27DB-BD31-4B8C-83A1-F6EECF244321}">
                <p14:modId xmlns:p14="http://schemas.microsoft.com/office/powerpoint/2010/main" val="1865774189"/>
              </p:ext>
            </p:extLst>
          </p:nvPr>
        </p:nvGraphicFramePr>
        <p:xfrm>
          <a:off x="457200" y="2224722"/>
          <a:ext cx="4038600" cy="4358640"/>
        </p:xfrm>
        <a:graphic>
          <a:graphicData uri="http://schemas.openxmlformats.org/drawingml/2006/table">
            <a:tbl>
              <a:tblPr firstRow="1" bandRow="1">
                <a:tableStyleId>{F5AB1C69-6EDB-4FF4-983F-18BD219EF322}</a:tableStyleId>
              </a:tblPr>
              <a:tblGrid>
                <a:gridCol w="509725">
                  <a:extLst>
                    <a:ext uri="{9D8B030D-6E8A-4147-A177-3AD203B41FA5}">
                      <a16:colId xmlns:a16="http://schemas.microsoft.com/office/drawing/2014/main" val="1582795922"/>
                    </a:ext>
                  </a:extLst>
                </a:gridCol>
                <a:gridCol w="1823688">
                  <a:extLst>
                    <a:ext uri="{9D8B030D-6E8A-4147-A177-3AD203B41FA5}">
                      <a16:colId xmlns:a16="http://schemas.microsoft.com/office/drawing/2014/main" val="3381855408"/>
                    </a:ext>
                  </a:extLst>
                </a:gridCol>
                <a:gridCol w="1705187">
                  <a:extLst>
                    <a:ext uri="{9D8B030D-6E8A-4147-A177-3AD203B41FA5}">
                      <a16:colId xmlns:a16="http://schemas.microsoft.com/office/drawing/2014/main" val="423658030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000" b="0" i="1" dirty="0">
                          <a:solidFill>
                            <a:schemeClr val="tx1"/>
                          </a:solidFill>
                        </a:rPr>
                        <a:t>h</a:t>
                      </a:r>
                      <a:r>
                        <a:rPr lang="en-US" sz="2000" b="0" dirty="0">
                          <a:solidFill>
                            <a:schemeClr val="tx1"/>
                          </a:solidFill>
                        </a:rPr>
                        <a:t> = </a:t>
                      </a:r>
                      <a:r>
                        <a:rPr lang="sr-Cyrl-RS" sz="2000" b="0" dirty="0">
                          <a:solidFill>
                            <a:schemeClr val="tx1"/>
                          </a:solidFill>
                        </a:rPr>
                        <a:t>1.1</a:t>
                      </a:r>
                      <a:r>
                        <a:rPr lang="en-US" sz="2000" b="0" i="1" baseline="30000" dirty="0">
                          <a:solidFill>
                            <a:schemeClr val="tx1"/>
                          </a:solidFill>
                        </a:rPr>
                        <a:t>t</a:t>
                      </a:r>
                    </a:p>
                  </a:txBody>
                  <a:tcPr/>
                </a:tc>
                <a:tc>
                  <a:txBody>
                    <a:bodyPr/>
                    <a:lstStyle/>
                    <a:p>
                      <a:pPr algn="ctr"/>
                      <a:r>
                        <a:rPr lang="en-US" sz="2000" b="0" i="0" baseline="0" dirty="0">
                          <a:solidFill>
                            <a:schemeClr val="tx1"/>
                          </a:solidFill>
                          <a:sym typeface="Symbol" panose="05050102010706020507" pitchFamily="18" charset="2"/>
                        </a:rPr>
                        <a:t> </a:t>
                      </a:r>
                      <a:r>
                        <a:rPr lang="en-US" sz="2000" b="0" i="1" baseline="0" dirty="0">
                          <a:solidFill>
                            <a:schemeClr val="tx1"/>
                          </a:solidFill>
                          <a:sym typeface="Symbol" panose="05050102010706020507" pitchFamily="18" charset="2"/>
                        </a:rPr>
                        <a:t>h</a:t>
                      </a:r>
                      <a:endParaRPr lang="en-US" sz="2000" b="0" i="1" baseline="0" dirty="0">
                        <a:solidFill>
                          <a:schemeClr val="tx1"/>
                        </a:solidFill>
                      </a:endParaRP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r>
                        <a:rPr lang="en-US" sz="2000" dirty="0"/>
                        <a:t>1</a:t>
                      </a:r>
                    </a:p>
                  </a:txBody>
                  <a:tcPr/>
                </a:tc>
                <a:tc>
                  <a:txBody>
                    <a:bodyPr/>
                    <a:lstStyle/>
                    <a:p>
                      <a:r>
                        <a:rPr lang="sr-Cyrl-RS" sz="2000" dirty="0"/>
                        <a:t>0.1</a:t>
                      </a:r>
                      <a:endParaRPr lang="en-US" sz="2000" dirty="0"/>
                    </a:p>
                  </a:txBody>
                  <a:tcPr/>
                </a:tc>
                <a:extLst>
                  <a:ext uri="{0D108BD9-81ED-4DB2-BD59-A6C34878D82A}">
                    <a16:rowId xmlns:a16="http://schemas.microsoft.com/office/drawing/2014/main" val="4163797940"/>
                  </a:ext>
                </a:extLst>
              </a:tr>
              <a:tr h="370840">
                <a:tc>
                  <a:txBody>
                    <a:bodyPr/>
                    <a:lstStyle/>
                    <a:p>
                      <a:pPr algn="ctr"/>
                      <a:r>
                        <a:rPr lang="en-US" sz="2000" dirty="0"/>
                        <a:t>1</a:t>
                      </a:r>
                    </a:p>
                  </a:txBody>
                  <a:tcPr/>
                </a:tc>
                <a:tc>
                  <a:txBody>
                    <a:bodyPr/>
                    <a:lstStyle/>
                    <a:p>
                      <a:r>
                        <a:rPr lang="en-US" sz="2000" dirty="0"/>
                        <a:t>1.1</a:t>
                      </a:r>
                    </a:p>
                  </a:txBody>
                  <a:tcPr/>
                </a:tc>
                <a:tc>
                  <a:txBody>
                    <a:bodyPr/>
                    <a:lstStyle/>
                    <a:p>
                      <a:endParaRPr lang="en-US" sz="2000" dirty="0"/>
                    </a:p>
                  </a:txBody>
                  <a:tcPr/>
                </a:tc>
                <a:extLst>
                  <a:ext uri="{0D108BD9-81ED-4DB2-BD59-A6C34878D82A}">
                    <a16:rowId xmlns:a16="http://schemas.microsoft.com/office/drawing/2014/main" val="587338376"/>
                  </a:ext>
                </a:extLst>
              </a:tr>
              <a:tr h="370840">
                <a:tc>
                  <a:txBody>
                    <a:bodyPr/>
                    <a:lstStyle/>
                    <a:p>
                      <a:pPr algn="ctr"/>
                      <a:r>
                        <a:rPr lang="en-US" sz="2000" dirty="0"/>
                        <a:t>2</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87018619"/>
                  </a:ext>
                </a:extLst>
              </a:tr>
              <a:tr h="370840">
                <a:tc>
                  <a:txBody>
                    <a:bodyPr/>
                    <a:lstStyle/>
                    <a:p>
                      <a:pPr algn="ctr"/>
                      <a:r>
                        <a:rPr lang="en-US" sz="2000" dirty="0"/>
                        <a:t>3</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2405622772"/>
                  </a:ext>
                </a:extLst>
              </a:tr>
              <a:tr h="370840">
                <a:tc>
                  <a:txBody>
                    <a:bodyPr/>
                    <a:lstStyle/>
                    <a:p>
                      <a:pPr algn="ctr"/>
                      <a:r>
                        <a:rPr lang="en-US" sz="2000" dirty="0"/>
                        <a:t>4</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915428566"/>
                  </a:ext>
                </a:extLst>
              </a:tr>
              <a:tr h="370840">
                <a:tc>
                  <a:txBody>
                    <a:bodyPr/>
                    <a:lstStyle/>
                    <a:p>
                      <a:pPr algn="ctr"/>
                      <a:r>
                        <a:rPr lang="en-US" sz="2000" dirty="0"/>
                        <a:t>5</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627642547"/>
                  </a:ext>
                </a:extLst>
              </a:tr>
              <a:tr h="370840">
                <a:tc>
                  <a:txBody>
                    <a:bodyPr/>
                    <a:lstStyle/>
                    <a:p>
                      <a:pPr algn="ctr"/>
                      <a:r>
                        <a:rPr lang="en-US" sz="2000" dirty="0"/>
                        <a:t>6</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650717022"/>
                  </a:ext>
                </a:extLst>
              </a:tr>
              <a:tr h="370840">
                <a:tc>
                  <a:txBody>
                    <a:bodyPr/>
                    <a:lstStyle/>
                    <a:p>
                      <a:pPr algn="ctr"/>
                      <a:r>
                        <a:rPr lang="en-US" sz="2000" dirty="0"/>
                        <a:t>7</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42490079"/>
                  </a:ext>
                </a:extLst>
              </a:tr>
              <a:tr h="370840">
                <a:tc>
                  <a:txBody>
                    <a:bodyPr/>
                    <a:lstStyle/>
                    <a:p>
                      <a:pPr algn="ctr"/>
                      <a:r>
                        <a:rPr lang="en-US" sz="2000" dirty="0"/>
                        <a:t>8</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448887952"/>
                  </a:ext>
                </a:extLst>
              </a:tr>
              <a:tr h="370840">
                <a:tc>
                  <a:txBody>
                    <a:bodyPr/>
                    <a:lstStyle/>
                    <a:p>
                      <a:pPr algn="ctr"/>
                      <a:r>
                        <a:rPr lang="en-US" sz="2000" dirty="0"/>
                        <a:t>9</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4106361677"/>
                  </a:ext>
                </a:extLst>
              </a:tr>
            </a:tbl>
          </a:graphicData>
        </a:graphic>
      </p:graphicFrame>
      <p:graphicFrame>
        <p:nvGraphicFramePr>
          <p:cNvPr id="8" name="Table 7">
            <a:extLst>
              <a:ext uri="{FF2B5EF4-FFF2-40B4-BE49-F238E27FC236}">
                <a16:creationId xmlns:a16="http://schemas.microsoft.com/office/drawing/2014/main" id="{3B08626B-C39B-44DA-0B6D-4250D9EFBAA8}"/>
              </a:ext>
            </a:extLst>
          </p:cNvPr>
          <p:cNvGraphicFramePr>
            <a:graphicFrameLocks noGrp="1"/>
          </p:cNvGraphicFramePr>
          <p:nvPr/>
        </p:nvGraphicFramePr>
        <p:xfrm>
          <a:off x="441959" y="1391094"/>
          <a:ext cx="6857998" cy="659892"/>
        </p:xfrm>
        <a:graphic>
          <a:graphicData uri="http://schemas.openxmlformats.org/drawingml/2006/table">
            <a:tbl>
              <a:tblPr firstRow="1" firstCol="1" bandRow="1">
                <a:tableStyleId>{F5AB1C69-6EDB-4FF4-983F-18BD219EF322}</a:tableStyleId>
              </a:tblPr>
              <a:tblGrid>
                <a:gridCol w="1295400">
                  <a:extLst>
                    <a:ext uri="{9D8B030D-6E8A-4147-A177-3AD203B41FA5}">
                      <a16:colId xmlns:a16="http://schemas.microsoft.com/office/drawing/2014/main" val="1965759638"/>
                    </a:ext>
                  </a:extLst>
                </a:gridCol>
                <a:gridCol w="533400">
                  <a:extLst>
                    <a:ext uri="{9D8B030D-6E8A-4147-A177-3AD203B41FA5}">
                      <a16:colId xmlns:a16="http://schemas.microsoft.com/office/drawing/2014/main" val="712504299"/>
                    </a:ext>
                  </a:extLst>
                </a:gridCol>
                <a:gridCol w="457200">
                  <a:extLst>
                    <a:ext uri="{9D8B030D-6E8A-4147-A177-3AD203B41FA5}">
                      <a16:colId xmlns:a16="http://schemas.microsoft.com/office/drawing/2014/main" val="2390464210"/>
                    </a:ext>
                  </a:extLst>
                </a:gridCol>
                <a:gridCol w="533400">
                  <a:extLst>
                    <a:ext uri="{9D8B030D-6E8A-4147-A177-3AD203B41FA5}">
                      <a16:colId xmlns:a16="http://schemas.microsoft.com/office/drawing/2014/main" val="2773666403"/>
                    </a:ext>
                  </a:extLst>
                </a:gridCol>
                <a:gridCol w="609600">
                  <a:extLst>
                    <a:ext uri="{9D8B030D-6E8A-4147-A177-3AD203B41FA5}">
                      <a16:colId xmlns:a16="http://schemas.microsoft.com/office/drawing/2014/main" val="1086690250"/>
                    </a:ext>
                  </a:extLst>
                </a:gridCol>
                <a:gridCol w="609600">
                  <a:extLst>
                    <a:ext uri="{9D8B030D-6E8A-4147-A177-3AD203B41FA5}">
                      <a16:colId xmlns:a16="http://schemas.microsoft.com/office/drawing/2014/main" val="3124188735"/>
                    </a:ext>
                  </a:extLst>
                </a:gridCol>
                <a:gridCol w="609600">
                  <a:extLst>
                    <a:ext uri="{9D8B030D-6E8A-4147-A177-3AD203B41FA5}">
                      <a16:colId xmlns:a16="http://schemas.microsoft.com/office/drawing/2014/main" val="3991210699"/>
                    </a:ext>
                  </a:extLst>
                </a:gridCol>
                <a:gridCol w="685800">
                  <a:extLst>
                    <a:ext uri="{9D8B030D-6E8A-4147-A177-3AD203B41FA5}">
                      <a16:colId xmlns:a16="http://schemas.microsoft.com/office/drawing/2014/main" val="973621003"/>
                    </a:ext>
                  </a:extLst>
                </a:gridCol>
                <a:gridCol w="762000">
                  <a:extLst>
                    <a:ext uri="{9D8B030D-6E8A-4147-A177-3AD203B41FA5}">
                      <a16:colId xmlns:a16="http://schemas.microsoft.com/office/drawing/2014/main" val="3706969776"/>
                    </a:ext>
                  </a:extLst>
                </a:gridCol>
                <a:gridCol w="761998">
                  <a:extLst>
                    <a:ext uri="{9D8B030D-6E8A-4147-A177-3AD203B41FA5}">
                      <a16:colId xmlns:a16="http://schemas.microsoft.com/office/drawing/2014/main" val="1053244516"/>
                    </a:ext>
                  </a:extLst>
                </a:gridCol>
              </a:tblGrid>
              <a:tr h="0">
                <a:tc>
                  <a:txBody>
                    <a:bodyPr/>
                    <a:lstStyle/>
                    <a:p>
                      <a:pPr marL="0" marR="0" algn="ctr">
                        <a:lnSpc>
                          <a:spcPct val="115000"/>
                        </a:lnSpc>
                        <a:spcAft>
                          <a:spcPts val="1000"/>
                        </a:spcAft>
                        <a:buNone/>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1</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2</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3</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4</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5</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6</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7</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8</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9</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480983246"/>
                  </a:ext>
                </a:extLst>
              </a:tr>
              <a:tr h="0">
                <a:tc>
                  <a:txBody>
                    <a:bodyPr/>
                    <a:lstStyle/>
                    <a:p>
                      <a:pPr marL="0" marR="0" algn="ctr">
                        <a:lnSpc>
                          <a:spcPct val="115000"/>
                        </a:lnSpc>
                        <a:spcAft>
                          <a:spcPts val="1000"/>
                        </a:spcAft>
                        <a:buNone/>
                      </a:pPr>
                      <a:r>
                        <a:rPr lang="sr-Latn-RS" sz="2000" b="0" i="1" dirty="0">
                          <a:solidFill>
                            <a:schemeClr val="tx1"/>
                          </a:solidFill>
                          <a:effectLst/>
                        </a:rPr>
                        <a:t>h</a:t>
                      </a:r>
                      <a:r>
                        <a:rPr lang="sr-Latn-RS" sz="2000" b="0" dirty="0">
                          <a:solidFill>
                            <a:schemeClr val="tx1"/>
                          </a:solidFill>
                          <a:effectLst/>
                        </a:rPr>
                        <a:t> = 2</a:t>
                      </a:r>
                      <a:r>
                        <a:rPr lang="sr-Latn-RS" sz="2000" b="0" i="1" baseline="30000" dirty="0">
                          <a:solidFill>
                            <a:schemeClr val="tx1"/>
                          </a:solidFill>
                          <a:effectLst/>
                        </a:rPr>
                        <a:t>t</a:t>
                      </a:r>
                      <a:endParaRPr lang="en-US" sz="20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64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256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512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extLst>
                  <a:ext uri="{0D108BD9-81ED-4DB2-BD59-A6C34878D82A}">
                    <a16:rowId xmlns:a16="http://schemas.microsoft.com/office/drawing/2014/main" val="307130634"/>
                  </a:ext>
                </a:extLst>
              </a:tr>
            </a:tbl>
          </a:graphicData>
        </a:graphic>
      </p:graphicFrame>
      <p:sp>
        <p:nvSpPr>
          <p:cNvPr id="9" name="Rectangle: Rounded Corners 8">
            <a:extLst>
              <a:ext uri="{FF2B5EF4-FFF2-40B4-BE49-F238E27FC236}">
                <a16:creationId xmlns:a16="http://schemas.microsoft.com/office/drawing/2014/main" id="{46A8859A-88B8-E55B-B9E4-CC8CA5633593}"/>
              </a:ext>
            </a:extLst>
          </p:cNvPr>
          <p:cNvSpPr/>
          <p:nvPr/>
        </p:nvSpPr>
        <p:spPr>
          <a:xfrm>
            <a:off x="3147058" y="1315530"/>
            <a:ext cx="1447799" cy="792162"/>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AAD7A06-1EA3-9AC1-288C-B91108330FB0}"/>
              </a:ext>
            </a:extLst>
          </p:cNvPr>
          <p:cNvSpPr txBox="1"/>
          <p:nvPr/>
        </p:nvSpPr>
        <p:spPr>
          <a:xfrm>
            <a:off x="7385304" y="1143000"/>
            <a:ext cx="1758696" cy="1405533"/>
          </a:xfrm>
          <a:prstGeom prst="cloudCallout">
            <a:avLst>
              <a:gd name="adj1" fmla="val -92952"/>
              <a:gd name="adj2" fmla="val 20492"/>
            </a:avLst>
          </a:prstGeom>
          <a:noFill/>
          <a:ln>
            <a:solidFill>
              <a:schemeClr val="tx1"/>
            </a:solidFill>
          </a:ln>
        </p:spPr>
        <p:txBody>
          <a:bodyPr wrap="square" rtlCol="0">
            <a:spAutoFit/>
          </a:bodyPr>
          <a:lstStyle/>
          <a:p>
            <a:r>
              <a:rPr lang="sr-Cyrl-RS" dirty="0"/>
              <a:t>Сувише су велики скокови!</a:t>
            </a:r>
            <a:endParaRPr lang="en-US" dirty="0"/>
          </a:p>
        </p:txBody>
      </p:sp>
      <p:sp>
        <p:nvSpPr>
          <p:cNvPr id="12" name="Content Placeholder 5">
            <a:extLst>
              <a:ext uri="{FF2B5EF4-FFF2-40B4-BE49-F238E27FC236}">
                <a16:creationId xmlns:a16="http://schemas.microsoft.com/office/drawing/2014/main" id="{D39A089E-0CA3-8DF7-540A-03CDD0C8D41F}"/>
              </a:ext>
            </a:extLst>
          </p:cNvPr>
          <p:cNvSpPr txBox="1">
            <a:spLocks/>
          </p:cNvSpPr>
          <p:nvPr/>
        </p:nvSpPr>
        <p:spPr>
          <a:xfrm>
            <a:off x="4648202" y="2743200"/>
            <a:ext cx="4267200" cy="384016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Symbol" panose="05050102010706020507" pitchFamily="18" charset="2"/>
              <a:buChar char="D"/>
            </a:pPr>
            <a:r>
              <a:rPr lang="en-US" i="1" dirty="0">
                <a:sym typeface="Symbol" panose="05050102010706020507" pitchFamily="18" charset="2"/>
              </a:rPr>
              <a:t>h</a:t>
            </a:r>
            <a:r>
              <a:rPr lang="en-US" dirty="0">
                <a:sym typeface="Symbol" panose="05050102010706020507" pitchFamily="18" charset="2"/>
              </a:rPr>
              <a:t> = </a:t>
            </a:r>
            <a:r>
              <a:rPr lang="en-US" dirty="0"/>
              <a:t>1.1</a:t>
            </a:r>
            <a:r>
              <a:rPr lang="en-US" i="1" baseline="30000" dirty="0"/>
              <a:t>t</a:t>
            </a:r>
            <a:r>
              <a:rPr lang="en-US" baseline="30000" dirty="0"/>
              <a:t> + 1</a:t>
            </a:r>
            <a:r>
              <a:rPr lang="en-US" dirty="0"/>
              <a:t> – 1.1</a:t>
            </a:r>
            <a:r>
              <a:rPr lang="en-US" i="1" baseline="30000" dirty="0"/>
              <a:t>t</a:t>
            </a:r>
            <a:r>
              <a:rPr lang="en-US" dirty="0"/>
              <a:t> </a:t>
            </a:r>
          </a:p>
          <a:p>
            <a:r>
              <a:rPr lang="en-US" dirty="0"/>
              <a:t>       = 1.1</a:t>
            </a:r>
            <a:r>
              <a:rPr lang="en-US" i="1" baseline="30000" dirty="0"/>
              <a:t>t</a:t>
            </a:r>
            <a:r>
              <a:rPr lang="en-US" dirty="0"/>
              <a:t> (1.1 – 1)</a:t>
            </a:r>
          </a:p>
          <a:p>
            <a:r>
              <a:rPr lang="en-US" dirty="0"/>
              <a:t>       = 1.1</a:t>
            </a:r>
            <a:r>
              <a:rPr lang="en-US" i="1" baseline="30000" dirty="0"/>
              <a:t>t</a:t>
            </a:r>
            <a:r>
              <a:rPr lang="en-US" dirty="0"/>
              <a:t> / 10</a:t>
            </a:r>
          </a:p>
          <a:p>
            <a:endParaRPr lang="sr-Cyrl-RS" dirty="0"/>
          </a:p>
          <a:p>
            <a:r>
              <a:rPr lang="sr-Cyrl-RS" dirty="0"/>
              <a:t>Н</a:t>
            </a:r>
            <a:r>
              <a:rPr lang="ru-RU" dirty="0" err="1"/>
              <a:t>аредну</a:t>
            </a:r>
            <a:r>
              <a:rPr lang="ru-RU" dirty="0"/>
              <a:t> </a:t>
            </a:r>
            <a:r>
              <a:rPr lang="ru-RU" dirty="0" err="1"/>
              <a:t>вредност</a:t>
            </a:r>
            <a:r>
              <a:rPr lang="ru-RU" dirty="0"/>
              <a:t> </a:t>
            </a:r>
            <a:r>
              <a:rPr lang="ru-RU" dirty="0" err="1"/>
              <a:t>целобројног</a:t>
            </a:r>
            <a:r>
              <a:rPr lang="ru-RU" dirty="0"/>
              <a:t> </a:t>
            </a:r>
            <a:r>
              <a:rPr lang="ru-RU" dirty="0" err="1"/>
              <a:t>степена</a:t>
            </a:r>
            <a:r>
              <a:rPr lang="ru-RU" dirty="0"/>
              <a:t> </a:t>
            </a:r>
            <a:r>
              <a:rPr lang="ru-RU" dirty="0" err="1"/>
              <a:t>броја</a:t>
            </a:r>
            <a:r>
              <a:rPr lang="ru-RU" dirty="0"/>
              <a:t> 1.1 </a:t>
            </a:r>
            <a:r>
              <a:rPr lang="ru-RU" dirty="0" err="1"/>
              <a:t>добијамо</a:t>
            </a:r>
            <a:r>
              <a:rPr lang="ru-RU" dirty="0"/>
              <a:t> </a:t>
            </a:r>
            <a:r>
              <a:rPr lang="ru-RU" dirty="0" err="1"/>
              <a:t>повећавајући</a:t>
            </a:r>
            <a:r>
              <a:rPr lang="ru-RU" dirty="0"/>
              <a:t> </a:t>
            </a:r>
            <a:r>
              <a:rPr lang="ru-RU" dirty="0" err="1"/>
              <a:t>претходну</a:t>
            </a:r>
            <a:r>
              <a:rPr lang="ru-RU" dirty="0"/>
              <a:t> </a:t>
            </a:r>
            <a:r>
              <a:rPr lang="ru-RU" dirty="0" err="1"/>
              <a:t>вредност</a:t>
            </a:r>
            <a:r>
              <a:rPr lang="ru-RU" dirty="0"/>
              <a:t> за </a:t>
            </a:r>
            <a:r>
              <a:rPr lang="ru-RU" dirty="0" err="1"/>
              <a:t>њену</a:t>
            </a:r>
            <a:r>
              <a:rPr lang="ru-RU" dirty="0"/>
              <a:t> </a:t>
            </a:r>
            <a:r>
              <a:rPr lang="ru-RU" dirty="0" err="1"/>
              <a:t>десетину</a:t>
            </a:r>
            <a:r>
              <a:rPr lang="ru-RU" dirty="0"/>
              <a:t>. </a:t>
            </a:r>
            <a:endParaRPr lang="en-US" dirty="0"/>
          </a:p>
        </p:txBody>
      </p:sp>
      <p:cxnSp>
        <p:nvCxnSpPr>
          <p:cNvPr id="3" name="Straight Arrow Connector 2">
            <a:extLst>
              <a:ext uri="{FF2B5EF4-FFF2-40B4-BE49-F238E27FC236}">
                <a16:creationId xmlns:a16="http://schemas.microsoft.com/office/drawing/2014/main" id="{E047355C-E929-0D35-36BD-3ED06DCBB1DD}"/>
              </a:ext>
            </a:extLst>
          </p:cNvPr>
          <p:cNvCxnSpPr>
            <a:cxnSpLocks/>
          </p:cNvCxnSpPr>
          <p:nvPr/>
        </p:nvCxnSpPr>
        <p:spPr>
          <a:xfrm>
            <a:off x="1600200" y="281940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FF71A17-D519-4D8C-5B4F-443D50A6A8F5}"/>
              </a:ext>
            </a:extLst>
          </p:cNvPr>
          <p:cNvCxnSpPr>
            <a:cxnSpLocks/>
          </p:cNvCxnSpPr>
          <p:nvPr/>
        </p:nvCxnSpPr>
        <p:spPr>
          <a:xfrm flipH="1">
            <a:off x="1524000" y="2971800"/>
            <a:ext cx="12192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838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04F06-F791-D4D9-5782-5D762505F0D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A9207FD-FBE9-25B7-FCBD-0E48CB320CD0}"/>
              </a:ext>
            </a:extLst>
          </p:cNvPr>
          <p:cNvSpPr>
            <a:spLocks noGrp="1"/>
          </p:cNvSpPr>
          <p:nvPr>
            <p:ph type="title"/>
          </p:nvPr>
        </p:nvSpPr>
        <p:spPr>
          <a:solidFill>
            <a:srgbClr val="FFCC00"/>
          </a:solidFill>
        </p:spPr>
        <p:txBody>
          <a:bodyPr/>
          <a:lstStyle/>
          <a:p>
            <a:r>
              <a:rPr lang="sr-Cyrl-RS" dirty="0"/>
              <a:t>Како је </a:t>
            </a:r>
            <a:r>
              <a:rPr lang="sr-Cyrl-RS" dirty="0" err="1"/>
              <a:t>Бирги</a:t>
            </a:r>
            <a:r>
              <a:rPr lang="sr-Cyrl-RS" dirty="0"/>
              <a:t> размишљао?</a:t>
            </a:r>
            <a:endParaRPr lang="en-US" dirty="0"/>
          </a:p>
        </p:txBody>
      </p:sp>
      <p:graphicFrame>
        <p:nvGraphicFramePr>
          <p:cNvPr id="11" name="Content Placeholder 10">
            <a:extLst>
              <a:ext uri="{FF2B5EF4-FFF2-40B4-BE49-F238E27FC236}">
                <a16:creationId xmlns:a16="http://schemas.microsoft.com/office/drawing/2014/main" id="{0BAC154B-9A94-84FE-4FAB-AD437B3CFCD9}"/>
              </a:ext>
            </a:extLst>
          </p:cNvPr>
          <p:cNvGraphicFramePr>
            <a:graphicFrameLocks noGrp="1"/>
          </p:cNvGraphicFramePr>
          <p:nvPr>
            <p:ph idx="1"/>
            <p:extLst>
              <p:ext uri="{D42A27DB-BD31-4B8C-83A1-F6EECF244321}">
                <p14:modId xmlns:p14="http://schemas.microsoft.com/office/powerpoint/2010/main" val="3919601610"/>
              </p:ext>
            </p:extLst>
          </p:nvPr>
        </p:nvGraphicFramePr>
        <p:xfrm>
          <a:off x="457200" y="2224722"/>
          <a:ext cx="4038600" cy="4358640"/>
        </p:xfrm>
        <a:graphic>
          <a:graphicData uri="http://schemas.openxmlformats.org/drawingml/2006/table">
            <a:tbl>
              <a:tblPr firstRow="1" bandRow="1">
                <a:tableStyleId>{F5AB1C69-6EDB-4FF4-983F-18BD219EF322}</a:tableStyleId>
              </a:tblPr>
              <a:tblGrid>
                <a:gridCol w="509725">
                  <a:extLst>
                    <a:ext uri="{9D8B030D-6E8A-4147-A177-3AD203B41FA5}">
                      <a16:colId xmlns:a16="http://schemas.microsoft.com/office/drawing/2014/main" val="1582795922"/>
                    </a:ext>
                  </a:extLst>
                </a:gridCol>
                <a:gridCol w="1823688">
                  <a:extLst>
                    <a:ext uri="{9D8B030D-6E8A-4147-A177-3AD203B41FA5}">
                      <a16:colId xmlns:a16="http://schemas.microsoft.com/office/drawing/2014/main" val="3381855408"/>
                    </a:ext>
                  </a:extLst>
                </a:gridCol>
                <a:gridCol w="1705187">
                  <a:extLst>
                    <a:ext uri="{9D8B030D-6E8A-4147-A177-3AD203B41FA5}">
                      <a16:colId xmlns:a16="http://schemas.microsoft.com/office/drawing/2014/main" val="423658030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000" b="0" i="1" dirty="0">
                          <a:solidFill>
                            <a:schemeClr val="tx1"/>
                          </a:solidFill>
                        </a:rPr>
                        <a:t>h</a:t>
                      </a:r>
                      <a:r>
                        <a:rPr lang="en-US" sz="2000" b="0" dirty="0">
                          <a:solidFill>
                            <a:schemeClr val="tx1"/>
                          </a:solidFill>
                        </a:rPr>
                        <a:t> = </a:t>
                      </a:r>
                      <a:r>
                        <a:rPr lang="sr-Cyrl-RS" sz="2000" b="0" dirty="0">
                          <a:solidFill>
                            <a:schemeClr val="tx1"/>
                          </a:solidFill>
                        </a:rPr>
                        <a:t>1.1</a:t>
                      </a:r>
                      <a:r>
                        <a:rPr lang="en-US" sz="2000" b="0" i="1" baseline="30000" dirty="0">
                          <a:solidFill>
                            <a:schemeClr val="tx1"/>
                          </a:solidFill>
                        </a:rPr>
                        <a:t>t</a:t>
                      </a:r>
                    </a:p>
                  </a:txBody>
                  <a:tcPr/>
                </a:tc>
                <a:tc>
                  <a:txBody>
                    <a:bodyPr/>
                    <a:lstStyle/>
                    <a:p>
                      <a:pPr algn="ctr"/>
                      <a:r>
                        <a:rPr lang="en-US" sz="2000" b="0" i="0" baseline="0" dirty="0">
                          <a:solidFill>
                            <a:schemeClr val="tx1"/>
                          </a:solidFill>
                          <a:sym typeface="Symbol" panose="05050102010706020507" pitchFamily="18" charset="2"/>
                        </a:rPr>
                        <a:t> </a:t>
                      </a:r>
                      <a:r>
                        <a:rPr lang="en-US" sz="2000" b="0" i="1" baseline="0" dirty="0">
                          <a:solidFill>
                            <a:schemeClr val="tx1"/>
                          </a:solidFill>
                          <a:sym typeface="Symbol" panose="05050102010706020507" pitchFamily="18" charset="2"/>
                        </a:rPr>
                        <a:t>h</a:t>
                      </a:r>
                      <a:endParaRPr lang="en-US" sz="2000" b="0" i="1" baseline="0" dirty="0">
                        <a:solidFill>
                          <a:schemeClr val="tx1"/>
                        </a:solidFill>
                      </a:endParaRP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r>
                        <a:rPr lang="en-US" sz="2000" dirty="0"/>
                        <a:t>1</a:t>
                      </a:r>
                    </a:p>
                  </a:txBody>
                  <a:tcPr/>
                </a:tc>
                <a:tc>
                  <a:txBody>
                    <a:bodyPr/>
                    <a:lstStyle/>
                    <a:p>
                      <a:r>
                        <a:rPr lang="sr-Cyrl-RS" sz="2000" dirty="0"/>
                        <a:t>0.1</a:t>
                      </a:r>
                      <a:endParaRPr lang="en-US" sz="2000" dirty="0"/>
                    </a:p>
                  </a:txBody>
                  <a:tcPr/>
                </a:tc>
                <a:extLst>
                  <a:ext uri="{0D108BD9-81ED-4DB2-BD59-A6C34878D82A}">
                    <a16:rowId xmlns:a16="http://schemas.microsoft.com/office/drawing/2014/main" val="4163797940"/>
                  </a:ext>
                </a:extLst>
              </a:tr>
              <a:tr h="370840">
                <a:tc>
                  <a:txBody>
                    <a:bodyPr/>
                    <a:lstStyle/>
                    <a:p>
                      <a:pPr algn="ctr"/>
                      <a:r>
                        <a:rPr lang="en-US" sz="2000" dirty="0"/>
                        <a:t>1</a:t>
                      </a:r>
                    </a:p>
                  </a:txBody>
                  <a:tcPr/>
                </a:tc>
                <a:tc>
                  <a:txBody>
                    <a:bodyPr/>
                    <a:lstStyle/>
                    <a:p>
                      <a:r>
                        <a:rPr lang="en-US" sz="2000" dirty="0"/>
                        <a:t>1.1</a:t>
                      </a:r>
                    </a:p>
                  </a:txBody>
                  <a:tcPr/>
                </a:tc>
                <a:tc>
                  <a:txBody>
                    <a:bodyPr/>
                    <a:lstStyle/>
                    <a:p>
                      <a:r>
                        <a:rPr lang="sr-Cyrl-RS" sz="2000" dirty="0"/>
                        <a:t>0.11</a:t>
                      </a:r>
                      <a:endParaRPr lang="en-US" sz="2000" dirty="0"/>
                    </a:p>
                  </a:txBody>
                  <a:tcPr/>
                </a:tc>
                <a:extLst>
                  <a:ext uri="{0D108BD9-81ED-4DB2-BD59-A6C34878D82A}">
                    <a16:rowId xmlns:a16="http://schemas.microsoft.com/office/drawing/2014/main" val="587338376"/>
                  </a:ext>
                </a:extLst>
              </a:tr>
              <a:tr h="370840">
                <a:tc>
                  <a:txBody>
                    <a:bodyPr/>
                    <a:lstStyle/>
                    <a:p>
                      <a:pPr algn="ctr"/>
                      <a:r>
                        <a:rPr lang="en-US" sz="2000" dirty="0"/>
                        <a:t>2</a:t>
                      </a:r>
                    </a:p>
                  </a:txBody>
                  <a:tcPr/>
                </a:tc>
                <a:tc>
                  <a:txBody>
                    <a:bodyPr/>
                    <a:lstStyle/>
                    <a:p>
                      <a:r>
                        <a:rPr lang="sr-Cyrl-RS" sz="2000" dirty="0"/>
                        <a:t>1.21</a:t>
                      </a:r>
                      <a:endParaRPr lang="en-US" sz="2000" dirty="0"/>
                    </a:p>
                  </a:txBody>
                  <a:tcPr/>
                </a:tc>
                <a:tc>
                  <a:txBody>
                    <a:bodyPr/>
                    <a:lstStyle/>
                    <a:p>
                      <a:endParaRPr lang="en-US" sz="2000" dirty="0"/>
                    </a:p>
                  </a:txBody>
                  <a:tcPr/>
                </a:tc>
                <a:extLst>
                  <a:ext uri="{0D108BD9-81ED-4DB2-BD59-A6C34878D82A}">
                    <a16:rowId xmlns:a16="http://schemas.microsoft.com/office/drawing/2014/main" val="1087018619"/>
                  </a:ext>
                </a:extLst>
              </a:tr>
              <a:tr h="370840">
                <a:tc>
                  <a:txBody>
                    <a:bodyPr/>
                    <a:lstStyle/>
                    <a:p>
                      <a:pPr algn="ctr"/>
                      <a:r>
                        <a:rPr lang="en-US" sz="2000" dirty="0"/>
                        <a:t>3</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2405622772"/>
                  </a:ext>
                </a:extLst>
              </a:tr>
              <a:tr h="370840">
                <a:tc>
                  <a:txBody>
                    <a:bodyPr/>
                    <a:lstStyle/>
                    <a:p>
                      <a:pPr algn="ctr"/>
                      <a:r>
                        <a:rPr lang="en-US" sz="2000" dirty="0"/>
                        <a:t>4</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915428566"/>
                  </a:ext>
                </a:extLst>
              </a:tr>
              <a:tr h="370840">
                <a:tc>
                  <a:txBody>
                    <a:bodyPr/>
                    <a:lstStyle/>
                    <a:p>
                      <a:pPr algn="ctr"/>
                      <a:r>
                        <a:rPr lang="en-US" sz="2000" dirty="0"/>
                        <a:t>5</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627642547"/>
                  </a:ext>
                </a:extLst>
              </a:tr>
              <a:tr h="370840">
                <a:tc>
                  <a:txBody>
                    <a:bodyPr/>
                    <a:lstStyle/>
                    <a:p>
                      <a:pPr algn="ctr"/>
                      <a:r>
                        <a:rPr lang="en-US" sz="2000" dirty="0"/>
                        <a:t>6</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650717022"/>
                  </a:ext>
                </a:extLst>
              </a:tr>
              <a:tr h="370840">
                <a:tc>
                  <a:txBody>
                    <a:bodyPr/>
                    <a:lstStyle/>
                    <a:p>
                      <a:pPr algn="ctr"/>
                      <a:r>
                        <a:rPr lang="en-US" sz="2000" dirty="0"/>
                        <a:t>7</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42490079"/>
                  </a:ext>
                </a:extLst>
              </a:tr>
              <a:tr h="370840">
                <a:tc>
                  <a:txBody>
                    <a:bodyPr/>
                    <a:lstStyle/>
                    <a:p>
                      <a:pPr algn="ctr"/>
                      <a:r>
                        <a:rPr lang="en-US" sz="2000" dirty="0"/>
                        <a:t>8</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448887952"/>
                  </a:ext>
                </a:extLst>
              </a:tr>
              <a:tr h="370840">
                <a:tc>
                  <a:txBody>
                    <a:bodyPr/>
                    <a:lstStyle/>
                    <a:p>
                      <a:pPr algn="ctr"/>
                      <a:r>
                        <a:rPr lang="en-US" sz="2000" dirty="0"/>
                        <a:t>9</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4106361677"/>
                  </a:ext>
                </a:extLst>
              </a:tr>
            </a:tbl>
          </a:graphicData>
        </a:graphic>
      </p:graphicFrame>
      <p:graphicFrame>
        <p:nvGraphicFramePr>
          <p:cNvPr id="8" name="Table 7">
            <a:extLst>
              <a:ext uri="{FF2B5EF4-FFF2-40B4-BE49-F238E27FC236}">
                <a16:creationId xmlns:a16="http://schemas.microsoft.com/office/drawing/2014/main" id="{7357EAA3-C54F-8401-841E-B65F31AA4EC1}"/>
              </a:ext>
            </a:extLst>
          </p:cNvPr>
          <p:cNvGraphicFramePr>
            <a:graphicFrameLocks noGrp="1"/>
          </p:cNvGraphicFramePr>
          <p:nvPr/>
        </p:nvGraphicFramePr>
        <p:xfrm>
          <a:off x="441959" y="1391094"/>
          <a:ext cx="6857998" cy="659892"/>
        </p:xfrm>
        <a:graphic>
          <a:graphicData uri="http://schemas.openxmlformats.org/drawingml/2006/table">
            <a:tbl>
              <a:tblPr firstRow="1" firstCol="1" bandRow="1">
                <a:tableStyleId>{F5AB1C69-6EDB-4FF4-983F-18BD219EF322}</a:tableStyleId>
              </a:tblPr>
              <a:tblGrid>
                <a:gridCol w="1295400">
                  <a:extLst>
                    <a:ext uri="{9D8B030D-6E8A-4147-A177-3AD203B41FA5}">
                      <a16:colId xmlns:a16="http://schemas.microsoft.com/office/drawing/2014/main" val="1965759638"/>
                    </a:ext>
                  </a:extLst>
                </a:gridCol>
                <a:gridCol w="533400">
                  <a:extLst>
                    <a:ext uri="{9D8B030D-6E8A-4147-A177-3AD203B41FA5}">
                      <a16:colId xmlns:a16="http://schemas.microsoft.com/office/drawing/2014/main" val="712504299"/>
                    </a:ext>
                  </a:extLst>
                </a:gridCol>
                <a:gridCol w="457200">
                  <a:extLst>
                    <a:ext uri="{9D8B030D-6E8A-4147-A177-3AD203B41FA5}">
                      <a16:colId xmlns:a16="http://schemas.microsoft.com/office/drawing/2014/main" val="2390464210"/>
                    </a:ext>
                  </a:extLst>
                </a:gridCol>
                <a:gridCol w="533400">
                  <a:extLst>
                    <a:ext uri="{9D8B030D-6E8A-4147-A177-3AD203B41FA5}">
                      <a16:colId xmlns:a16="http://schemas.microsoft.com/office/drawing/2014/main" val="2773666403"/>
                    </a:ext>
                  </a:extLst>
                </a:gridCol>
                <a:gridCol w="609600">
                  <a:extLst>
                    <a:ext uri="{9D8B030D-6E8A-4147-A177-3AD203B41FA5}">
                      <a16:colId xmlns:a16="http://schemas.microsoft.com/office/drawing/2014/main" val="1086690250"/>
                    </a:ext>
                  </a:extLst>
                </a:gridCol>
                <a:gridCol w="609600">
                  <a:extLst>
                    <a:ext uri="{9D8B030D-6E8A-4147-A177-3AD203B41FA5}">
                      <a16:colId xmlns:a16="http://schemas.microsoft.com/office/drawing/2014/main" val="3124188735"/>
                    </a:ext>
                  </a:extLst>
                </a:gridCol>
                <a:gridCol w="609600">
                  <a:extLst>
                    <a:ext uri="{9D8B030D-6E8A-4147-A177-3AD203B41FA5}">
                      <a16:colId xmlns:a16="http://schemas.microsoft.com/office/drawing/2014/main" val="3991210699"/>
                    </a:ext>
                  </a:extLst>
                </a:gridCol>
                <a:gridCol w="685800">
                  <a:extLst>
                    <a:ext uri="{9D8B030D-6E8A-4147-A177-3AD203B41FA5}">
                      <a16:colId xmlns:a16="http://schemas.microsoft.com/office/drawing/2014/main" val="973621003"/>
                    </a:ext>
                  </a:extLst>
                </a:gridCol>
                <a:gridCol w="762000">
                  <a:extLst>
                    <a:ext uri="{9D8B030D-6E8A-4147-A177-3AD203B41FA5}">
                      <a16:colId xmlns:a16="http://schemas.microsoft.com/office/drawing/2014/main" val="3706969776"/>
                    </a:ext>
                  </a:extLst>
                </a:gridCol>
                <a:gridCol w="761998">
                  <a:extLst>
                    <a:ext uri="{9D8B030D-6E8A-4147-A177-3AD203B41FA5}">
                      <a16:colId xmlns:a16="http://schemas.microsoft.com/office/drawing/2014/main" val="1053244516"/>
                    </a:ext>
                  </a:extLst>
                </a:gridCol>
              </a:tblGrid>
              <a:tr h="0">
                <a:tc>
                  <a:txBody>
                    <a:bodyPr/>
                    <a:lstStyle/>
                    <a:p>
                      <a:pPr marL="0" marR="0" algn="ctr">
                        <a:lnSpc>
                          <a:spcPct val="115000"/>
                        </a:lnSpc>
                        <a:spcAft>
                          <a:spcPts val="1000"/>
                        </a:spcAft>
                        <a:buNone/>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1</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2</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3</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4</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5</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6</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7</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8</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9</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480983246"/>
                  </a:ext>
                </a:extLst>
              </a:tr>
              <a:tr h="0">
                <a:tc>
                  <a:txBody>
                    <a:bodyPr/>
                    <a:lstStyle/>
                    <a:p>
                      <a:pPr marL="0" marR="0" algn="ctr">
                        <a:lnSpc>
                          <a:spcPct val="115000"/>
                        </a:lnSpc>
                        <a:spcAft>
                          <a:spcPts val="1000"/>
                        </a:spcAft>
                        <a:buNone/>
                      </a:pPr>
                      <a:r>
                        <a:rPr lang="sr-Latn-RS" sz="2000" b="0" i="1" dirty="0">
                          <a:solidFill>
                            <a:schemeClr val="tx1"/>
                          </a:solidFill>
                          <a:effectLst/>
                        </a:rPr>
                        <a:t>h</a:t>
                      </a:r>
                      <a:r>
                        <a:rPr lang="sr-Latn-RS" sz="2000" b="0" dirty="0">
                          <a:solidFill>
                            <a:schemeClr val="tx1"/>
                          </a:solidFill>
                          <a:effectLst/>
                        </a:rPr>
                        <a:t> = 2</a:t>
                      </a:r>
                      <a:r>
                        <a:rPr lang="sr-Latn-RS" sz="2000" b="0" i="1" baseline="30000" dirty="0">
                          <a:solidFill>
                            <a:schemeClr val="tx1"/>
                          </a:solidFill>
                          <a:effectLst/>
                        </a:rPr>
                        <a:t>t</a:t>
                      </a:r>
                      <a:endParaRPr lang="en-US" sz="20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64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256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512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extLst>
                  <a:ext uri="{0D108BD9-81ED-4DB2-BD59-A6C34878D82A}">
                    <a16:rowId xmlns:a16="http://schemas.microsoft.com/office/drawing/2014/main" val="307130634"/>
                  </a:ext>
                </a:extLst>
              </a:tr>
            </a:tbl>
          </a:graphicData>
        </a:graphic>
      </p:graphicFrame>
      <p:sp>
        <p:nvSpPr>
          <p:cNvPr id="9" name="Rectangle: Rounded Corners 8">
            <a:extLst>
              <a:ext uri="{FF2B5EF4-FFF2-40B4-BE49-F238E27FC236}">
                <a16:creationId xmlns:a16="http://schemas.microsoft.com/office/drawing/2014/main" id="{7CE03F60-B91F-BA2A-C29C-9D8619088C20}"/>
              </a:ext>
            </a:extLst>
          </p:cNvPr>
          <p:cNvSpPr/>
          <p:nvPr/>
        </p:nvSpPr>
        <p:spPr>
          <a:xfrm>
            <a:off x="3147058" y="1315530"/>
            <a:ext cx="1447799" cy="792162"/>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30E1A22-EE5C-B481-22C0-833329D8B8A4}"/>
              </a:ext>
            </a:extLst>
          </p:cNvPr>
          <p:cNvSpPr txBox="1"/>
          <p:nvPr/>
        </p:nvSpPr>
        <p:spPr>
          <a:xfrm>
            <a:off x="7385304" y="1143000"/>
            <a:ext cx="1758696" cy="1405533"/>
          </a:xfrm>
          <a:prstGeom prst="cloudCallout">
            <a:avLst>
              <a:gd name="adj1" fmla="val -92952"/>
              <a:gd name="adj2" fmla="val 20492"/>
            </a:avLst>
          </a:prstGeom>
          <a:noFill/>
          <a:ln>
            <a:solidFill>
              <a:schemeClr val="tx1"/>
            </a:solidFill>
          </a:ln>
        </p:spPr>
        <p:txBody>
          <a:bodyPr wrap="square" rtlCol="0">
            <a:spAutoFit/>
          </a:bodyPr>
          <a:lstStyle/>
          <a:p>
            <a:r>
              <a:rPr lang="sr-Cyrl-RS" dirty="0"/>
              <a:t>Сувише су велики скокови!</a:t>
            </a:r>
            <a:endParaRPr lang="en-US" dirty="0"/>
          </a:p>
        </p:txBody>
      </p:sp>
      <p:sp>
        <p:nvSpPr>
          <p:cNvPr id="12" name="Content Placeholder 5">
            <a:extLst>
              <a:ext uri="{FF2B5EF4-FFF2-40B4-BE49-F238E27FC236}">
                <a16:creationId xmlns:a16="http://schemas.microsoft.com/office/drawing/2014/main" id="{88362520-F965-F922-23B2-4DEC848285DE}"/>
              </a:ext>
            </a:extLst>
          </p:cNvPr>
          <p:cNvSpPr txBox="1">
            <a:spLocks/>
          </p:cNvSpPr>
          <p:nvPr/>
        </p:nvSpPr>
        <p:spPr>
          <a:xfrm>
            <a:off x="4648202" y="2743200"/>
            <a:ext cx="4267200" cy="384016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Symbol" panose="05050102010706020507" pitchFamily="18" charset="2"/>
              <a:buChar char="D"/>
            </a:pPr>
            <a:r>
              <a:rPr lang="en-US" i="1" dirty="0">
                <a:sym typeface="Symbol" panose="05050102010706020507" pitchFamily="18" charset="2"/>
              </a:rPr>
              <a:t>h</a:t>
            </a:r>
            <a:r>
              <a:rPr lang="en-US" dirty="0">
                <a:sym typeface="Symbol" panose="05050102010706020507" pitchFamily="18" charset="2"/>
              </a:rPr>
              <a:t> = </a:t>
            </a:r>
            <a:r>
              <a:rPr lang="en-US" dirty="0"/>
              <a:t>1.1</a:t>
            </a:r>
            <a:r>
              <a:rPr lang="en-US" i="1" baseline="30000" dirty="0"/>
              <a:t>t</a:t>
            </a:r>
            <a:r>
              <a:rPr lang="en-US" baseline="30000" dirty="0"/>
              <a:t> + 1</a:t>
            </a:r>
            <a:r>
              <a:rPr lang="en-US" dirty="0"/>
              <a:t> – 1.1</a:t>
            </a:r>
            <a:r>
              <a:rPr lang="en-US" i="1" baseline="30000" dirty="0"/>
              <a:t>t</a:t>
            </a:r>
            <a:r>
              <a:rPr lang="en-US" dirty="0"/>
              <a:t> </a:t>
            </a:r>
          </a:p>
          <a:p>
            <a:r>
              <a:rPr lang="en-US" dirty="0"/>
              <a:t>       = 1.1</a:t>
            </a:r>
            <a:r>
              <a:rPr lang="en-US" i="1" baseline="30000" dirty="0"/>
              <a:t>t</a:t>
            </a:r>
            <a:r>
              <a:rPr lang="en-US" dirty="0"/>
              <a:t> (1.1 – 1)</a:t>
            </a:r>
          </a:p>
          <a:p>
            <a:r>
              <a:rPr lang="en-US" dirty="0"/>
              <a:t>       = 1.1</a:t>
            </a:r>
            <a:r>
              <a:rPr lang="en-US" i="1" baseline="30000" dirty="0"/>
              <a:t>t</a:t>
            </a:r>
            <a:r>
              <a:rPr lang="en-US" dirty="0"/>
              <a:t> / 10</a:t>
            </a:r>
          </a:p>
          <a:p>
            <a:endParaRPr lang="sr-Cyrl-RS" dirty="0"/>
          </a:p>
          <a:p>
            <a:r>
              <a:rPr lang="sr-Cyrl-RS" dirty="0"/>
              <a:t>Н</a:t>
            </a:r>
            <a:r>
              <a:rPr lang="ru-RU" dirty="0" err="1"/>
              <a:t>аредну</a:t>
            </a:r>
            <a:r>
              <a:rPr lang="ru-RU" dirty="0"/>
              <a:t> </a:t>
            </a:r>
            <a:r>
              <a:rPr lang="ru-RU" dirty="0" err="1"/>
              <a:t>вредност</a:t>
            </a:r>
            <a:r>
              <a:rPr lang="ru-RU" dirty="0"/>
              <a:t> </a:t>
            </a:r>
            <a:r>
              <a:rPr lang="ru-RU" dirty="0" err="1"/>
              <a:t>целобројног</a:t>
            </a:r>
            <a:r>
              <a:rPr lang="ru-RU" dirty="0"/>
              <a:t> </a:t>
            </a:r>
            <a:r>
              <a:rPr lang="ru-RU" dirty="0" err="1"/>
              <a:t>степена</a:t>
            </a:r>
            <a:r>
              <a:rPr lang="ru-RU" dirty="0"/>
              <a:t> </a:t>
            </a:r>
            <a:r>
              <a:rPr lang="ru-RU" dirty="0" err="1"/>
              <a:t>броја</a:t>
            </a:r>
            <a:r>
              <a:rPr lang="ru-RU" dirty="0"/>
              <a:t> 1.1 </a:t>
            </a:r>
            <a:r>
              <a:rPr lang="ru-RU" dirty="0" err="1"/>
              <a:t>добијамо</a:t>
            </a:r>
            <a:r>
              <a:rPr lang="ru-RU" dirty="0"/>
              <a:t> </a:t>
            </a:r>
            <a:r>
              <a:rPr lang="ru-RU" dirty="0" err="1"/>
              <a:t>повећавајући</a:t>
            </a:r>
            <a:r>
              <a:rPr lang="ru-RU" dirty="0"/>
              <a:t> </a:t>
            </a:r>
            <a:r>
              <a:rPr lang="ru-RU" dirty="0" err="1"/>
              <a:t>претходну</a:t>
            </a:r>
            <a:r>
              <a:rPr lang="ru-RU" dirty="0"/>
              <a:t> </a:t>
            </a:r>
            <a:r>
              <a:rPr lang="ru-RU" dirty="0" err="1"/>
              <a:t>вредност</a:t>
            </a:r>
            <a:r>
              <a:rPr lang="ru-RU" dirty="0"/>
              <a:t> за </a:t>
            </a:r>
            <a:r>
              <a:rPr lang="ru-RU" dirty="0" err="1"/>
              <a:t>њену</a:t>
            </a:r>
            <a:r>
              <a:rPr lang="ru-RU" dirty="0"/>
              <a:t> </a:t>
            </a:r>
            <a:r>
              <a:rPr lang="ru-RU" dirty="0" err="1"/>
              <a:t>десетину</a:t>
            </a:r>
            <a:r>
              <a:rPr lang="ru-RU" dirty="0"/>
              <a:t>. </a:t>
            </a:r>
            <a:endParaRPr lang="en-US" dirty="0"/>
          </a:p>
        </p:txBody>
      </p:sp>
      <p:cxnSp>
        <p:nvCxnSpPr>
          <p:cNvPr id="2" name="Straight Arrow Connector 1">
            <a:extLst>
              <a:ext uri="{FF2B5EF4-FFF2-40B4-BE49-F238E27FC236}">
                <a16:creationId xmlns:a16="http://schemas.microsoft.com/office/drawing/2014/main" id="{C3BEFD85-91A8-34F8-701D-C9C1CA38B807}"/>
              </a:ext>
            </a:extLst>
          </p:cNvPr>
          <p:cNvCxnSpPr>
            <a:cxnSpLocks/>
          </p:cNvCxnSpPr>
          <p:nvPr/>
        </p:nvCxnSpPr>
        <p:spPr>
          <a:xfrm>
            <a:off x="1524000" y="320040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47BC2FD-1521-7B9E-F34B-AE2951A57990}"/>
              </a:ext>
            </a:extLst>
          </p:cNvPr>
          <p:cNvCxnSpPr>
            <a:cxnSpLocks/>
          </p:cNvCxnSpPr>
          <p:nvPr/>
        </p:nvCxnSpPr>
        <p:spPr>
          <a:xfrm flipH="1">
            <a:off x="1676400" y="3352800"/>
            <a:ext cx="9906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369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34FBD-313E-14C8-08B8-869E8A38371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FA20DC2-9E9B-98FB-B85D-3DF9B414BF5C}"/>
              </a:ext>
            </a:extLst>
          </p:cNvPr>
          <p:cNvSpPr>
            <a:spLocks noGrp="1"/>
          </p:cNvSpPr>
          <p:nvPr>
            <p:ph type="title"/>
          </p:nvPr>
        </p:nvSpPr>
        <p:spPr>
          <a:solidFill>
            <a:srgbClr val="FFCC00"/>
          </a:solidFill>
        </p:spPr>
        <p:txBody>
          <a:bodyPr/>
          <a:lstStyle/>
          <a:p>
            <a:r>
              <a:rPr lang="sr-Cyrl-RS" dirty="0"/>
              <a:t>Како је </a:t>
            </a:r>
            <a:r>
              <a:rPr lang="sr-Cyrl-RS" dirty="0" err="1"/>
              <a:t>Бирги</a:t>
            </a:r>
            <a:r>
              <a:rPr lang="sr-Cyrl-RS" dirty="0"/>
              <a:t> размишљао?</a:t>
            </a:r>
            <a:endParaRPr lang="en-US" dirty="0"/>
          </a:p>
        </p:txBody>
      </p:sp>
      <p:graphicFrame>
        <p:nvGraphicFramePr>
          <p:cNvPr id="11" name="Content Placeholder 10">
            <a:extLst>
              <a:ext uri="{FF2B5EF4-FFF2-40B4-BE49-F238E27FC236}">
                <a16:creationId xmlns:a16="http://schemas.microsoft.com/office/drawing/2014/main" id="{55587B38-5DB4-FF29-4488-FA8F5311054A}"/>
              </a:ext>
            </a:extLst>
          </p:cNvPr>
          <p:cNvGraphicFramePr>
            <a:graphicFrameLocks noGrp="1"/>
          </p:cNvGraphicFramePr>
          <p:nvPr>
            <p:ph idx="1"/>
            <p:extLst>
              <p:ext uri="{D42A27DB-BD31-4B8C-83A1-F6EECF244321}">
                <p14:modId xmlns:p14="http://schemas.microsoft.com/office/powerpoint/2010/main" val="3622832699"/>
              </p:ext>
            </p:extLst>
          </p:nvPr>
        </p:nvGraphicFramePr>
        <p:xfrm>
          <a:off x="457200" y="2224722"/>
          <a:ext cx="4038600" cy="4358640"/>
        </p:xfrm>
        <a:graphic>
          <a:graphicData uri="http://schemas.openxmlformats.org/drawingml/2006/table">
            <a:tbl>
              <a:tblPr firstRow="1" bandRow="1">
                <a:tableStyleId>{F5AB1C69-6EDB-4FF4-983F-18BD219EF322}</a:tableStyleId>
              </a:tblPr>
              <a:tblGrid>
                <a:gridCol w="509725">
                  <a:extLst>
                    <a:ext uri="{9D8B030D-6E8A-4147-A177-3AD203B41FA5}">
                      <a16:colId xmlns:a16="http://schemas.microsoft.com/office/drawing/2014/main" val="1582795922"/>
                    </a:ext>
                  </a:extLst>
                </a:gridCol>
                <a:gridCol w="1823688">
                  <a:extLst>
                    <a:ext uri="{9D8B030D-6E8A-4147-A177-3AD203B41FA5}">
                      <a16:colId xmlns:a16="http://schemas.microsoft.com/office/drawing/2014/main" val="3381855408"/>
                    </a:ext>
                  </a:extLst>
                </a:gridCol>
                <a:gridCol w="1705187">
                  <a:extLst>
                    <a:ext uri="{9D8B030D-6E8A-4147-A177-3AD203B41FA5}">
                      <a16:colId xmlns:a16="http://schemas.microsoft.com/office/drawing/2014/main" val="423658030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000" b="0" i="1" dirty="0">
                          <a:solidFill>
                            <a:schemeClr val="tx1"/>
                          </a:solidFill>
                        </a:rPr>
                        <a:t>h</a:t>
                      </a:r>
                      <a:r>
                        <a:rPr lang="en-US" sz="2000" b="0" dirty="0">
                          <a:solidFill>
                            <a:schemeClr val="tx1"/>
                          </a:solidFill>
                        </a:rPr>
                        <a:t> = </a:t>
                      </a:r>
                      <a:r>
                        <a:rPr lang="sr-Cyrl-RS" sz="2000" b="0" dirty="0">
                          <a:solidFill>
                            <a:schemeClr val="tx1"/>
                          </a:solidFill>
                        </a:rPr>
                        <a:t>1.1</a:t>
                      </a:r>
                      <a:r>
                        <a:rPr lang="en-US" sz="2000" b="0" i="1" baseline="30000" dirty="0">
                          <a:solidFill>
                            <a:schemeClr val="tx1"/>
                          </a:solidFill>
                        </a:rPr>
                        <a:t>t</a:t>
                      </a:r>
                    </a:p>
                  </a:txBody>
                  <a:tcPr/>
                </a:tc>
                <a:tc>
                  <a:txBody>
                    <a:bodyPr/>
                    <a:lstStyle/>
                    <a:p>
                      <a:pPr algn="ctr"/>
                      <a:r>
                        <a:rPr lang="en-US" sz="2000" b="0" i="0" baseline="0" dirty="0">
                          <a:solidFill>
                            <a:schemeClr val="tx1"/>
                          </a:solidFill>
                          <a:sym typeface="Symbol" panose="05050102010706020507" pitchFamily="18" charset="2"/>
                        </a:rPr>
                        <a:t> </a:t>
                      </a:r>
                      <a:r>
                        <a:rPr lang="en-US" sz="2000" b="0" i="1" baseline="0" dirty="0">
                          <a:solidFill>
                            <a:schemeClr val="tx1"/>
                          </a:solidFill>
                          <a:sym typeface="Symbol" panose="05050102010706020507" pitchFamily="18" charset="2"/>
                        </a:rPr>
                        <a:t>h</a:t>
                      </a:r>
                      <a:endParaRPr lang="en-US" sz="2000" b="0" i="1" baseline="0" dirty="0">
                        <a:solidFill>
                          <a:schemeClr val="tx1"/>
                        </a:solidFill>
                      </a:endParaRP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r>
                        <a:rPr lang="en-US" sz="2000" dirty="0"/>
                        <a:t>1</a:t>
                      </a:r>
                    </a:p>
                  </a:txBody>
                  <a:tcPr/>
                </a:tc>
                <a:tc>
                  <a:txBody>
                    <a:bodyPr/>
                    <a:lstStyle/>
                    <a:p>
                      <a:r>
                        <a:rPr lang="sr-Cyrl-RS" sz="2000" dirty="0"/>
                        <a:t>0.1</a:t>
                      </a:r>
                      <a:endParaRPr lang="en-US" sz="2000" dirty="0"/>
                    </a:p>
                  </a:txBody>
                  <a:tcPr/>
                </a:tc>
                <a:extLst>
                  <a:ext uri="{0D108BD9-81ED-4DB2-BD59-A6C34878D82A}">
                    <a16:rowId xmlns:a16="http://schemas.microsoft.com/office/drawing/2014/main" val="4163797940"/>
                  </a:ext>
                </a:extLst>
              </a:tr>
              <a:tr h="370840">
                <a:tc>
                  <a:txBody>
                    <a:bodyPr/>
                    <a:lstStyle/>
                    <a:p>
                      <a:pPr algn="ctr"/>
                      <a:r>
                        <a:rPr lang="en-US" sz="2000" dirty="0"/>
                        <a:t>1</a:t>
                      </a:r>
                    </a:p>
                  </a:txBody>
                  <a:tcPr/>
                </a:tc>
                <a:tc>
                  <a:txBody>
                    <a:bodyPr/>
                    <a:lstStyle/>
                    <a:p>
                      <a:r>
                        <a:rPr lang="en-US" sz="2000" dirty="0"/>
                        <a:t>1.1</a:t>
                      </a:r>
                    </a:p>
                  </a:txBody>
                  <a:tcPr/>
                </a:tc>
                <a:tc>
                  <a:txBody>
                    <a:bodyPr/>
                    <a:lstStyle/>
                    <a:p>
                      <a:r>
                        <a:rPr lang="sr-Cyrl-RS" sz="2000" dirty="0"/>
                        <a:t>0.11</a:t>
                      </a:r>
                      <a:endParaRPr lang="en-US" sz="2000" dirty="0"/>
                    </a:p>
                  </a:txBody>
                  <a:tcPr/>
                </a:tc>
                <a:extLst>
                  <a:ext uri="{0D108BD9-81ED-4DB2-BD59-A6C34878D82A}">
                    <a16:rowId xmlns:a16="http://schemas.microsoft.com/office/drawing/2014/main" val="587338376"/>
                  </a:ext>
                </a:extLst>
              </a:tr>
              <a:tr h="370840">
                <a:tc>
                  <a:txBody>
                    <a:bodyPr/>
                    <a:lstStyle/>
                    <a:p>
                      <a:pPr algn="ctr"/>
                      <a:r>
                        <a:rPr lang="en-US" sz="2000" dirty="0"/>
                        <a:t>2</a:t>
                      </a:r>
                    </a:p>
                  </a:txBody>
                  <a:tcPr/>
                </a:tc>
                <a:tc>
                  <a:txBody>
                    <a:bodyPr/>
                    <a:lstStyle/>
                    <a:p>
                      <a:r>
                        <a:rPr lang="sr-Cyrl-RS" sz="2000" dirty="0"/>
                        <a:t>1.21</a:t>
                      </a:r>
                      <a:endParaRPr lang="en-US" sz="2000" dirty="0"/>
                    </a:p>
                  </a:txBody>
                  <a:tcPr/>
                </a:tc>
                <a:tc>
                  <a:txBody>
                    <a:bodyPr/>
                    <a:lstStyle/>
                    <a:p>
                      <a:r>
                        <a:rPr lang="sr-Cyrl-RS" sz="2000" dirty="0"/>
                        <a:t>0.121</a:t>
                      </a:r>
                      <a:endParaRPr lang="en-US" sz="2000" dirty="0"/>
                    </a:p>
                  </a:txBody>
                  <a:tcPr/>
                </a:tc>
                <a:extLst>
                  <a:ext uri="{0D108BD9-81ED-4DB2-BD59-A6C34878D82A}">
                    <a16:rowId xmlns:a16="http://schemas.microsoft.com/office/drawing/2014/main" val="1087018619"/>
                  </a:ext>
                </a:extLst>
              </a:tr>
              <a:tr h="370840">
                <a:tc>
                  <a:txBody>
                    <a:bodyPr/>
                    <a:lstStyle/>
                    <a:p>
                      <a:pPr algn="ctr"/>
                      <a:r>
                        <a:rPr lang="en-US" sz="2000" dirty="0"/>
                        <a:t>3</a:t>
                      </a:r>
                    </a:p>
                  </a:txBody>
                  <a:tcPr/>
                </a:tc>
                <a:tc>
                  <a:txBody>
                    <a:bodyPr/>
                    <a:lstStyle/>
                    <a:p>
                      <a:r>
                        <a:rPr lang="en-US" sz="2000" dirty="0"/>
                        <a:t>1.331</a:t>
                      </a:r>
                    </a:p>
                  </a:txBody>
                  <a:tcPr/>
                </a:tc>
                <a:tc>
                  <a:txBody>
                    <a:bodyPr/>
                    <a:lstStyle/>
                    <a:p>
                      <a:r>
                        <a:rPr lang="sr-Cyrl-RS" sz="2000" dirty="0"/>
                        <a:t>0.1331</a:t>
                      </a:r>
                      <a:endParaRPr lang="en-US" sz="2000" dirty="0"/>
                    </a:p>
                  </a:txBody>
                  <a:tcPr/>
                </a:tc>
                <a:extLst>
                  <a:ext uri="{0D108BD9-81ED-4DB2-BD59-A6C34878D82A}">
                    <a16:rowId xmlns:a16="http://schemas.microsoft.com/office/drawing/2014/main" val="2405622772"/>
                  </a:ext>
                </a:extLst>
              </a:tr>
              <a:tr h="370840">
                <a:tc>
                  <a:txBody>
                    <a:bodyPr/>
                    <a:lstStyle/>
                    <a:p>
                      <a:pPr algn="ctr"/>
                      <a:r>
                        <a:rPr lang="en-US" sz="2000" dirty="0"/>
                        <a:t>4</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1</a:t>
                      </a:r>
                      <a:r>
                        <a:rPr lang="sr-Latn-RS" sz="2000" dirty="0">
                          <a:effectLst/>
                          <a:latin typeface="Calibri" panose="020F0502020204030204" pitchFamily="34" charset="0"/>
                          <a:ea typeface="Calibri" panose="020F0502020204030204" pitchFamily="34" charset="0"/>
                          <a:cs typeface="Times New Roman" panose="02020603050405020304" pitchFamily="18" charset="0"/>
                        </a:rPr>
                        <a:t>.</a:t>
                      </a:r>
                      <a:r>
                        <a:rPr lang="sr-Cyrl-RS" sz="2000" dirty="0">
                          <a:effectLst/>
                          <a:latin typeface="Calibri" panose="020F0502020204030204" pitchFamily="34" charset="0"/>
                          <a:ea typeface="Calibri" panose="020F0502020204030204" pitchFamily="34" charset="0"/>
                          <a:cs typeface="Times New Roman" panose="02020603050405020304" pitchFamily="18" charset="0"/>
                        </a:rPr>
                        <a:t>4641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1000"/>
                        </a:spcAft>
                        <a:buNone/>
                      </a:pPr>
                      <a:r>
                        <a:rPr lang="sr-Cyrl-RS" sz="2000">
                          <a:effectLst/>
                          <a:latin typeface="Calibri" panose="020F0502020204030204" pitchFamily="34" charset="0"/>
                          <a:ea typeface="Calibri" panose="020F0502020204030204" pitchFamily="34" charset="0"/>
                          <a:cs typeface="Times New Roman" panose="02020603050405020304" pitchFamily="18" charset="0"/>
                        </a:rPr>
                        <a:t>0</a:t>
                      </a:r>
                      <a:r>
                        <a:rPr lang="sr-Latn-RS" sz="2000">
                          <a:effectLst/>
                          <a:latin typeface="Calibri" panose="020F0502020204030204" pitchFamily="34" charset="0"/>
                          <a:ea typeface="Calibri" panose="020F0502020204030204" pitchFamily="34" charset="0"/>
                          <a:cs typeface="Times New Roman" panose="02020603050405020304" pitchFamily="18" charset="0"/>
                        </a:rPr>
                        <a:t>.</a:t>
                      </a:r>
                      <a:r>
                        <a:rPr lang="sr-Cyrl-RS" sz="2000">
                          <a:effectLst/>
                          <a:latin typeface="Calibri" panose="020F0502020204030204" pitchFamily="34" charset="0"/>
                          <a:ea typeface="Calibri" panose="020F0502020204030204" pitchFamily="34" charset="0"/>
                          <a:cs typeface="Times New Roman" panose="02020603050405020304" pitchFamily="18" charset="0"/>
                        </a:rPr>
                        <a:t>14641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5428566"/>
                  </a:ext>
                </a:extLst>
              </a:tr>
              <a:tr h="370840">
                <a:tc>
                  <a:txBody>
                    <a:bodyPr/>
                    <a:lstStyle/>
                    <a:p>
                      <a:pPr algn="ctr"/>
                      <a:r>
                        <a:rPr lang="en-US" sz="2000" dirty="0"/>
                        <a:t>5</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1.61051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1000"/>
                        </a:spcAft>
                        <a:buNone/>
                      </a:pPr>
                      <a:r>
                        <a:rPr lang="sr-Cyrl-RS" sz="2000">
                          <a:effectLst/>
                          <a:latin typeface="Calibri" panose="020F0502020204030204" pitchFamily="34" charset="0"/>
                          <a:ea typeface="Calibri" panose="020F0502020204030204" pitchFamily="34" charset="0"/>
                          <a:cs typeface="Times New Roman" panose="02020603050405020304" pitchFamily="18" charset="0"/>
                        </a:rPr>
                        <a:t>0.161051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7642547"/>
                  </a:ext>
                </a:extLst>
              </a:tr>
              <a:tr h="370840">
                <a:tc>
                  <a:txBody>
                    <a:bodyPr/>
                    <a:lstStyle/>
                    <a:p>
                      <a:pPr algn="ctr"/>
                      <a:r>
                        <a:rPr lang="en-US" sz="2000" dirty="0"/>
                        <a:t>6</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1.771561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1000"/>
                        </a:spcAft>
                        <a:buNone/>
                      </a:pPr>
                      <a:r>
                        <a:rPr lang="sr-Cyrl-RS" sz="2000">
                          <a:effectLst/>
                          <a:latin typeface="Calibri" panose="020F0502020204030204" pitchFamily="34" charset="0"/>
                          <a:ea typeface="Calibri" panose="020F0502020204030204" pitchFamily="34" charset="0"/>
                          <a:cs typeface="Times New Roman" panose="02020603050405020304" pitchFamily="18" charset="0"/>
                        </a:rPr>
                        <a:t>0.1771561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0717022"/>
                  </a:ext>
                </a:extLst>
              </a:tr>
              <a:tr h="370840">
                <a:tc>
                  <a:txBody>
                    <a:bodyPr/>
                    <a:lstStyle/>
                    <a:p>
                      <a:pPr algn="ctr"/>
                      <a:r>
                        <a:rPr lang="en-US" sz="2000" dirty="0"/>
                        <a:t>7</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1.9487171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1000"/>
                        </a:spcAft>
                        <a:buNone/>
                      </a:pPr>
                      <a:r>
                        <a:rPr lang="sr-Cyrl-RS" sz="2000">
                          <a:effectLst/>
                          <a:latin typeface="Calibri" panose="020F0502020204030204" pitchFamily="34" charset="0"/>
                          <a:ea typeface="Calibri" panose="020F0502020204030204" pitchFamily="34" charset="0"/>
                          <a:cs typeface="Times New Roman" panose="02020603050405020304" pitchFamily="18" charset="0"/>
                        </a:rPr>
                        <a:t>0.19487171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490079"/>
                  </a:ext>
                </a:extLst>
              </a:tr>
              <a:tr h="370840">
                <a:tc>
                  <a:txBody>
                    <a:bodyPr/>
                    <a:lstStyle/>
                    <a:p>
                      <a:pPr algn="ctr"/>
                      <a:r>
                        <a:rPr lang="en-US" sz="2000" dirty="0"/>
                        <a:t>8</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2.14358881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1000"/>
                        </a:spcAft>
                        <a:buNone/>
                      </a:pPr>
                      <a:r>
                        <a:rPr lang="sr-Cyrl-RS" sz="2000">
                          <a:effectLst/>
                          <a:latin typeface="Calibri" panose="020F0502020204030204" pitchFamily="34" charset="0"/>
                          <a:ea typeface="Calibri" panose="020F0502020204030204" pitchFamily="34" charset="0"/>
                          <a:cs typeface="Times New Roman" panose="02020603050405020304" pitchFamily="18" charset="0"/>
                        </a:rPr>
                        <a:t>0.214358881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8887952"/>
                  </a:ext>
                </a:extLst>
              </a:tr>
              <a:tr h="370840">
                <a:tc>
                  <a:txBody>
                    <a:bodyPr/>
                    <a:lstStyle/>
                    <a:p>
                      <a:pPr algn="ctr"/>
                      <a:r>
                        <a:rPr lang="en-US" sz="2000" dirty="0"/>
                        <a:t>9</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2.357947691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10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6361677"/>
                  </a:ext>
                </a:extLst>
              </a:tr>
            </a:tbl>
          </a:graphicData>
        </a:graphic>
      </p:graphicFrame>
      <p:graphicFrame>
        <p:nvGraphicFramePr>
          <p:cNvPr id="8" name="Table 7">
            <a:extLst>
              <a:ext uri="{FF2B5EF4-FFF2-40B4-BE49-F238E27FC236}">
                <a16:creationId xmlns:a16="http://schemas.microsoft.com/office/drawing/2014/main" id="{E6765F17-919E-B6C3-F32A-3BA9F821D05A}"/>
              </a:ext>
            </a:extLst>
          </p:cNvPr>
          <p:cNvGraphicFramePr>
            <a:graphicFrameLocks noGrp="1"/>
          </p:cNvGraphicFramePr>
          <p:nvPr/>
        </p:nvGraphicFramePr>
        <p:xfrm>
          <a:off x="441959" y="1391094"/>
          <a:ext cx="6857998" cy="659892"/>
        </p:xfrm>
        <a:graphic>
          <a:graphicData uri="http://schemas.openxmlformats.org/drawingml/2006/table">
            <a:tbl>
              <a:tblPr firstRow="1" firstCol="1" bandRow="1">
                <a:tableStyleId>{F5AB1C69-6EDB-4FF4-983F-18BD219EF322}</a:tableStyleId>
              </a:tblPr>
              <a:tblGrid>
                <a:gridCol w="1295400">
                  <a:extLst>
                    <a:ext uri="{9D8B030D-6E8A-4147-A177-3AD203B41FA5}">
                      <a16:colId xmlns:a16="http://schemas.microsoft.com/office/drawing/2014/main" val="1965759638"/>
                    </a:ext>
                  </a:extLst>
                </a:gridCol>
                <a:gridCol w="533400">
                  <a:extLst>
                    <a:ext uri="{9D8B030D-6E8A-4147-A177-3AD203B41FA5}">
                      <a16:colId xmlns:a16="http://schemas.microsoft.com/office/drawing/2014/main" val="712504299"/>
                    </a:ext>
                  </a:extLst>
                </a:gridCol>
                <a:gridCol w="457200">
                  <a:extLst>
                    <a:ext uri="{9D8B030D-6E8A-4147-A177-3AD203B41FA5}">
                      <a16:colId xmlns:a16="http://schemas.microsoft.com/office/drawing/2014/main" val="2390464210"/>
                    </a:ext>
                  </a:extLst>
                </a:gridCol>
                <a:gridCol w="533400">
                  <a:extLst>
                    <a:ext uri="{9D8B030D-6E8A-4147-A177-3AD203B41FA5}">
                      <a16:colId xmlns:a16="http://schemas.microsoft.com/office/drawing/2014/main" val="2773666403"/>
                    </a:ext>
                  </a:extLst>
                </a:gridCol>
                <a:gridCol w="609600">
                  <a:extLst>
                    <a:ext uri="{9D8B030D-6E8A-4147-A177-3AD203B41FA5}">
                      <a16:colId xmlns:a16="http://schemas.microsoft.com/office/drawing/2014/main" val="1086690250"/>
                    </a:ext>
                  </a:extLst>
                </a:gridCol>
                <a:gridCol w="609600">
                  <a:extLst>
                    <a:ext uri="{9D8B030D-6E8A-4147-A177-3AD203B41FA5}">
                      <a16:colId xmlns:a16="http://schemas.microsoft.com/office/drawing/2014/main" val="3124188735"/>
                    </a:ext>
                  </a:extLst>
                </a:gridCol>
                <a:gridCol w="609600">
                  <a:extLst>
                    <a:ext uri="{9D8B030D-6E8A-4147-A177-3AD203B41FA5}">
                      <a16:colId xmlns:a16="http://schemas.microsoft.com/office/drawing/2014/main" val="3991210699"/>
                    </a:ext>
                  </a:extLst>
                </a:gridCol>
                <a:gridCol w="685800">
                  <a:extLst>
                    <a:ext uri="{9D8B030D-6E8A-4147-A177-3AD203B41FA5}">
                      <a16:colId xmlns:a16="http://schemas.microsoft.com/office/drawing/2014/main" val="973621003"/>
                    </a:ext>
                  </a:extLst>
                </a:gridCol>
                <a:gridCol w="762000">
                  <a:extLst>
                    <a:ext uri="{9D8B030D-6E8A-4147-A177-3AD203B41FA5}">
                      <a16:colId xmlns:a16="http://schemas.microsoft.com/office/drawing/2014/main" val="3706969776"/>
                    </a:ext>
                  </a:extLst>
                </a:gridCol>
                <a:gridCol w="761998">
                  <a:extLst>
                    <a:ext uri="{9D8B030D-6E8A-4147-A177-3AD203B41FA5}">
                      <a16:colId xmlns:a16="http://schemas.microsoft.com/office/drawing/2014/main" val="1053244516"/>
                    </a:ext>
                  </a:extLst>
                </a:gridCol>
              </a:tblGrid>
              <a:tr h="0">
                <a:tc>
                  <a:txBody>
                    <a:bodyPr/>
                    <a:lstStyle/>
                    <a:p>
                      <a:pPr marL="0" marR="0" algn="ctr">
                        <a:lnSpc>
                          <a:spcPct val="115000"/>
                        </a:lnSpc>
                        <a:spcAft>
                          <a:spcPts val="1000"/>
                        </a:spcAft>
                        <a:buNone/>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1</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2</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3</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4</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5</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6</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7</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8</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9</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480983246"/>
                  </a:ext>
                </a:extLst>
              </a:tr>
              <a:tr h="0">
                <a:tc>
                  <a:txBody>
                    <a:bodyPr/>
                    <a:lstStyle/>
                    <a:p>
                      <a:pPr marL="0" marR="0" algn="ctr">
                        <a:lnSpc>
                          <a:spcPct val="115000"/>
                        </a:lnSpc>
                        <a:spcAft>
                          <a:spcPts val="1000"/>
                        </a:spcAft>
                        <a:buNone/>
                      </a:pPr>
                      <a:r>
                        <a:rPr lang="sr-Latn-RS" sz="2000" b="0" i="1" dirty="0">
                          <a:solidFill>
                            <a:schemeClr val="tx1"/>
                          </a:solidFill>
                          <a:effectLst/>
                        </a:rPr>
                        <a:t>h</a:t>
                      </a:r>
                      <a:r>
                        <a:rPr lang="sr-Latn-RS" sz="2000" b="0" dirty="0">
                          <a:solidFill>
                            <a:schemeClr val="tx1"/>
                          </a:solidFill>
                          <a:effectLst/>
                        </a:rPr>
                        <a:t> = 2</a:t>
                      </a:r>
                      <a:r>
                        <a:rPr lang="sr-Latn-RS" sz="2000" b="0" i="1" baseline="30000" dirty="0">
                          <a:solidFill>
                            <a:schemeClr val="tx1"/>
                          </a:solidFill>
                          <a:effectLst/>
                        </a:rPr>
                        <a:t>t</a:t>
                      </a:r>
                      <a:endParaRPr lang="en-US" sz="20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64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128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256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dirty="0">
                          <a:effectLst/>
                        </a:rPr>
                        <a:t>512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extLst>
                  <a:ext uri="{0D108BD9-81ED-4DB2-BD59-A6C34878D82A}">
                    <a16:rowId xmlns:a16="http://schemas.microsoft.com/office/drawing/2014/main" val="307130634"/>
                  </a:ext>
                </a:extLst>
              </a:tr>
            </a:tbl>
          </a:graphicData>
        </a:graphic>
      </p:graphicFrame>
      <p:sp>
        <p:nvSpPr>
          <p:cNvPr id="9" name="Rectangle: Rounded Corners 8">
            <a:extLst>
              <a:ext uri="{FF2B5EF4-FFF2-40B4-BE49-F238E27FC236}">
                <a16:creationId xmlns:a16="http://schemas.microsoft.com/office/drawing/2014/main" id="{F833E5C9-1E77-645C-6811-4D0CD849655A}"/>
              </a:ext>
            </a:extLst>
          </p:cNvPr>
          <p:cNvSpPr/>
          <p:nvPr/>
        </p:nvSpPr>
        <p:spPr>
          <a:xfrm>
            <a:off x="3147058" y="1315530"/>
            <a:ext cx="1447799" cy="792162"/>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218D9AE-6869-3A0A-E2D3-CBC6E759AE96}"/>
              </a:ext>
            </a:extLst>
          </p:cNvPr>
          <p:cNvSpPr txBox="1"/>
          <p:nvPr/>
        </p:nvSpPr>
        <p:spPr>
          <a:xfrm>
            <a:off x="7385304" y="1143000"/>
            <a:ext cx="1758696" cy="1405533"/>
          </a:xfrm>
          <a:prstGeom prst="cloudCallout">
            <a:avLst>
              <a:gd name="adj1" fmla="val -92952"/>
              <a:gd name="adj2" fmla="val 20492"/>
            </a:avLst>
          </a:prstGeom>
          <a:noFill/>
          <a:ln>
            <a:solidFill>
              <a:schemeClr val="tx1"/>
            </a:solidFill>
          </a:ln>
        </p:spPr>
        <p:txBody>
          <a:bodyPr wrap="square" rtlCol="0">
            <a:spAutoFit/>
          </a:bodyPr>
          <a:lstStyle/>
          <a:p>
            <a:r>
              <a:rPr lang="sr-Cyrl-RS" dirty="0"/>
              <a:t>Сувише су велики скокови!</a:t>
            </a:r>
            <a:endParaRPr lang="en-US" dirty="0"/>
          </a:p>
        </p:txBody>
      </p:sp>
      <p:sp>
        <p:nvSpPr>
          <p:cNvPr id="12" name="Content Placeholder 5">
            <a:extLst>
              <a:ext uri="{FF2B5EF4-FFF2-40B4-BE49-F238E27FC236}">
                <a16:creationId xmlns:a16="http://schemas.microsoft.com/office/drawing/2014/main" id="{042F0B51-D4FF-E8F8-2285-62B0C99CCCD7}"/>
              </a:ext>
            </a:extLst>
          </p:cNvPr>
          <p:cNvSpPr txBox="1">
            <a:spLocks/>
          </p:cNvSpPr>
          <p:nvPr/>
        </p:nvSpPr>
        <p:spPr>
          <a:xfrm>
            <a:off x="4648202" y="2743200"/>
            <a:ext cx="4267200" cy="384016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Symbol" panose="05050102010706020507" pitchFamily="18" charset="2"/>
              <a:buChar char="D"/>
            </a:pPr>
            <a:r>
              <a:rPr lang="en-US" i="1" dirty="0">
                <a:sym typeface="Symbol" panose="05050102010706020507" pitchFamily="18" charset="2"/>
              </a:rPr>
              <a:t>h</a:t>
            </a:r>
            <a:r>
              <a:rPr lang="en-US" dirty="0">
                <a:sym typeface="Symbol" panose="05050102010706020507" pitchFamily="18" charset="2"/>
              </a:rPr>
              <a:t> = </a:t>
            </a:r>
            <a:r>
              <a:rPr lang="en-US" dirty="0"/>
              <a:t>1.1</a:t>
            </a:r>
            <a:r>
              <a:rPr lang="en-US" i="1" baseline="30000" dirty="0"/>
              <a:t>t</a:t>
            </a:r>
            <a:r>
              <a:rPr lang="en-US" baseline="30000" dirty="0"/>
              <a:t> + 1</a:t>
            </a:r>
            <a:r>
              <a:rPr lang="en-US" dirty="0"/>
              <a:t> – 1.1</a:t>
            </a:r>
            <a:r>
              <a:rPr lang="en-US" i="1" baseline="30000" dirty="0"/>
              <a:t>t</a:t>
            </a:r>
            <a:r>
              <a:rPr lang="en-US" dirty="0"/>
              <a:t> </a:t>
            </a:r>
          </a:p>
          <a:p>
            <a:r>
              <a:rPr lang="en-US" dirty="0"/>
              <a:t>       = 1.1</a:t>
            </a:r>
            <a:r>
              <a:rPr lang="en-US" i="1" baseline="30000" dirty="0"/>
              <a:t>t</a:t>
            </a:r>
            <a:r>
              <a:rPr lang="en-US" dirty="0"/>
              <a:t> (1.1 – 1)</a:t>
            </a:r>
          </a:p>
          <a:p>
            <a:r>
              <a:rPr lang="en-US" dirty="0"/>
              <a:t>       = 1.1</a:t>
            </a:r>
            <a:r>
              <a:rPr lang="en-US" i="1" baseline="30000" dirty="0"/>
              <a:t>t</a:t>
            </a:r>
            <a:r>
              <a:rPr lang="en-US" dirty="0"/>
              <a:t> / 10</a:t>
            </a:r>
          </a:p>
          <a:p>
            <a:endParaRPr lang="sr-Cyrl-RS" dirty="0"/>
          </a:p>
          <a:p>
            <a:r>
              <a:rPr lang="sr-Cyrl-RS" dirty="0"/>
              <a:t>Н</a:t>
            </a:r>
            <a:r>
              <a:rPr lang="ru-RU" dirty="0" err="1"/>
              <a:t>аредну</a:t>
            </a:r>
            <a:r>
              <a:rPr lang="ru-RU" dirty="0"/>
              <a:t> </a:t>
            </a:r>
            <a:r>
              <a:rPr lang="ru-RU" dirty="0" err="1"/>
              <a:t>вредност</a:t>
            </a:r>
            <a:r>
              <a:rPr lang="ru-RU" dirty="0"/>
              <a:t> </a:t>
            </a:r>
            <a:r>
              <a:rPr lang="ru-RU" dirty="0" err="1"/>
              <a:t>целобројног</a:t>
            </a:r>
            <a:r>
              <a:rPr lang="ru-RU" dirty="0"/>
              <a:t> </a:t>
            </a:r>
            <a:r>
              <a:rPr lang="ru-RU" dirty="0" err="1"/>
              <a:t>степена</a:t>
            </a:r>
            <a:r>
              <a:rPr lang="ru-RU" dirty="0"/>
              <a:t> </a:t>
            </a:r>
            <a:r>
              <a:rPr lang="ru-RU" dirty="0" err="1"/>
              <a:t>броја</a:t>
            </a:r>
            <a:r>
              <a:rPr lang="ru-RU" dirty="0"/>
              <a:t> 1.1 </a:t>
            </a:r>
            <a:r>
              <a:rPr lang="ru-RU" dirty="0" err="1"/>
              <a:t>добијамо</a:t>
            </a:r>
            <a:r>
              <a:rPr lang="ru-RU" dirty="0"/>
              <a:t> </a:t>
            </a:r>
            <a:r>
              <a:rPr lang="ru-RU" dirty="0" err="1"/>
              <a:t>повећавајући</a:t>
            </a:r>
            <a:r>
              <a:rPr lang="ru-RU" dirty="0"/>
              <a:t> </a:t>
            </a:r>
            <a:r>
              <a:rPr lang="ru-RU" dirty="0" err="1"/>
              <a:t>претходну</a:t>
            </a:r>
            <a:r>
              <a:rPr lang="ru-RU" dirty="0"/>
              <a:t> </a:t>
            </a:r>
            <a:r>
              <a:rPr lang="ru-RU" dirty="0" err="1"/>
              <a:t>вредност</a:t>
            </a:r>
            <a:r>
              <a:rPr lang="ru-RU" dirty="0"/>
              <a:t> за </a:t>
            </a:r>
            <a:r>
              <a:rPr lang="ru-RU" dirty="0" err="1"/>
              <a:t>њену</a:t>
            </a:r>
            <a:r>
              <a:rPr lang="ru-RU" dirty="0"/>
              <a:t> </a:t>
            </a:r>
            <a:r>
              <a:rPr lang="ru-RU" dirty="0" err="1"/>
              <a:t>десетину</a:t>
            </a:r>
            <a:r>
              <a:rPr lang="ru-RU" dirty="0"/>
              <a:t>. </a:t>
            </a:r>
            <a:endParaRPr lang="en-US" dirty="0"/>
          </a:p>
        </p:txBody>
      </p:sp>
      <p:cxnSp>
        <p:nvCxnSpPr>
          <p:cNvPr id="2" name="Straight Arrow Connector 1">
            <a:extLst>
              <a:ext uri="{FF2B5EF4-FFF2-40B4-BE49-F238E27FC236}">
                <a16:creationId xmlns:a16="http://schemas.microsoft.com/office/drawing/2014/main" id="{DB33D93A-DCEA-EC62-39B7-11DE78933284}"/>
              </a:ext>
            </a:extLst>
          </p:cNvPr>
          <p:cNvCxnSpPr>
            <a:cxnSpLocks/>
          </p:cNvCxnSpPr>
          <p:nvPr/>
        </p:nvCxnSpPr>
        <p:spPr>
          <a:xfrm>
            <a:off x="1600200" y="358140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E2B7657-67A5-E711-D876-BB12212FF416}"/>
              </a:ext>
            </a:extLst>
          </p:cNvPr>
          <p:cNvCxnSpPr>
            <a:cxnSpLocks/>
          </p:cNvCxnSpPr>
          <p:nvPr/>
        </p:nvCxnSpPr>
        <p:spPr>
          <a:xfrm flipH="1">
            <a:off x="1752600" y="3733800"/>
            <a:ext cx="9906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169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5BEA2-9B52-DC69-0286-CC340D42508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C17D7E-C2CE-03E8-29ED-84D7940EDEF2}"/>
              </a:ext>
            </a:extLst>
          </p:cNvPr>
          <p:cNvSpPr>
            <a:spLocks noGrp="1"/>
          </p:cNvSpPr>
          <p:nvPr>
            <p:ph type="title"/>
          </p:nvPr>
        </p:nvSpPr>
        <p:spPr/>
        <p:txBody>
          <a:bodyPr/>
          <a:lstStyle/>
          <a:p>
            <a:r>
              <a:rPr lang="sr-Cyrl-RS" dirty="0"/>
              <a:t>Задатак</a:t>
            </a:r>
            <a:endParaRPr lang="en-US" dirty="0"/>
          </a:p>
        </p:txBody>
      </p:sp>
      <p:sp>
        <p:nvSpPr>
          <p:cNvPr id="4" name="Content Placeholder 3">
            <a:extLst>
              <a:ext uri="{FF2B5EF4-FFF2-40B4-BE49-F238E27FC236}">
                <a16:creationId xmlns:a16="http://schemas.microsoft.com/office/drawing/2014/main" id="{928FB8CE-CD61-2324-2DA3-D63C31E0D32C}"/>
              </a:ext>
            </a:extLst>
          </p:cNvPr>
          <p:cNvSpPr>
            <a:spLocks noGrp="1"/>
          </p:cNvSpPr>
          <p:nvPr>
            <p:ph idx="1"/>
          </p:nvPr>
        </p:nvSpPr>
        <p:spPr/>
        <p:txBody>
          <a:bodyPr/>
          <a:lstStyle/>
          <a:p>
            <a:r>
              <a:rPr lang="ru-RU" dirty="0" err="1"/>
              <a:t>Замислимо</a:t>
            </a:r>
            <a:r>
              <a:rPr lang="ru-RU" dirty="0"/>
              <a:t> да </a:t>
            </a:r>
            <a:r>
              <a:rPr lang="ru-RU" dirty="0" err="1"/>
              <a:t>чаробни</a:t>
            </a:r>
            <a:r>
              <a:rPr lang="ru-RU" dirty="0"/>
              <a:t> </a:t>
            </a:r>
            <a:r>
              <a:rPr lang="ru-RU" dirty="0" err="1"/>
              <a:t>пасуљ</a:t>
            </a:r>
            <a:r>
              <a:rPr lang="ru-RU" dirty="0"/>
              <a:t>, </a:t>
            </a:r>
            <a:r>
              <a:rPr lang="ru-RU" dirty="0" err="1"/>
              <a:t>чим</a:t>
            </a:r>
            <a:r>
              <a:rPr lang="ru-RU" dirty="0"/>
              <a:t> се посади у </a:t>
            </a:r>
            <a:r>
              <a:rPr lang="ru-RU" dirty="0" err="1"/>
              <a:t>земљу</a:t>
            </a:r>
            <a:r>
              <a:rPr lang="ru-RU" dirty="0"/>
              <a:t> </a:t>
            </a:r>
            <a:r>
              <a:rPr lang="ru-RU" dirty="0" err="1"/>
              <a:t>почне</a:t>
            </a:r>
            <a:r>
              <a:rPr lang="ru-RU" dirty="0"/>
              <a:t> </a:t>
            </a:r>
            <a:r>
              <a:rPr lang="ru-RU" dirty="0" err="1"/>
              <a:t>непрекидно</a:t>
            </a:r>
            <a:r>
              <a:rPr lang="ru-RU" dirty="0"/>
              <a:t> да </a:t>
            </a:r>
            <a:r>
              <a:rPr lang="ru-RU" dirty="0" err="1"/>
              <a:t>расте</a:t>
            </a:r>
            <a:r>
              <a:rPr lang="ru-RU" dirty="0"/>
              <a:t>. </a:t>
            </a:r>
            <a:r>
              <a:rPr lang="ru-RU" dirty="0" err="1"/>
              <a:t>Првог</a:t>
            </a:r>
            <a:r>
              <a:rPr lang="ru-RU" dirty="0"/>
              <a:t> дана </a:t>
            </a:r>
            <a:r>
              <a:rPr lang="ru-RU" dirty="0" err="1"/>
              <a:t>достигне</a:t>
            </a:r>
            <a:r>
              <a:rPr lang="ru-RU" dirty="0"/>
              <a:t> </a:t>
            </a:r>
            <a:r>
              <a:rPr lang="ru-RU" dirty="0" err="1"/>
              <a:t>висину</a:t>
            </a:r>
            <a:r>
              <a:rPr lang="ru-RU" dirty="0"/>
              <a:t> од 2 </a:t>
            </a:r>
            <a:r>
              <a:rPr lang="sr-Latn-RS" dirty="0"/>
              <a:t>m</a:t>
            </a:r>
            <a:r>
              <a:rPr lang="ru-RU" dirty="0"/>
              <a:t>, а </a:t>
            </a:r>
            <a:r>
              <a:rPr lang="ru-RU" dirty="0" err="1"/>
              <a:t>затим</a:t>
            </a:r>
            <a:r>
              <a:rPr lang="ru-RU" dirty="0"/>
              <a:t> </a:t>
            </a:r>
            <a:r>
              <a:rPr lang="ru-RU" dirty="0" err="1"/>
              <a:t>сваког</a:t>
            </a:r>
            <a:r>
              <a:rPr lang="ru-RU" dirty="0"/>
              <a:t> </a:t>
            </a:r>
            <a:r>
              <a:rPr lang="ru-RU" dirty="0" err="1"/>
              <a:t>наредног</a:t>
            </a:r>
            <a:r>
              <a:rPr lang="ru-RU" dirty="0"/>
              <a:t> дана </a:t>
            </a:r>
            <a:r>
              <a:rPr lang="ru-RU" dirty="0" err="1"/>
              <a:t>удвостручи</a:t>
            </a:r>
            <a:r>
              <a:rPr lang="ru-RU" dirty="0"/>
              <a:t> </a:t>
            </a:r>
            <a:r>
              <a:rPr lang="ru-RU" dirty="0" err="1"/>
              <a:t>висину</a:t>
            </a:r>
            <a:r>
              <a:rPr lang="ru-RU" dirty="0"/>
              <a:t>. </a:t>
            </a:r>
            <a:r>
              <a:rPr lang="ru-RU" dirty="0" err="1"/>
              <a:t>Процените</a:t>
            </a:r>
            <a:r>
              <a:rPr lang="ru-RU" dirty="0"/>
              <a:t> </a:t>
            </a:r>
            <a:r>
              <a:rPr lang="ru-RU" dirty="0" err="1"/>
              <a:t>време</a:t>
            </a:r>
            <a:r>
              <a:rPr lang="ru-RU" dirty="0"/>
              <a:t> </a:t>
            </a:r>
            <a:r>
              <a:rPr lang="ru-RU" dirty="0" err="1"/>
              <a:t>када</a:t>
            </a:r>
            <a:r>
              <a:rPr lang="ru-RU" dirty="0"/>
              <a:t> </a:t>
            </a:r>
            <a:r>
              <a:rPr lang="ru-RU" dirty="0" err="1"/>
              <a:t>ће</a:t>
            </a:r>
            <a:r>
              <a:rPr lang="ru-RU" dirty="0"/>
              <a:t> да </a:t>
            </a:r>
            <a:r>
              <a:rPr lang="ru-RU" dirty="0" err="1"/>
              <a:t>достигне</a:t>
            </a:r>
            <a:r>
              <a:rPr lang="ru-RU" dirty="0"/>
              <a:t> </a:t>
            </a:r>
            <a:r>
              <a:rPr lang="ru-RU" dirty="0" err="1"/>
              <a:t>висину</a:t>
            </a:r>
            <a:r>
              <a:rPr lang="ru-RU" dirty="0"/>
              <a:t> од 21 </a:t>
            </a:r>
            <a:r>
              <a:rPr lang="sr-Latn-RS" dirty="0"/>
              <a:t>m</a:t>
            </a:r>
            <a:r>
              <a:rPr lang="ru-RU" dirty="0"/>
              <a:t>?</a:t>
            </a:r>
            <a:endParaRPr lang="en-US" dirty="0"/>
          </a:p>
        </p:txBody>
      </p:sp>
      <p:sp>
        <p:nvSpPr>
          <p:cNvPr id="8" name="TextBox 7">
            <a:extLst>
              <a:ext uri="{FF2B5EF4-FFF2-40B4-BE49-F238E27FC236}">
                <a16:creationId xmlns:a16="http://schemas.microsoft.com/office/drawing/2014/main" id="{F66B7CAF-FA69-A27F-DFCD-8CF109566F3C}"/>
              </a:ext>
            </a:extLst>
          </p:cNvPr>
          <p:cNvSpPr txBox="1"/>
          <p:nvPr/>
        </p:nvSpPr>
        <p:spPr>
          <a:xfrm>
            <a:off x="5572122" y="2998385"/>
            <a:ext cx="1028701" cy="461665"/>
          </a:xfrm>
          <a:prstGeom prst="rect">
            <a:avLst/>
          </a:prstGeom>
          <a:solidFill>
            <a:srgbClr val="FFCC00"/>
          </a:solidFill>
        </p:spPr>
        <p:txBody>
          <a:bodyPr wrap="square" rtlCol="0">
            <a:spAutoFit/>
          </a:bodyPr>
          <a:lstStyle/>
          <a:p>
            <a:r>
              <a:rPr lang="sr-Cyrl-RS" sz="2400" dirty="0"/>
              <a:t>2</a:t>
            </a:r>
            <a:r>
              <a:rPr lang="sr-Latn-RS" sz="2400" i="1" baseline="30000" dirty="0"/>
              <a:t>t</a:t>
            </a:r>
            <a:r>
              <a:rPr lang="sr-Latn-RS" sz="2400" dirty="0"/>
              <a:t> = 21</a:t>
            </a:r>
          </a:p>
        </p:txBody>
      </p:sp>
      <p:sp>
        <p:nvSpPr>
          <p:cNvPr id="2" name="TextBox 1">
            <a:extLst>
              <a:ext uri="{FF2B5EF4-FFF2-40B4-BE49-F238E27FC236}">
                <a16:creationId xmlns:a16="http://schemas.microsoft.com/office/drawing/2014/main" id="{24C5B5BF-CD50-8A6F-A2FA-72FD198431AE}"/>
              </a:ext>
            </a:extLst>
          </p:cNvPr>
          <p:cNvSpPr txBox="1"/>
          <p:nvPr/>
        </p:nvSpPr>
        <p:spPr>
          <a:xfrm>
            <a:off x="2353056" y="6281516"/>
            <a:ext cx="6553199" cy="430887"/>
          </a:xfrm>
          <a:prstGeom prst="rect">
            <a:avLst/>
          </a:prstGeom>
          <a:solidFill>
            <a:schemeClr val="accent3">
              <a:lumMod val="40000"/>
              <a:lumOff val="60000"/>
            </a:schemeClr>
          </a:solidFill>
        </p:spPr>
        <p:txBody>
          <a:bodyPr wrap="square" rtlCol="0">
            <a:spAutoFit/>
          </a:bodyPr>
          <a:lstStyle/>
          <a:p>
            <a:r>
              <a:rPr lang="sr-Latn-RS" sz="2200" i="1" dirty="0"/>
              <a:t>t</a:t>
            </a:r>
            <a:r>
              <a:rPr lang="sr-Latn-RS" sz="2200" dirty="0"/>
              <a:t> = log</a:t>
            </a:r>
            <a:r>
              <a:rPr lang="sr-Latn-RS" sz="2200" baseline="-25000" dirty="0"/>
              <a:t>2</a:t>
            </a:r>
            <a:r>
              <a:rPr lang="sr-Latn-RS" sz="2200" dirty="0"/>
              <a:t>21 </a:t>
            </a:r>
            <a:r>
              <a:rPr lang="sr-Latn-RS" sz="2200" dirty="0">
                <a:sym typeface="Symbol" panose="05050102010706020507" pitchFamily="18" charset="2"/>
              </a:rPr>
              <a:t> 4</a:t>
            </a:r>
            <a:r>
              <a:rPr lang="sr-Latn-RS" sz="2200" dirty="0"/>
              <a:t>.3923174227787602888957082611796…</a:t>
            </a:r>
            <a:endParaRPr lang="en-US" sz="2200" baseline="-25000" dirty="0"/>
          </a:p>
        </p:txBody>
      </p:sp>
      <p:graphicFrame>
        <p:nvGraphicFramePr>
          <p:cNvPr id="5" name="Content Placeholder 10">
            <a:extLst>
              <a:ext uri="{FF2B5EF4-FFF2-40B4-BE49-F238E27FC236}">
                <a16:creationId xmlns:a16="http://schemas.microsoft.com/office/drawing/2014/main" id="{FF17DFE6-BB8E-84BB-2DB7-D3F821208793}"/>
              </a:ext>
            </a:extLst>
          </p:cNvPr>
          <p:cNvGraphicFramePr>
            <a:graphicFrameLocks/>
          </p:cNvGraphicFramePr>
          <p:nvPr>
            <p:extLst>
              <p:ext uri="{D42A27DB-BD31-4B8C-83A1-F6EECF244321}">
                <p14:modId xmlns:p14="http://schemas.microsoft.com/office/powerpoint/2010/main" val="1232432256"/>
              </p:ext>
            </p:extLst>
          </p:nvPr>
        </p:nvGraphicFramePr>
        <p:xfrm>
          <a:off x="711412" y="1589997"/>
          <a:ext cx="2333413" cy="4358640"/>
        </p:xfrm>
        <a:graphic>
          <a:graphicData uri="http://schemas.openxmlformats.org/drawingml/2006/table">
            <a:tbl>
              <a:tblPr firstRow="1" bandRow="1">
                <a:tableStyleId>{F5AB1C69-6EDB-4FF4-983F-18BD219EF322}</a:tableStyleId>
              </a:tblPr>
              <a:tblGrid>
                <a:gridCol w="509725">
                  <a:extLst>
                    <a:ext uri="{9D8B030D-6E8A-4147-A177-3AD203B41FA5}">
                      <a16:colId xmlns:a16="http://schemas.microsoft.com/office/drawing/2014/main" val="1582795922"/>
                    </a:ext>
                  </a:extLst>
                </a:gridCol>
                <a:gridCol w="1823688">
                  <a:extLst>
                    <a:ext uri="{9D8B030D-6E8A-4147-A177-3AD203B41FA5}">
                      <a16:colId xmlns:a16="http://schemas.microsoft.com/office/drawing/2014/main" val="338185540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000" b="0" i="1" dirty="0">
                          <a:solidFill>
                            <a:schemeClr val="tx1"/>
                          </a:solidFill>
                        </a:rPr>
                        <a:t>h</a:t>
                      </a:r>
                      <a:r>
                        <a:rPr lang="en-US" sz="2000" b="0" dirty="0">
                          <a:solidFill>
                            <a:schemeClr val="tx1"/>
                          </a:solidFill>
                        </a:rPr>
                        <a:t> = </a:t>
                      </a:r>
                      <a:r>
                        <a:rPr lang="sr-Cyrl-RS" sz="2000" b="0" dirty="0">
                          <a:solidFill>
                            <a:schemeClr val="tx1"/>
                          </a:solidFill>
                        </a:rPr>
                        <a:t>1.1</a:t>
                      </a:r>
                      <a:r>
                        <a:rPr lang="en-US" sz="2000" b="0" i="1" baseline="30000" dirty="0">
                          <a:solidFill>
                            <a:schemeClr val="tx1"/>
                          </a:solidFill>
                        </a:rPr>
                        <a:t>t</a:t>
                      </a: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r>
                        <a:rPr lang="en-US" sz="2000" dirty="0"/>
                        <a:t>1</a:t>
                      </a:r>
                    </a:p>
                  </a:txBody>
                  <a:tcPr/>
                </a:tc>
                <a:extLst>
                  <a:ext uri="{0D108BD9-81ED-4DB2-BD59-A6C34878D82A}">
                    <a16:rowId xmlns:a16="http://schemas.microsoft.com/office/drawing/2014/main" val="4163797940"/>
                  </a:ext>
                </a:extLst>
              </a:tr>
              <a:tr h="370840">
                <a:tc>
                  <a:txBody>
                    <a:bodyPr/>
                    <a:lstStyle/>
                    <a:p>
                      <a:pPr algn="ctr"/>
                      <a:r>
                        <a:rPr lang="en-US" sz="2000" dirty="0"/>
                        <a:t>1</a:t>
                      </a:r>
                    </a:p>
                  </a:txBody>
                  <a:tcPr/>
                </a:tc>
                <a:tc>
                  <a:txBody>
                    <a:bodyPr/>
                    <a:lstStyle/>
                    <a:p>
                      <a:r>
                        <a:rPr lang="en-US" sz="2000" dirty="0"/>
                        <a:t>1.1</a:t>
                      </a:r>
                    </a:p>
                  </a:txBody>
                  <a:tcPr/>
                </a:tc>
                <a:extLst>
                  <a:ext uri="{0D108BD9-81ED-4DB2-BD59-A6C34878D82A}">
                    <a16:rowId xmlns:a16="http://schemas.microsoft.com/office/drawing/2014/main" val="587338376"/>
                  </a:ext>
                </a:extLst>
              </a:tr>
              <a:tr h="370840">
                <a:tc>
                  <a:txBody>
                    <a:bodyPr/>
                    <a:lstStyle/>
                    <a:p>
                      <a:pPr algn="ctr"/>
                      <a:r>
                        <a:rPr lang="en-US" sz="2000" dirty="0"/>
                        <a:t>2</a:t>
                      </a:r>
                    </a:p>
                  </a:txBody>
                  <a:tcPr/>
                </a:tc>
                <a:tc>
                  <a:txBody>
                    <a:bodyPr/>
                    <a:lstStyle/>
                    <a:p>
                      <a:r>
                        <a:rPr lang="sr-Cyrl-RS" sz="2000" dirty="0"/>
                        <a:t>1.21</a:t>
                      </a:r>
                      <a:endParaRPr lang="en-US" sz="2000" dirty="0"/>
                    </a:p>
                  </a:txBody>
                  <a:tcPr/>
                </a:tc>
                <a:extLst>
                  <a:ext uri="{0D108BD9-81ED-4DB2-BD59-A6C34878D82A}">
                    <a16:rowId xmlns:a16="http://schemas.microsoft.com/office/drawing/2014/main" val="1087018619"/>
                  </a:ext>
                </a:extLst>
              </a:tr>
              <a:tr h="370840">
                <a:tc>
                  <a:txBody>
                    <a:bodyPr/>
                    <a:lstStyle/>
                    <a:p>
                      <a:pPr algn="ctr"/>
                      <a:r>
                        <a:rPr lang="en-US" sz="2000" dirty="0"/>
                        <a:t>3</a:t>
                      </a:r>
                    </a:p>
                  </a:txBody>
                  <a:tcPr/>
                </a:tc>
                <a:tc>
                  <a:txBody>
                    <a:bodyPr/>
                    <a:lstStyle/>
                    <a:p>
                      <a:r>
                        <a:rPr lang="en-US" sz="2000" dirty="0"/>
                        <a:t>1.331</a:t>
                      </a:r>
                    </a:p>
                  </a:txBody>
                  <a:tcPr/>
                </a:tc>
                <a:extLst>
                  <a:ext uri="{0D108BD9-81ED-4DB2-BD59-A6C34878D82A}">
                    <a16:rowId xmlns:a16="http://schemas.microsoft.com/office/drawing/2014/main" val="2405622772"/>
                  </a:ext>
                </a:extLst>
              </a:tr>
              <a:tr h="370840">
                <a:tc>
                  <a:txBody>
                    <a:bodyPr/>
                    <a:lstStyle/>
                    <a:p>
                      <a:pPr algn="ctr"/>
                      <a:r>
                        <a:rPr lang="en-US" sz="2000" dirty="0"/>
                        <a:t>4</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1</a:t>
                      </a:r>
                      <a:r>
                        <a:rPr lang="sr-Latn-RS" sz="2000" dirty="0">
                          <a:effectLst/>
                          <a:latin typeface="Calibri" panose="020F0502020204030204" pitchFamily="34" charset="0"/>
                          <a:ea typeface="Calibri" panose="020F0502020204030204" pitchFamily="34" charset="0"/>
                          <a:cs typeface="Times New Roman" panose="02020603050405020304" pitchFamily="18" charset="0"/>
                        </a:rPr>
                        <a:t>.</a:t>
                      </a:r>
                      <a:r>
                        <a:rPr lang="sr-Cyrl-RS" sz="2000" dirty="0">
                          <a:effectLst/>
                          <a:latin typeface="Calibri" panose="020F0502020204030204" pitchFamily="34" charset="0"/>
                          <a:ea typeface="Calibri" panose="020F0502020204030204" pitchFamily="34" charset="0"/>
                          <a:cs typeface="Times New Roman" panose="02020603050405020304" pitchFamily="18" charset="0"/>
                        </a:rPr>
                        <a:t>4641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5428566"/>
                  </a:ext>
                </a:extLst>
              </a:tr>
              <a:tr h="370840">
                <a:tc>
                  <a:txBody>
                    <a:bodyPr/>
                    <a:lstStyle/>
                    <a:p>
                      <a:pPr algn="ctr"/>
                      <a:r>
                        <a:rPr lang="en-US" sz="2000" dirty="0"/>
                        <a:t>5</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1.61051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7642547"/>
                  </a:ext>
                </a:extLst>
              </a:tr>
              <a:tr h="370840">
                <a:tc>
                  <a:txBody>
                    <a:bodyPr/>
                    <a:lstStyle/>
                    <a:p>
                      <a:pPr algn="ctr"/>
                      <a:r>
                        <a:rPr lang="en-US" sz="2000" dirty="0"/>
                        <a:t>6</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1.771561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0717022"/>
                  </a:ext>
                </a:extLst>
              </a:tr>
              <a:tr h="370840">
                <a:tc>
                  <a:txBody>
                    <a:bodyPr/>
                    <a:lstStyle/>
                    <a:p>
                      <a:pPr algn="ctr"/>
                      <a:r>
                        <a:rPr lang="en-US" sz="2000" dirty="0"/>
                        <a:t>7</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1.9487171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490079"/>
                  </a:ext>
                </a:extLst>
              </a:tr>
              <a:tr h="370840">
                <a:tc>
                  <a:txBody>
                    <a:bodyPr/>
                    <a:lstStyle/>
                    <a:p>
                      <a:pPr algn="ctr"/>
                      <a:r>
                        <a:rPr lang="en-US" sz="2000" dirty="0"/>
                        <a:t>8</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2.14358881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8887952"/>
                  </a:ext>
                </a:extLst>
              </a:tr>
              <a:tr h="370840">
                <a:tc>
                  <a:txBody>
                    <a:bodyPr/>
                    <a:lstStyle/>
                    <a:p>
                      <a:pPr algn="ctr"/>
                      <a:r>
                        <a:rPr lang="en-US" sz="2000" dirty="0"/>
                        <a:t>9</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2.357947691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6361677"/>
                  </a:ext>
                </a:extLst>
              </a:tr>
            </a:tbl>
          </a:graphicData>
        </a:graphic>
      </p:graphicFrame>
      <p:sp>
        <p:nvSpPr>
          <p:cNvPr id="10" name="TextBox 9">
            <a:extLst>
              <a:ext uri="{FF2B5EF4-FFF2-40B4-BE49-F238E27FC236}">
                <a16:creationId xmlns:a16="http://schemas.microsoft.com/office/drawing/2014/main" id="{A03796C5-13D4-F5E3-F371-9C4877C02307}"/>
              </a:ext>
            </a:extLst>
          </p:cNvPr>
          <p:cNvSpPr txBox="1"/>
          <p:nvPr/>
        </p:nvSpPr>
        <p:spPr>
          <a:xfrm>
            <a:off x="5238145" y="3535329"/>
            <a:ext cx="1785557" cy="430887"/>
          </a:xfrm>
          <a:prstGeom prst="rect">
            <a:avLst/>
          </a:prstGeom>
          <a:solidFill>
            <a:srgbClr val="FFCC00"/>
          </a:solidFill>
        </p:spPr>
        <p:txBody>
          <a:bodyPr wrap="square" rtlCol="0">
            <a:spAutoFit/>
          </a:bodyPr>
          <a:lstStyle/>
          <a:p>
            <a:r>
              <a:rPr lang="sr-Cyrl-RS" sz="2200" dirty="0"/>
              <a:t>2</a:t>
            </a:r>
            <a:r>
              <a:rPr lang="sr-Latn-RS" sz="2200" i="1" baseline="30000" dirty="0"/>
              <a:t>t</a:t>
            </a:r>
            <a:r>
              <a:rPr lang="sr-Cyrl-RS" sz="2200" i="1" baseline="30000" dirty="0"/>
              <a:t> </a:t>
            </a:r>
            <a:r>
              <a:rPr lang="sr-Cyrl-RS" sz="2200" baseline="30000" dirty="0"/>
              <a:t>– 4</a:t>
            </a:r>
            <a:r>
              <a:rPr lang="sr-Cyrl-RS" sz="2200" i="1" baseline="30000" dirty="0"/>
              <a:t> </a:t>
            </a:r>
            <a:r>
              <a:rPr lang="sr-Latn-RS" sz="2200" dirty="0"/>
              <a:t> = 1.3125</a:t>
            </a:r>
            <a:endParaRPr lang="en-US" sz="2200" baseline="-25000" dirty="0"/>
          </a:p>
        </p:txBody>
      </p:sp>
      <p:sp>
        <p:nvSpPr>
          <p:cNvPr id="11" name="TextBox 10">
            <a:extLst>
              <a:ext uri="{FF2B5EF4-FFF2-40B4-BE49-F238E27FC236}">
                <a16:creationId xmlns:a16="http://schemas.microsoft.com/office/drawing/2014/main" id="{F7E19B97-6FB9-9DB2-4685-97BA92C9697C}"/>
              </a:ext>
            </a:extLst>
          </p:cNvPr>
          <p:cNvSpPr txBox="1"/>
          <p:nvPr/>
        </p:nvSpPr>
        <p:spPr>
          <a:xfrm>
            <a:off x="6515101" y="3137281"/>
            <a:ext cx="791018" cy="430887"/>
          </a:xfrm>
          <a:prstGeom prst="rect">
            <a:avLst/>
          </a:prstGeom>
          <a:noFill/>
        </p:spPr>
        <p:txBody>
          <a:bodyPr wrap="square" rtlCol="0">
            <a:spAutoFit/>
          </a:bodyPr>
          <a:lstStyle/>
          <a:p>
            <a:r>
              <a:rPr lang="sr-Cyrl-RS" sz="2200" dirty="0"/>
              <a:t>/ 16 </a:t>
            </a:r>
            <a:endParaRPr lang="en-US" sz="2200" baseline="-25000" dirty="0"/>
          </a:p>
        </p:txBody>
      </p:sp>
      <p:sp>
        <p:nvSpPr>
          <p:cNvPr id="12" name="TextBox 11">
            <a:extLst>
              <a:ext uri="{FF2B5EF4-FFF2-40B4-BE49-F238E27FC236}">
                <a16:creationId xmlns:a16="http://schemas.microsoft.com/office/drawing/2014/main" id="{33FE4B4D-CF51-36A3-DF31-0617EC8E87A2}"/>
              </a:ext>
            </a:extLst>
          </p:cNvPr>
          <p:cNvSpPr txBox="1"/>
          <p:nvPr/>
        </p:nvSpPr>
        <p:spPr>
          <a:xfrm>
            <a:off x="3270946" y="3882780"/>
            <a:ext cx="3008313" cy="830997"/>
          </a:xfrm>
          <a:prstGeom prst="rect">
            <a:avLst/>
          </a:prstGeom>
          <a:noFill/>
        </p:spPr>
        <p:txBody>
          <a:bodyPr wrap="square" rtlCol="0">
            <a:spAutoFit/>
          </a:bodyPr>
          <a:lstStyle/>
          <a:p>
            <a:r>
              <a:rPr lang="sr-Cyrl-RS" sz="2200" dirty="0"/>
              <a:t>1.3125 </a:t>
            </a:r>
            <a:r>
              <a:rPr lang="sr-Latn-RS" sz="2200" dirty="0">
                <a:sym typeface="Symbol" panose="05050102010706020507" pitchFamily="18" charset="2"/>
              </a:rPr>
              <a:t></a:t>
            </a:r>
            <a:r>
              <a:rPr lang="sr-Cyrl-RS" sz="2200" dirty="0">
                <a:sym typeface="Symbol" panose="05050102010706020507" pitchFamily="18" charset="2"/>
              </a:rPr>
              <a:t> </a:t>
            </a:r>
            <a:r>
              <a:rPr lang="en-US" sz="2400" dirty="0"/>
              <a:t>1.331</a:t>
            </a:r>
            <a:r>
              <a:rPr lang="sr-Cyrl-RS" sz="2400" dirty="0"/>
              <a:t> = 1.1</a:t>
            </a:r>
            <a:r>
              <a:rPr lang="sr-Cyrl-RS" sz="2400" baseline="30000" dirty="0"/>
              <a:t>3</a:t>
            </a:r>
            <a:endParaRPr lang="sr-Cyrl-RS" sz="2200" baseline="30000" dirty="0"/>
          </a:p>
          <a:p>
            <a:r>
              <a:rPr lang="sr-Cyrl-RS" sz="2200" dirty="0"/>
              <a:t>2</a:t>
            </a:r>
            <a:r>
              <a:rPr lang="sr-Latn-RS" sz="2200" dirty="0">
                <a:sym typeface="Symbol" panose="05050102010706020507" pitchFamily="18" charset="2"/>
              </a:rPr>
              <a:t> </a:t>
            </a:r>
            <a:r>
              <a:rPr lang="sr-Cyrl-RS" sz="2200" dirty="0">
                <a:sym typeface="Symbol" panose="05050102010706020507" pitchFamily="18" charset="2"/>
              </a:rPr>
              <a:t> </a:t>
            </a:r>
            <a:r>
              <a:rPr lang="sr-Cyrl-RS" sz="2400" dirty="0">
                <a:latin typeface="Calibri" panose="020F0502020204030204" pitchFamily="34" charset="0"/>
                <a:ea typeface="Calibri" panose="020F0502020204030204" pitchFamily="34" charset="0"/>
                <a:cs typeface="Times New Roman" panose="02020603050405020304" pitchFamily="18" charset="0"/>
              </a:rPr>
              <a:t>1.9487171 = 1.1</a:t>
            </a:r>
            <a:r>
              <a:rPr lang="sr-Cyrl-RS" sz="2400" baseline="30000" dirty="0">
                <a:latin typeface="Calibri" panose="020F0502020204030204" pitchFamily="34" charset="0"/>
                <a:ea typeface="Calibri" panose="020F0502020204030204" pitchFamily="34" charset="0"/>
                <a:cs typeface="Times New Roman" panose="02020603050405020304" pitchFamily="18" charset="0"/>
              </a:rPr>
              <a:t>7</a:t>
            </a:r>
            <a:endParaRPr lang="en-US" sz="2200" baseline="-25000" dirty="0"/>
          </a:p>
        </p:txBody>
      </p:sp>
      <p:sp>
        <p:nvSpPr>
          <p:cNvPr id="13" name="TextBox 12">
            <a:extLst>
              <a:ext uri="{FF2B5EF4-FFF2-40B4-BE49-F238E27FC236}">
                <a16:creationId xmlns:a16="http://schemas.microsoft.com/office/drawing/2014/main" id="{9A4508E1-446C-E938-D5E3-6EB29248EFE7}"/>
              </a:ext>
            </a:extLst>
          </p:cNvPr>
          <p:cNvSpPr txBox="1"/>
          <p:nvPr/>
        </p:nvSpPr>
        <p:spPr>
          <a:xfrm>
            <a:off x="4299297" y="4638297"/>
            <a:ext cx="3663254" cy="461665"/>
          </a:xfrm>
          <a:prstGeom prst="rect">
            <a:avLst/>
          </a:prstGeom>
          <a:noFill/>
        </p:spPr>
        <p:txBody>
          <a:bodyPr wrap="square" rtlCol="0">
            <a:spAutoFit/>
          </a:bodyPr>
          <a:lstStyle/>
          <a:p>
            <a:r>
              <a:rPr lang="sr-Cyrl-RS" sz="2200" dirty="0"/>
              <a:t>2</a:t>
            </a:r>
            <a:r>
              <a:rPr lang="sr-Latn-RS" sz="2200" i="1" baseline="30000" dirty="0"/>
              <a:t>t</a:t>
            </a:r>
            <a:r>
              <a:rPr lang="sr-Cyrl-RS" sz="2200" i="1" baseline="30000" dirty="0"/>
              <a:t> </a:t>
            </a:r>
            <a:r>
              <a:rPr lang="sr-Cyrl-RS" sz="2200" baseline="30000" dirty="0"/>
              <a:t>– 4</a:t>
            </a:r>
            <a:r>
              <a:rPr lang="sr-Latn-RS" sz="2200" dirty="0">
                <a:sym typeface="Symbol" panose="05050102010706020507" pitchFamily="18" charset="2"/>
              </a:rPr>
              <a:t> </a:t>
            </a:r>
            <a:r>
              <a:rPr lang="sr-Cyrl-RS" sz="2200" dirty="0">
                <a:sym typeface="Symbol" panose="05050102010706020507" pitchFamily="18" charset="2"/>
              </a:rPr>
              <a:t> </a:t>
            </a:r>
            <a:r>
              <a:rPr lang="sr-Cyrl-RS" sz="2400" dirty="0">
                <a:highlight>
                  <a:srgbClr val="FFCC00"/>
                </a:highlight>
                <a:latin typeface="Calibri" panose="020F0502020204030204" pitchFamily="34" charset="0"/>
                <a:ea typeface="Calibri" panose="020F0502020204030204" pitchFamily="34" charset="0"/>
                <a:cs typeface="Times New Roman" panose="02020603050405020304" pitchFamily="18" charset="0"/>
              </a:rPr>
              <a:t>(1.1</a:t>
            </a:r>
            <a:r>
              <a:rPr lang="sr-Cyrl-RS" sz="2400" baseline="30000" dirty="0">
                <a:highlight>
                  <a:srgbClr val="FFCC00"/>
                </a:highlight>
                <a:latin typeface="Calibri" panose="020F0502020204030204" pitchFamily="34" charset="0"/>
                <a:ea typeface="Calibri" panose="020F0502020204030204" pitchFamily="34" charset="0"/>
                <a:cs typeface="Times New Roman" panose="02020603050405020304" pitchFamily="18" charset="0"/>
              </a:rPr>
              <a:t>7</a:t>
            </a:r>
            <a:r>
              <a:rPr lang="sr-Cyrl-RS" sz="2400" dirty="0">
                <a:highlight>
                  <a:srgbClr val="FFCC00"/>
                </a:highlight>
                <a:latin typeface="Calibri" panose="020F0502020204030204" pitchFamily="34" charset="0"/>
                <a:ea typeface="Calibri" panose="020F0502020204030204" pitchFamily="34" charset="0"/>
                <a:cs typeface="Times New Roman" panose="02020603050405020304" pitchFamily="18" charset="0"/>
              </a:rPr>
              <a:t>)</a:t>
            </a:r>
            <a:r>
              <a:rPr lang="sr-Latn-RS" sz="2200" i="1" baseline="30000" dirty="0">
                <a:highlight>
                  <a:srgbClr val="FFCC00"/>
                </a:highlight>
              </a:rPr>
              <a:t> t</a:t>
            </a:r>
            <a:r>
              <a:rPr lang="sr-Cyrl-RS" sz="2200" i="1" baseline="30000" dirty="0">
                <a:highlight>
                  <a:srgbClr val="FFCC00"/>
                </a:highlight>
              </a:rPr>
              <a:t> </a:t>
            </a:r>
            <a:r>
              <a:rPr lang="sr-Cyrl-RS" sz="2200" baseline="30000" dirty="0">
                <a:highlight>
                  <a:srgbClr val="FFCC00"/>
                </a:highlight>
              </a:rPr>
              <a:t>– 4</a:t>
            </a:r>
            <a:r>
              <a:rPr lang="sr-Cyrl-RS" sz="2200" i="1" baseline="30000" dirty="0">
                <a:highlight>
                  <a:srgbClr val="FFCC00"/>
                </a:highlight>
              </a:rPr>
              <a:t> </a:t>
            </a:r>
            <a:r>
              <a:rPr lang="sr-Latn-RS" sz="2200" dirty="0">
                <a:highlight>
                  <a:srgbClr val="FFCC00"/>
                </a:highlight>
                <a:sym typeface="Symbol" panose="05050102010706020507" pitchFamily="18" charset="2"/>
              </a:rPr>
              <a:t></a:t>
            </a:r>
            <a:r>
              <a:rPr lang="sr-Cyrl-RS" sz="2200" dirty="0">
                <a:highlight>
                  <a:srgbClr val="FFCC00"/>
                </a:highlight>
                <a:sym typeface="Symbol" panose="05050102010706020507" pitchFamily="18" charset="2"/>
              </a:rPr>
              <a:t> </a:t>
            </a:r>
            <a:r>
              <a:rPr lang="sr-Cyrl-RS" sz="2400" dirty="0">
                <a:highlight>
                  <a:srgbClr val="FFCC00"/>
                </a:highlight>
              </a:rPr>
              <a:t>1.1</a:t>
            </a:r>
            <a:r>
              <a:rPr lang="sr-Cyrl-RS" sz="2400" baseline="30000" dirty="0">
                <a:highlight>
                  <a:srgbClr val="FFCC00"/>
                </a:highlight>
              </a:rPr>
              <a:t>3</a:t>
            </a:r>
            <a:r>
              <a:rPr lang="sr-Cyrl-RS" sz="2400" baseline="30000" dirty="0"/>
              <a:t> </a:t>
            </a:r>
            <a:r>
              <a:rPr lang="sr-Cyrl-RS" sz="2400" dirty="0"/>
              <a:t>= </a:t>
            </a:r>
            <a:r>
              <a:rPr lang="en-US" sz="2200" dirty="0"/>
              <a:t>1.331</a:t>
            </a:r>
          </a:p>
        </p:txBody>
      </p:sp>
      <p:cxnSp>
        <p:nvCxnSpPr>
          <p:cNvPr id="14" name="Straight Arrow Connector 13">
            <a:extLst>
              <a:ext uri="{FF2B5EF4-FFF2-40B4-BE49-F238E27FC236}">
                <a16:creationId xmlns:a16="http://schemas.microsoft.com/office/drawing/2014/main" id="{907F76C0-8555-3B37-15D5-4E908666A46C}"/>
              </a:ext>
            </a:extLst>
          </p:cNvPr>
          <p:cNvCxnSpPr>
            <a:cxnSpLocks/>
          </p:cNvCxnSpPr>
          <p:nvPr/>
        </p:nvCxnSpPr>
        <p:spPr>
          <a:xfrm flipH="1" flipV="1">
            <a:off x="2362200" y="3352800"/>
            <a:ext cx="952501" cy="7028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E26B244-0628-3188-4946-B087FA279752}"/>
              </a:ext>
            </a:extLst>
          </p:cNvPr>
          <p:cNvCxnSpPr>
            <a:cxnSpLocks/>
          </p:cNvCxnSpPr>
          <p:nvPr/>
        </p:nvCxnSpPr>
        <p:spPr>
          <a:xfrm flipH="1">
            <a:off x="2514600" y="4501783"/>
            <a:ext cx="790574" cy="4638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4009AA9-FBDF-F6B1-6027-71B5B102D543}"/>
              </a:ext>
            </a:extLst>
          </p:cNvPr>
          <p:cNvSpPr txBox="1"/>
          <p:nvPr/>
        </p:nvSpPr>
        <p:spPr>
          <a:xfrm>
            <a:off x="5314603" y="5097572"/>
            <a:ext cx="1577719" cy="461665"/>
          </a:xfrm>
          <a:prstGeom prst="rect">
            <a:avLst/>
          </a:prstGeom>
          <a:solidFill>
            <a:srgbClr val="FFCC00"/>
          </a:solidFill>
        </p:spPr>
        <p:txBody>
          <a:bodyPr wrap="square" rtlCol="0">
            <a:spAutoFit/>
          </a:bodyPr>
          <a:lstStyle/>
          <a:p>
            <a:r>
              <a:rPr lang="sr-Cyrl-RS" sz="2400" dirty="0"/>
              <a:t>7(</a:t>
            </a:r>
            <a:r>
              <a:rPr lang="sr-Latn-RS" sz="2400" i="1" dirty="0"/>
              <a:t>t</a:t>
            </a:r>
            <a:r>
              <a:rPr lang="sr-Cyrl-RS" sz="2400" i="1" dirty="0"/>
              <a:t> </a:t>
            </a:r>
            <a:r>
              <a:rPr lang="sr-Cyrl-RS" sz="2400" dirty="0"/>
              <a:t>–</a:t>
            </a:r>
            <a:r>
              <a:rPr lang="sr-Cyrl-RS" sz="2400" i="1" dirty="0"/>
              <a:t> </a:t>
            </a:r>
            <a:r>
              <a:rPr lang="sr-Cyrl-RS" sz="2400" dirty="0"/>
              <a:t>4)</a:t>
            </a:r>
            <a:r>
              <a:rPr lang="sr-Cyrl-RS" sz="2400" i="1" baseline="30000" dirty="0"/>
              <a:t> </a:t>
            </a:r>
            <a:r>
              <a:rPr lang="sr-Latn-RS" sz="2200" dirty="0">
                <a:highlight>
                  <a:srgbClr val="FFCC00"/>
                </a:highlight>
                <a:sym typeface="Symbol" panose="05050102010706020507" pitchFamily="18" charset="2"/>
              </a:rPr>
              <a:t></a:t>
            </a:r>
            <a:r>
              <a:rPr lang="sr-Cyrl-RS" sz="2200" dirty="0">
                <a:highlight>
                  <a:srgbClr val="FFCC00"/>
                </a:highlight>
                <a:sym typeface="Symbol" panose="05050102010706020507" pitchFamily="18" charset="2"/>
              </a:rPr>
              <a:t> </a:t>
            </a:r>
            <a:r>
              <a:rPr lang="sr-Cyrl-RS" sz="2400" dirty="0">
                <a:highlight>
                  <a:srgbClr val="FFCC00"/>
                </a:highlight>
              </a:rPr>
              <a:t>3</a:t>
            </a:r>
            <a:r>
              <a:rPr lang="sr-Cyrl-RS" sz="2400" baseline="30000" dirty="0"/>
              <a:t> </a:t>
            </a:r>
            <a:endParaRPr lang="sr-Latn-RS" sz="2400" dirty="0"/>
          </a:p>
        </p:txBody>
      </p:sp>
      <p:sp>
        <p:nvSpPr>
          <p:cNvPr id="22" name="TextBox 21">
            <a:extLst>
              <a:ext uri="{FF2B5EF4-FFF2-40B4-BE49-F238E27FC236}">
                <a16:creationId xmlns:a16="http://schemas.microsoft.com/office/drawing/2014/main" id="{CBD915D7-B211-D4EC-9430-923E3CAF6C25}"/>
              </a:ext>
            </a:extLst>
          </p:cNvPr>
          <p:cNvSpPr txBox="1"/>
          <p:nvPr/>
        </p:nvSpPr>
        <p:spPr>
          <a:xfrm>
            <a:off x="5031247" y="5663303"/>
            <a:ext cx="2199354" cy="461665"/>
          </a:xfrm>
          <a:prstGeom prst="rect">
            <a:avLst/>
          </a:prstGeom>
          <a:solidFill>
            <a:srgbClr val="FFCC00"/>
          </a:solidFill>
        </p:spPr>
        <p:txBody>
          <a:bodyPr wrap="square" rtlCol="0">
            <a:spAutoFit/>
          </a:bodyPr>
          <a:lstStyle/>
          <a:p>
            <a:r>
              <a:rPr lang="sr-Latn-RS" sz="2400" i="1" dirty="0"/>
              <a:t>t</a:t>
            </a:r>
            <a:r>
              <a:rPr lang="sr-Cyrl-RS" sz="2400" i="1" dirty="0"/>
              <a:t> </a:t>
            </a:r>
            <a:r>
              <a:rPr lang="sr-Latn-RS" sz="2200" dirty="0">
                <a:highlight>
                  <a:srgbClr val="FFCC00"/>
                </a:highlight>
                <a:sym typeface="Symbol" panose="05050102010706020507" pitchFamily="18" charset="2"/>
              </a:rPr>
              <a:t></a:t>
            </a:r>
            <a:r>
              <a:rPr lang="sr-Cyrl-RS" sz="2200" dirty="0">
                <a:highlight>
                  <a:srgbClr val="FFCC00"/>
                </a:highlight>
                <a:sym typeface="Symbol" panose="05050102010706020507" pitchFamily="18" charset="2"/>
              </a:rPr>
              <a:t> 4 + </a:t>
            </a:r>
            <a:r>
              <a:rPr lang="sr-Cyrl-RS" sz="2400" dirty="0">
                <a:highlight>
                  <a:srgbClr val="FFCC00"/>
                </a:highlight>
              </a:rPr>
              <a:t>3/7</a:t>
            </a:r>
            <a:r>
              <a:rPr lang="sr-Latn-RS" sz="2400" dirty="0">
                <a:highlight>
                  <a:srgbClr val="FFCC00"/>
                </a:highlight>
                <a:sym typeface="Symbol" panose="05050102010706020507" pitchFamily="18" charset="2"/>
              </a:rPr>
              <a:t> </a:t>
            </a:r>
            <a:r>
              <a:rPr lang="sr-Cyrl-RS" sz="2400" dirty="0">
                <a:highlight>
                  <a:srgbClr val="FFCC00"/>
                </a:highlight>
                <a:sym typeface="Symbol" panose="05050102010706020507" pitchFamily="18" charset="2"/>
              </a:rPr>
              <a:t> 4.4</a:t>
            </a:r>
            <a:r>
              <a:rPr lang="sr-Cyrl-RS" sz="2400" dirty="0">
                <a:highlight>
                  <a:srgbClr val="FFCC00"/>
                </a:highlight>
              </a:rPr>
              <a:t> </a:t>
            </a:r>
            <a:r>
              <a:rPr lang="sr-Cyrl-RS" sz="2400" baseline="30000" dirty="0"/>
              <a:t> </a:t>
            </a:r>
            <a:endParaRPr lang="sr-Latn-RS" sz="2400" dirty="0"/>
          </a:p>
        </p:txBody>
      </p:sp>
    </p:spTree>
    <p:extLst>
      <p:ext uri="{BB962C8B-B14F-4D97-AF65-F5344CB8AC3E}">
        <p14:creationId xmlns:p14="http://schemas.microsoft.com/office/powerpoint/2010/main" val="332709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 grpId="0" animBg="1"/>
      <p:bldP spid="11" grpId="0"/>
      <p:bldP spid="12" grpId="0"/>
      <p:bldP spid="13" grpId="0"/>
      <p:bldP spid="19"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B3DDF-81D9-3A1B-C8AD-661A00CC60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733475-D376-78CC-D047-69AE16856B1E}"/>
              </a:ext>
            </a:extLst>
          </p:cNvPr>
          <p:cNvSpPr>
            <a:spLocks noGrp="1"/>
          </p:cNvSpPr>
          <p:nvPr>
            <p:ph type="title"/>
          </p:nvPr>
        </p:nvSpPr>
        <p:spPr/>
        <p:txBody>
          <a:bodyPr/>
          <a:lstStyle/>
          <a:p>
            <a:r>
              <a:rPr lang="sr-Cyrl-RS" dirty="0"/>
              <a:t>Задатак</a:t>
            </a:r>
            <a:endParaRPr lang="en-US" dirty="0"/>
          </a:p>
        </p:txBody>
      </p:sp>
      <p:sp>
        <p:nvSpPr>
          <p:cNvPr id="4" name="Content Placeholder 3">
            <a:extLst>
              <a:ext uri="{FF2B5EF4-FFF2-40B4-BE49-F238E27FC236}">
                <a16:creationId xmlns:a16="http://schemas.microsoft.com/office/drawing/2014/main" id="{46B9C7B9-1FFB-284A-CFFB-22E5A5DF74D1}"/>
              </a:ext>
            </a:extLst>
          </p:cNvPr>
          <p:cNvSpPr>
            <a:spLocks noGrp="1"/>
          </p:cNvSpPr>
          <p:nvPr>
            <p:ph idx="1"/>
          </p:nvPr>
        </p:nvSpPr>
        <p:spPr>
          <a:xfrm>
            <a:off x="3575050" y="273050"/>
            <a:ext cx="5111750" cy="6280150"/>
          </a:xfrm>
        </p:spPr>
        <p:txBody>
          <a:bodyPr>
            <a:normAutofit/>
          </a:bodyPr>
          <a:lstStyle/>
          <a:p>
            <a:r>
              <a:rPr lang="ru-RU" dirty="0" err="1"/>
              <a:t>Замислимо</a:t>
            </a:r>
            <a:r>
              <a:rPr lang="ru-RU" dirty="0"/>
              <a:t> да </a:t>
            </a:r>
            <a:r>
              <a:rPr lang="ru-RU" dirty="0" err="1"/>
              <a:t>чаробни</a:t>
            </a:r>
            <a:r>
              <a:rPr lang="ru-RU" dirty="0"/>
              <a:t> </a:t>
            </a:r>
            <a:r>
              <a:rPr lang="ru-RU" dirty="0" err="1"/>
              <a:t>пасуљ</a:t>
            </a:r>
            <a:r>
              <a:rPr lang="ru-RU" dirty="0"/>
              <a:t>, </a:t>
            </a:r>
            <a:r>
              <a:rPr lang="ru-RU" dirty="0" err="1"/>
              <a:t>чим</a:t>
            </a:r>
            <a:r>
              <a:rPr lang="ru-RU" dirty="0"/>
              <a:t> се посади у </a:t>
            </a:r>
            <a:r>
              <a:rPr lang="ru-RU" dirty="0" err="1"/>
              <a:t>земљу</a:t>
            </a:r>
            <a:r>
              <a:rPr lang="ru-RU" dirty="0"/>
              <a:t> </a:t>
            </a:r>
            <a:r>
              <a:rPr lang="ru-RU" dirty="0" err="1"/>
              <a:t>почне</a:t>
            </a:r>
            <a:r>
              <a:rPr lang="ru-RU" dirty="0"/>
              <a:t> </a:t>
            </a:r>
            <a:r>
              <a:rPr lang="ru-RU" dirty="0" err="1"/>
              <a:t>непрекидно</a:t>
            </a:r>
            <a:r>
              <a:rPr lang="ru-RU" dirty="0"/>
              <a:t> да </a:t>
            </a:r>
            <a:r>
              <a:rPr lang="ru-RU" dirty="0" err="1"/>
              <a:t>расте</a:t>
            </a:r>
            <a:r>
              <a:rPr lang="ru-RU" dirty="0"/>
              <a:t>. </a:t>
            </a:r>
            <a:r>
              <a:rPr lang="ru-RU" dirty="0" err="1"/>
              <a:t>Првог</a:t>
            </a:r>
            <a:r>
              <a:rPr lang="ru-RU" dirty="0"/>
              <a:t> дана </a:t>
            </a:r>
            <a:r>
              <a:rPr lang="ru-RU" dirty="0" err="1"/>
              <a:t>достигне</a:t>
            </a:r>
            <a:r>
              <a:rPr lang="ru-RU" dirty="0"/>
              <a:t> </a:t>
            </a:r>
            <a:r>
              <a:rPr lang="ru-RU" dirty="0" err="1"/>
              <a:t>висину</a:t>
            </a:r>
            <a:r>
              <a:rPr lang="ru-RU" dirty="0"/>
              <a:t> од 2 </a:t>
            </a:r>
            <a:r>
              <a:rPr lang="sr-Latn-RS" dirty="0"/>
              <a:t>m</a:t>
            </a:r>
            <a:r>
              <a:rPr lang="ru-RU" dirty="0"/>
              <a:t>, а </a:t>
            </a:r>
            <a:r>
              <a:rPr lang="ru-RU" dirty="0" err="1"/>
              <a:t>затим</a:t>
            </a:r>
            <a:r>
              <a:rPr lang="ru-RU" dirty="0"/>
              <a:t> </a:t>
            </a:r>
            <a:r>
              <a:rPr lang="ru-RU" dirty="0" err="1"/>
              <a:t>сваког</a:t>
            </a:r>
            <a:r>
              <a:rPr lang="ru-RU" dirty="0"/>
              <a:t> </a:t>
            </a:r>
            <a:r>
              <a:rPr lang="ru-RU" dirty="0" err="1"/>
              <a:t>наредног</a:t>
            </a:r>
            <a:r>
              <a:rPr lang="ru-RU" dirty="0"/>
              <a:t> дана </a:t>
            </a:r>
            <a:r>
              <a:rPr lang="ru-RU" dirty="0" err="1"/>
              <a:t>удвостручи</a:t>
            </a:r>
            <a:r>
              <a:rPr lang="ru-RU" dirty="0"/>
              <a:t> </a:t>
            </a:r>
            <a:r>
              <a:rPr lang="ru-RU" dirty="0" err="1"/>
              <a:t>висину</a:t>
            </a:r>
            <a:r>
              <a:rPr lang="ru-RU" dirty="0"/>
              <a:t>. </a:t>
            </a:r>
            <a:r>
              <a:rPr lang="ru-RU" dirty="0" err="1"/>
              <a:t>Процените</a:t>
            </a:r>
            <a:r>
              <a:rPr lang="ru-RU" dirty="0"/>
              <a:t> </a:t>
            </a:r>
            <a:r>
              <a:rPr lang="ru-RU" dirty="0" err="1"/>
              <a:t>време</a:t>
            </a:r>
            <a:r>
              <a:rPr lang="ru-RU" dirty="0"/>
              <a:t> </a:t>
            </a:r>
            <a:r>
              <a:rPr lang="ru-RU" dirty="0" err="1"/>
              <a:t>када</a:t>
            </a:r>
            <a:r>
              <a:rPr lang="ru-RU" dirty="0"/>
              <a:t> </a:t>
            </a:r>
            <a:r>
              <a:rPr lang="ru-RU" dirty="0" err="1"/>
              <a:t>ће</a:t>
            </a:r>
            <a:r>
              <a:rPr lang="ru-RU" dirty="0"/>
              <a:t> да </a:t>
            </a:r>
            <a:r>
              <a:rPr lang="ru-RU" dirty="0" err="1"/>
              <a:t>достигне</a:t>
            </a:r>
            <a:r>
              <a:rPr lang="ru-RU" dirty="0"/>
              <a:t> </a:t>
            </a:r>
            <a:r>
              <a:rPr lang="ru-RU" dirty="0" err="1"/>
              <a:t>висину</a:t>
            </a:r>
            <a:r>
              <a:rPr lang="ru-RU" dirty="0"/>
              <a:t> од 21 </a:t>
            </a:r>
            <a:r>
              <a:rPr lang="sr-Latn-RS" dirty="0"/>
              <a:t>m</a:t>
            </a:r>
            <a:r>
              <a:rPr lang="ru-RU" dirty="0"/>
              <a:t>?</a:t>
            </a:r>
          </a:p>
          <a:p>
            <a:endParaRPr lang="ru-RU" dirty="0"/>
          </a:p>
          <a:p>
            <a:endParaRPr lang="ru-RU" dirty="0"/>
          </a:p>
          <a:p>
            <a:endParaRPr lang="ru-RU" dirty="0"/>
          </a:p>
          <a:p>
            <a:endParaRPr lang="ru-RU" dirty="0"/>
          </a:p>
          <a:p>
            <a:endParaRPr lang="ru-RU" dirty="0"/>
          </a:p>
          <a:p>
            <a:r>
              <a:rPr lang="ru-RU" dirty="0" err="1"/>
              <a:t>Чаробни</a:t>
            </a:r>
            <a:r>
              <a:rPr lang="ru-RU" dirty="0"/>
              <a:t> </a:t>
            </a:r>
            <a:r>
              <a:rPr lang="ru-RU" dirty="0" err="1"/>
              <a:t>пасуљ</a:t>
            </a:r>
            <a:r>
              <a:rPr lang="ru-RU" dirty="0"/>
              <a:t> </a:t>
            </a:r>
            <a:r>
              <a:rPr lang="ru-RU" dirty="0" err="1"/>
              <a:t>ће</a:t>
            </a:r>
            <a:r>
              <a:rPr lang="ru-RU" dirty="0"/>
              <a:t> </a:t>
            </a:r>
            <a:r>
              <a:rPr lang="ru-RU" dirty="0" err="1"/>
              <a:t>висину</a:t>
            </a:r>
            <a:r>
              <a:rPr lang="ru-RU" dirty="0"/>
              <a:t> од 21 </a:t>
            </a:r>
            <a:r>
              <a:rPr lang="en-US" dirty="0"/>
              <a:t>m</a:t>
            </a:r>
            <a:r>
              <a:rPr lang="ru-RU" dirty="0"/>
              <a:t> </a:t>
            </a:r>
            <a:r>
              <a:rPr lang="sr-Cyrl-RS" dirty="0"/>
              <a:t>да</a:t>
            </a:r>
            <a:r>
              <a:rPr lang="en-US" dirty="0"/>
              <a:t> </a:t>
            </a:r>
            <a:r>
              <a:rPr lang="ru-RU" dirty="0" err="1"/>
              <a:t>достигне</a:t>
            </a:r>
            <a:r>
              <a:rPr lang="ru-RU" dirty="0"/>
              <a:t> после 4 дана и 9.6 сати. (0.4 </a:t>
            </a:r>
            <a:r>
              <a:rPr lang="ru-RU" dirty="0">
                <a:sym typeface="Symbol" panose="05050102010706020507" pitchFamily="18" charset="2"/>
              </a:rPr>
              <a:t> </a:t>
            </a:r>
            <a:r>
              <a:rPr lang="ru-RU" dirty="0"/>
              <a:t>24=9.6) </a:t>
            </a:r>
            <a:endParaRPr lang="en-US" dirty="0"/>
          </a:p>
        </p:txBody>
      </p:sp>
      <p:sp>
        <p:nvSpPr>
          <p:cNvPr id="8" name="TextBox 7">
            <a:extLst>
              <a:ext uri="{FF2B5EF4-FFF2-40B4-BE49-F238E27FC236}">
                <a16:creationId xmlns:a16="http://schemas.microsoft.com/office/drawing/2014/main" id="{058AA27D-0A07-6F30-B592-EAA3E0C8B991}"/>
              </a:ext>
            </a:extLst>
          </p:cNvPr>
          <p:cNvSpPr txBox="1"/>
          <p:nvPr/>
        </p:nvSpPr>
        <p:spPr>
          <a:xfrm>
            <a:off x="3670864" y="4638836"/>
            <a:ext cx="1028701" cy="461665"/>
          </a:xfrm>
          <a:prstGeom prst="rect">
            <a:avLst/>
          </a:prstGeom>
          <a:solidFill>
            <a:srgbClr val="FFCC00"/>
          </a:solidFill>
        </p:spPr>
        <p:txBody>
          <a:bodyPr wrap="square" rtlCol="0">
            <a:spAutoFit/>
          </a:bodyPr>
          <a:lstStyle/>
          <a:p>
            <a:r>
              <a:rPr lang="sr-Cyrl-RS" sz="2400" dirty="0"/>
              <a:t>2</a:t>
            </a:r>
            <a:r>
              <a:rPr lang="sr-Latn-RS" sz="2400" i="1" baseline="30000" dirty="0"/>
              <a:t>t</a:t>
            </a:r>
            <a:r>
              <a:rPr lang="sr-Latn-RS" sz="2400" dirty="0"/>
              <a:t> = 21</a:t>
            </a:r>
          </a:p>
        </p:txBody>
      </p:sp>
      <p:graphicFrame>
        <p:nvGraphicFramePr>
          <p:cNvPr id="5" name="Content Placeholder 10">
            <a:extLst>
              <a:ext uri="{FF2B5EF4-FFF2-40B4-BE49-F238E27FC236}">
                <a16:creationId xmlns:a16="http://schemas.microsoft.com/office/drawing/2014/main" id="{33106BC8-2856-FF1E-901C-D4BE40B9A6D2}"/>
              </a:ext>
            </a:extLst>
          </p:cNvPr>
          <p:cNvGraphicFramePr>
            <a:graphicFrameLocks/>
          </p:cNvGraphicFramePr>
          <p:nvPr/>
        </p:nvGraphicFramePr>
        <p:xfrm>
          <a:off x="711412" y="1589997"/>
          <a:ext cx="2333413" cy="4358640"/>
        </p:xfrm>
        <a:graphic>
          <a:graphicData uri="http://schemas.openxmlformats.org/drawingml/2006/table">
            <a:tbl>
              <a:tblPr firstRow="1" bandRow="1">
                <a:tableStyleId>{F5AB1C69-6EDB-4FF4-983F-18BD219EF322}</a:tableStyleId>
              </a:tblPr>
              <a:tblGrid>
                <a:gridCol w="509725">
                  <a:extLst>
                    <a:ext uri="{9D8B030D-6E8A-4147-A177-3AD203B41FA5}">
                      <a16:colId xmlns:a16="http://schemas.microsoft.com/office/drawing/2014/main" val="1582795922"/>
                    </a:ext>
                  </a:extLst>
                </a:gridCol>
                <a:gridCol w="1823688">
                  <a:extLst>
                    <a:ext uri="{9D8B030D-6E8A-4147-A177-3AD203B41FA5}">
                      <a16:colId xmlns:a16="http://schemas.microsoft.com/office/drawing/2014/main" val="338185540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000" b="0" i="1" dirty="0">
                          <a:solidFill>
                            <a:schemeClr val="tx1"/>
                          </a:solidFill>
                          <a:effectLst/>
                        </a:rPr>
                        <a:t>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000" b="0" i="1" dirty="0">
                          <a:solidFill>
                            <a:schemeClr val="tx1"/>
                          </a:solidFill>
                        </a:rPr>
                        <a:t>h</a:t>
                      </a:r>
                      <a:r>
                        <a:rPr lang="en-US" sz="2000" b="0" dirty="0">
                          <a:solidFill>
                            <a:schemeClr val="tx1"/>
                          </a:solidFill>
                        </a:rPr>
                        <a:t> = </a:t>
                      </a:r>
                      <a:r>
                        <a:rPr lang="sr-Cyrl-RS" sz="2000" b="0" dirty="0">
                          <a:solidFill>
                            <a:schemeClr val="tx1"/>
                          </a:solidFill>
                        </a:rPr>
                        <a:t>1.1</a:t>
                      </a:r>
                      <a:r>
                        <a:rPr lang="en-US" sz="2000" b="0" i="1" baseline="30000" dirty="0">
                          <a:solidFill>
                            <a:schemeClr val="tx1"/>
                          </a:solidFill>
                        </a:rPr>
                        <a:t>t</a:t>
                      </a: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r>
                        <a:rPr lang="en-US" sz="2000" dirty="0"/>
                        <a:t>1</a:t>
                      </a:r>
                    </a:p>
                  </a:txBody>
                  <a:tcPr/>
                </a:tc>
                <a:extLst>
                  <a:ext uri="{0D108BD9-81ED-4DB2-BD59-A6C34878D82A}">
                    <a16:rowId xmlns:a16="http://schemas.microsoft.com/office/drawing/2014/main" val="4163797940"/>
                  </a:ext>
                </a:extLst>
              </a:tr>
              <a:tr h="370840">
                <a:tc>
                  <a:txBody>
                    <a:bodyPr/>
                    <a:lstStyle/>
                    <a:p>
                      <a:pPr algn="ctr"/>
                      <a:r>
                        <a:rPr lang="en-US" sz="2000" dirty="0"/>
                        <a:t>1</a:t>
                      </a:r>
                    </a:p>
                  </a:txBody>
                  <a:tcPr/>
                </a:tc>
                <a:tc>
                  <a:txBody>
                    <a:bodyPr/>
                    <a:lstStyle/>
                    <a:p>
                      <a:r>
                        <a:rPr lang="en-US" sz="2000" dirty="0"/>
                        <a:t>1.1</a:t>
                      </a:r>
                    </a:p>
                  </a:txBody>
                  <a:tcPr/>
                </a:tc>
                <a:extLst>
                  <a:ext uri="{0D108BD9-81ED-4DB2-BD59-A6C34878D82A}">
                    <a16:rowId xmlns:a16="http://schemas.microsoft.com/office/drawing/2014/main" val="587338376"/>
                  </a:ext>
                </a:extLst>
              </a:tr>
              <a:tr h="370840">
                <a:tc>
                  <a:txBody>
                    <a:bodyPr/>
                    <a:lstStyle/>
                    <a:p>
                      <a:pPr algn="ctr"/>
                      <a:r>
                        <a:rPr lang="en-US" sz="2000" dirty="0"/>
                        <a:t>2</a:t>
                      </a:r>
                    </a:p>
                  </a:txBody>
                  <a:tcPr/>
                </a:tc>
                <a:tc>
                  <a:txBody>
                    <a:bodyPr/>
                    <a:lstStyle/>
                    <a:p>
                      <a:r>
                        <a:rPr lang="sr-Cyrl-RS" sz="2000" dirty="0"/>
                        <a:t>1.21</a:t>
                      </a:r>
                      <a:endParaRPr lang="en-US" sz="2000" dirty="0"/>
                    </a:p>
                  </a:txBody>
                  <a:tcPr/>
                </a:tc>
                <a:extLst>
                  <a:ext uri="{0D108BD9-81ED-4DB2-BD59-A6C34878D82A}">
                    <a16:rowId xmlns:a16="http://schemas.microsoft.com/office/drawing/2014/main" val="1087018619"/>
                  </a:ext>
                </a:extLst>
              </a:tr>
              <a:tr h="370840">
                <a:tc>
                  <a:txBody>
                    <a:bodyPr/>
                    <a:lstStyle/>
                    <a:p>
                      <a:pPr algn="ctr"/>
                      <a:r>
                        <a:rPr lang="en-US" sz="2000" dirty="0"/>
                        <a:t>3</a:t>
                      </a:r>
                    </a:p>
                  </a:txBody>
                  <a:tcPr/>
                </a:tc>
                <a:tc>
                  <a:txBody>
                    <a:bodyPr/>
                    <a:lstStyle/>
                    <a:p>
                      <a:r>
                        <a:rPr lang="en-US" sz="2000" dirty="0"/>
                        <a:t>1.331</a:t>
                      </a:r>
                    </a:p>
                  </a:txBody>
                  <a:tcPr/>
                </a:tc>
                <a:extLst>
                  <a:ext uri="{0D108BD9-81ED-4DB2-BD59-A6C34878D82A}">
                    <a16:rowId xmlns:a16="http://schemas.microsoft.com/office/drawing/2014/main" val="2405622772"/>
                  </a:ext>
                </a:extLst>
              </a:tr>
              <a:tr h="370840">
                <a:tc>
                  <a:txBody>
                    <a:bodyPr/>
                    <a:lstStyle/>
                    <a:p>
                      <a:pPr algn="ctr"/>
                      <a:r>
                        <a:rPr lang="en-US" sz="2000" dirty="0"/>
                        <a:t>4</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1</a:t>
                      </a:r>
                      <a:r>
                        <a:rPr lang="sr-Latn-RS" sz="2000" dirty="0">
                          <a:effectLst/>
                          <a:latin typeface="Calibri" panose="020F0502020204030204" pitchFamily="34" charset="0"/>
                          <a:ea typeface="Calibri" panose="020F0502020204030204" pitchFamily="34" charset="0"/>
                          <a:cs typeface="Times New Roman" panose="02020603050405020304" pitchFamily="18" charset="0"/>
                        </a:rPr>
                        <a:t>.</a:t>
                      </a:r>
                      <a:r>
                        <a:rPr lang="sr-Cyrl-RS" sz="2000" dirty="0">
                          <a:effectLst/>
                          <a:latin typeface="Calibri" panose="020F0502020204030204" pitchFamily="34" charset="0"/>
                          <a:ea typeface="Calibri" panose="020F0502020204030204" pitchFamily="34" charset="0"/>
                          <a:cs typeface="Times New Roman" panose="02020603050405020304" pitchFamily="18" charset="0"/>
                        </a:rPr>
                        <a:t>4641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5428566"/>
                  </a:ext>
                </a:extLst>
              </a:tr>
              <a:tr h="370840">
                <a:tc>
                  <a:txBody>
                    <a:bodyPr/>
                    <a:lstStyle/>
                    <a:p>
                      <a:pPr algn="ctr"/>
                      <a:r>
                        <a:rPr lang="en-US" sz="2000" dirty="0"/>
                        <a:t>5</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1.61051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7642547"/>
                  </a:ext>
                </a:extLst>
              </a:tr>
              <a:tr h="370840">
                <a:tc>
                  <a:txBody>
                    <a:bodyPr/>
                    <a:lstStyle/>
                    <a:p>
                      <a:pPr algn="ctr"/>
                      <a:r>
                        <a:rPr lang="en-US" sz="2000" dirty="0"/>
                        <a:t>6</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1.771561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0717022"/>
                  </a:ext>
                </a:extLst>
              </a:tr>
              <a:tr h="370840">
                <a:tc>
                  <a:txBody>
                    <a:bodyPr/>
                    <a:lstStyle/>
                    <a:p>
                      <a:pPr algn="ctr"/>
                      <a:r>
                        <a:rPr lang="en-US" sz="2000" dirty="0"/>
                        <a:t>7</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1.9487171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490079"/>
                  </a:ext>
                </a:extLst>
              </a:tr>
              <a:tr h="370840">
                <a:tc>
                  <a:txBody>
                    <a:bodyPr/>
                    <a:lstStyle/>
                    <a:p>
                      <a:pPr algn="ctr"/>
                      <a:r>
                        <a:rPr lang="en-US" sz="2000" dirty="0"/>
                        <a:t>8</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2.14358881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8887952"/>
                  </a:ext>
                </a:extLst>
              </a:tr>
              <a:tr h="370840">
                <a:tc>
                  <a:txBody>
                    <a:bodyPr/>
                    <a:lstStyle/>
                    <a:p>
                      <a:pPr algn="ctr"/>
                      <a:r>
                        <a:rPr lang="en-US" sz="2000" dirty="0"/>
                        <a:t>9</a:t>
                      </a:r>
                    </a:p>
                  </a:txBody>
                  <a:tcPr/>
                </a:tc>
                <a:tc>
                  <a:txBody>
                    <a:bodyPr/>
                    <a:lstStyle/>
                    <a:p>
                      <a:pPr marL="0" marR="0" algn="just">
                        <a:lnSpc>
                          <a:spcPct val="115000"/>
                        </a:lnSpc>
                        <a:spcAft>
                          <a:spcPts val="1000"/>
                        </a:spcAft>
                        <a:buNone/>
                      </a:pPr>
                      <a:r>
                        <a:rPr lang="sr-Cyrl-RS" sz="2000" dirty="0">
                          <a:effectLst/>
                          <a:latin typeface="Calibri" panose="020F0502020204030204" pitchFamily="34" charset="0"/>
                          <a:ea typeface="Calibri" panose="020F0502020204030204" pitchFamily="34" charset="0"/>
                          <a:cs typeface="Times New Roman" panose="02020603050405020304" pitchFamily="18" charset="0"/>
                        </a:rPr>
                        <a:t>2.357947691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6361677"/>
                  </a:ext>
                </a:extLst>
              </a:tr>
            </a:tbl>
          </a:graphicData>
        </a:graphic>
      </p:graphicFrame>
      <p:sp>
        <p:nvSpPr>
          <p:cNvPr id="6" name="TextBox 5">
            <a:extLst>
              <a:ext uri="{FF2B5EF4-FFF2-40B4-BE49-F238E27FC236}">
                <a16:creationId xmlns:a16="http://schemas.microsoft.com/office/drawing/2014/main" id="{D715768B-1F4E-582D-32A8-BC8D6B381B7E}"/>
              </a:ext>
            </a:extLst>
          </p:cNvPr>
          <p:cNvSpPr txBox="1"/>
          <p:nvPr/>
        </p:nvSpPr>
        <p:spPr>
          <a:xfrm>
            <a:off x="4876800" y="4638835"/>
            <a:ext cx="973311" cy="461665"/>
          </a:xfrm>
          <a:prstGeom prst="rect">
            <a:avLst/>
          </a:prstGeom>
          <a:solidFill>
            <a:srgbClr val="FFCC00"/>
          </a:solidFill>
        </p:spPr>
        <p:txBody>
          <a:bodyPr wrap="square" rtlCol="0">
            <a:spAutoFit/>
          </a:bodyPr>
          <a:lstStyle/>
          <a:p>
            <a:r>
              <a:rPr lang="sr-Latn-RS" sz="2400" i="1" dirty="0"/>
              <a:t>t</a:t>
            </a:r>
            <a:r>
              <a:rPr lang="sr-Cyrl-RS" sz="2400" i="1" dirty="0"/>
              <a:t> </a:t>
            </a:r>
            <a:r>
              <a:rPr lang="sr-Latn-RS" sz="2200" dirty="0">
                <a:highlight>
                  <a:srgbClr val="FFCC00"/>
                </a:highlight>
                <a:sym typeface="Symbol" panose="05050102010706020507" pitchFamily="18" charset="2"/>
              </a:rPr>
              <a:t></a:t>
            </a:r>
            <a:r>
              <a:rPr lang="sr-Cyrl-RS" sz="2200" dirty="0">
                <a:highlight>
                  <a:srgbClr val="FFCC00"/>
                </a:highlight>
                <a:sym typeface="Symbol" panose="05050102010706020507" pitchFamily="18" charset="2"/>
              </a:rPr>
              <a:t> </a:t>
            </a:r>
            <a:r>
              <a:rPr lang="sr-Cyrl-RS" sz="2400" dirty="0">
                <a:highlight>
                  <a:srgbClr val="FFCC00"/>
                </a:highlight>
                <a:sym typeface="Symbol" panose="05050102010706020507" pitchFamily="18" charset="2"/>
              </a:rPr>
              <a:t>4.4</a:t>
            </a:r>
            <a:r>
              <a:rPr lang="sr-Cyrl-RS" sz="2400" dirty="0">
                <a:highlight>
                  <a:srgbClr val="FFCC00"/>
                </a:highlight>
              </a:rPr>
              <a:t> </a:t>
            </a:r>
            <a:r>
              <a:rPr lang="sr-Cyrl-RS" sz="2400" baseline="30000" dirty="0"/>
              <a:t> </a:t>
            </a:r>
            <a:endParaRPr lang="sr-Latn-RS" sz="2400" dirty="0"/>
          </a:p>
        </p:txBody>
      </p:sp>
      <p:graphicFrame>
        <p:nvGraphicFramePr>
          <p:cNvPr id="7" name="Table 6">
            <a:extLst>
              <a:ext uri="{FF2B5EF4-FFF2-40B4-BE49-F238E27FC236}">
                <a16:creationId xmlns:a16="http://schemas.microsoft.com/office/drawing/2014/main" id="{0EECF644-B8A2-ABED-F610-ABF1D455679E}"/>
              </a:ext>
            </a:extLst>
          </p:cNvPr>
          <p:cNvGraphicFramePr>
            <a:graphicFrameLocks noGrp="1"/>
          </p:cNvGraphicFramePr>
          <p:nvPr>
            <p:extLst>
              <p:ext uri="{D42A27DB-BD31-4B8C-83A1-F6EECF244321}">
                <p14:modId xmlns:p14="http://schemas.microsoft.com/office/powerpoint/2010/main" val="3091274795"/>
              </p:ext>
            </p:extLst>
          </p:nvPr>
        </p:nvGraphicFramePr>
        <p:xfrm>
          <a:off x="3658672" y="3048000"/>
          <a:ext cx="6857998" cy="1360932"/>
        </p:xfrm>
        <a:graphic>
          <a:graphicData uri="http://schemas.openxmlformats.org/drawingml/2006/table">
            <a:tbl>
              <a:tblPr firstRow="1" firstCol="1" bandRow="1">
                <a:tableStyleId>{F5AB1C69-6EDB-4FF4-983F-18BD219EF322}</a:tableStyleId>
              </a:tblPr>
              <a:tblGrid>
                <a:gridCol w="1295400">
                  <a:extLst>
                    <a:ext uri="{9D8B030D-6E8A-4147-A177-3AD203B41FA5}">
                      <a16:colId xmlns:a16="http://schemas.microsoft.com/office/drawing/2014/main" val="1965759638"/>
                    </a:ext>
                  </a:extLst>
                </a:gridCol>
                <a:gridCol w="533400">
                  <a:extLst>
                    <a:ext uri="{9D8B030D-6E8A-4147-A177-3AD203B41FA5}">
                      <a16:colId xmlns:a16="http://schemas.microsoft.com/office/drawing/2014/main" val="712504299"/>
                    </a:ext>
                  </a:extLst>
                </a:gridCol>
                <a:gridCol w="457200">
                  <a:extLst>
                    <a:ext uri="{9D8B030D-6E8A-4147-A177-3AD203B41FA5}">
                      <a16:colId xmlns:a16="http://schemas.microsoft.com/office/drawing/2014/main" val="2390464210"/>
                    </a:ext>
                  </a:extLst>
                </a:gridCol>
                <a:gridCol w="533400">
                  <a:extLst>
                    <a:ext uri="{9D8B030D-6E8A-4147-A177-3AD203B41FA5}">
                      <a16:colId xmlns:a16="http://schemas.microsoft.com/office/drawing/2014/main" val="2773666403"/>
                    </a:ext>
                  </a:extLst>
                </a:gridCol>
                <a:gridCol w="609600">
                  <a:extLst>
                    <a:ext uri="{9D8B030D-6E8A-4147-A177-3AD203B41FA5}">
                      <a16:colId xmlns:a16="http://schemas.microsoft.com/office/drawing/2014/main" val="1086690250"/>
                    </a:ext>
                  </a:extLst>
                </a:gridCol>
                <a:gridCol w="609600">
                  <a:extLst>
                    <a:ext uri="{9D8B030D-6E8A-4147-A177-3AD203B41FA5}">
                      <a16:colId xmlns:a16="http://schemas.microsoft.com/office/drawing/2014/main" val="3124188735"/>
                    </a:ext>
                  </a:extLst>
                </a:gridCol>
                <a:gridCol w="609600">
                  <a:extLst>
                    <a:ext uri="{9D8B030D-6E8A-4147-A177-3AD203B41FA5}">
                      <a16:colId xmlns:a16="http://schemas.microsoft.com/office/drawing/2014/main" val="3991210699"/>
                    </a:ext>
                  </a:extLst>
                </a:gridCol>
                <a:gridCol w="685800">
                  <a:extLst>
                    <a:ext uri="{9D8B030D-6E8A-4147-A177-3AD203B41FA5}">
                      <a16:colId xmlns:a16="http://schemas.microsoft.com/office/drawing/2014/main" val="973621003"/>
                    </a:ext>
                  </a:extLst>
                </a:gridCol>
                <a:gridCol w="762000">
                  <a:extLst>
                    <a:ext uri="{9D8B030D-6E8A-4147-A177-3AD203B41FA5}">
                      <a16:colId xmlns:a16="http://schemas.microsoft.com/office/drawing/2014/main" val="3706969776"/>
                    </a:ext>
                  </a:extLst>
                </a:gridCol>
                <a:gridCol w="761998">
                  <a:extLst>
                    <a:ext uri="{9D8B030D-6E8A-4147-A177-3AD203B41FA5}">
                      <a16:colId xmlns:a16="http://schemas.microsoft.com/office/drawing/2014/main" val="1053244516"/>
                    </a:ext>
                  </a:extLst>
                </a:gridCol>
              </a:tblGrid>
              <a:tr h="0">
                <a:tc>
                  <a:txBody>
                    <a:bodyPr/>
                    <a:lstStyle/>
                    <a:p>
                      <a:pPr marL="0" marR="0" algn="ctr">
                        <a:lnSpc>
                          <a:spcPct val="115000"/>
                        </a:lnSpc>
                        <a:spcAft>
                          <a:spcPts val="1000"/>
                        </a:spcAft>
                        <a:buNone/>
                      </a:pPr>
                      <a:r>
                        <a:rPr lang="sr-Latn-RS" sz="2000" b="0" i="1" dirty="0">
                          <a:solidFill>
                            <a:schemeClr val="tx1"/>
                          </a:solidFill>
                          <a:effectLst/>
                        </a:rPr>
                        <a:t>t</a:t>
                      </a:r>
                      <a:r>
                        <a:rPr lang="sr-Latn-RS" sz="2000" b="0" dirty="0">
                          <a:solidFill>
                            <a:schemeClr val="tx1"/>
                          </a:solidFill>
                          <a:effectLst/>
                        </a:rPr>
                        <a:t> (vreme u danima)</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1</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2</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3</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4</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5</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6</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7</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8</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lnSpc>
                          <a:spcPct val="115000"/>
                        </a:lnSpc>
                        <a:spcAft>
                          <a:spcPts val="1000"/>
                        </a:spcAft>
                        <a:buNone/>
                      </a:pPr>
                      <a:r>
                        <a:rPr lang="sr-Latn-RS" sz="2000" b="0" dirty="0">
                          <a:solidFill>
                            <a:schemeClr val="tx1"/>
                          </a:solidFill>
                          <a:effectLst/>
                        </a:rPr>
                        <a:t>9</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480983246"/>
                  </a:ext>
                </a:extLst>
              </a:tr>
              <a:tr h="0">
                <a:tc>
                  <a:txBody>
                    <a:bodyPr/>
                    <a:lstStyle/>
                    <a:p>
                      <a:pPr marL="0" marR="0" algn="ctr">
                        <a:lnSpc>
                          <a:spcPct val="115000"/>
                        </a:lnSpc>
                        <a:spcAft>
                          <a:spcPts val="1000"/>
                        </a:spcAft>
                        <a:buNone/>
                      </a:pPr>
                      <a:r>
                        <a:rPr lang="sr-Latn-RS" sz="2000" b="0" i="1" dirty="0">
                          <a:solidFill>
                            <a:schemeClr val="tx1"/>
                          </a:solidFill>
                          <a:effectLst/>
                        </a:rPr>
                        <a:t>h</a:t>
                      </a:r>
                      <a:r>
                        <a:rPr lang="sr-Latn-RS" sz="2000" b="0" dirty="0">
                          <a:solidFill>
                            <a:schemeClr val="tx1"/>
                          </a:solidFill>
                          <a:effectLst/>
                        </a:rPr>
                        <a:t> (rast u metrima)</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2</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4</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8</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16</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32</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64</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128</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256</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tc>
                  <a:txBody>
                    <a:bodyPr/>
                    <a:lstStyle/>
                    <a:p>
                      <a:pPr marL="0" marR="0" algn="ctr">
                        <a:lnSpc>
                          <a:spcPct val="115000"/>
                        </a:lnSpc>
                        <a:spcAft>
                          <a:spcPts val="1000"/>
                        </a:spcAft>
                        <a:buNone/>
                      </a:pPr>
                      <a:r>
                        <a:rPr lang="sr-Latn-RS" sz="2000" b="0" dirty="0">
                          <a:effectLst/>
                        </a:rPr>
                        <a:t>512</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C00"/>
                    </a:solidFill>
                  </a:tcPr>
                </a:tc>
                <a:extLst>
                  <a:ext uri="{0D108BD9-81ED-4DB2-BD59-A6C34878D82A}">
                    <a16:rowId xmlns:a16="http://schemas.microsoft.com/office/drawing/2014/main" val="307130634"/>
                  </a:ext>
                </a:extLst>
              </a:tr>
            </a:tbl>
          </a:graphicData>
        </a:graphic>
      </p:graphicFrame>
      <p:sp>
        <p:nvSpPr>
          <p:cNvPr id="9" name="Rectangle: Rounded Corners 8">
            <a:extLst>
              <a:ext uri="{FF2B5EF4-FFF2-40B4-BE49-F238E27FC236}">
                <a16:creationId xmlns:a16="http://schemas.microsoft.com/office/drawing/2014/main" id="{E46DFA31-AA11-5A73-1322-7A56BF55214D}"/>
              </a:ext>
            </a:extLst>
          </p:cNvPr>
          <p:cNvSpPr/>
          <p:nvPr/>
        </p:nvSpPr>
        <p:spPr>
          <a:xfrm>
            <a:off x="6325672" y="2895600"/>
            <a:ext cx="1447799" cy="167640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942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1E19D0-0A16-27F7-69CC-F1EB4AEBE461}"/>
              </a:ext>
            </a:extLst>
          </p:cNvPr>
          <p:cNvSpPr>
            <a:spLocks noGrp="1"/>
          </p:cNvSpPr>
          <p:nvPr>
            <p:ph type="title"/>
          </p:nvPr>
        </p:nvSpPr>
        <p:spPr>
          <a:solidFill>
            <a:srgbClr val="FFCC00"/>
          </a:solidFill>
        </p:spPr>
        <p:txBody>
          <a:bodyPr/>
          <a:lstStyle/>
          <a:p>
            <a:r>
              <a:rPr lang="sr-Cyrl-RS" dirty="0" err="1"/>
              <a:t>Бирги</a:t>
            </a:r>
            <a:r>
              <a:rPr lang="sr-Cyrl-RS" dirty="0"/>
              <a:t> је узео финију поделу</a:t>
            </a:r>
            <a:endParaRPr lang="en-US" dirty="0"/>
          </a:p>
        </p:txBody>
      </p:sp>
      <p:graphicFrame>
        <p:nvGraphicFramePr>
          <p:cNvPr id="7" name="Content Placeholder 10">
            <a:extLst>
              <a:ext uri="{FF2B5EF4-FFF2-40B4-BE49-F238E27FC236}">
                <a16:creationId xmlns:a16="http://schemas.microsoft.com/office/drawing/2014/main" id="{A1FFE757-79DD-F5B5-8315-DB59C913B1A1}"/>
              </a:ext>
            </a:extLst>
          </p:cNvPr>
          <p:cNvGraphicFramePr>
            <a:graphicFrameLocks noGrp="1"/>
          </p:cNvGraphicFramePr>
          <p:nvPr>
            <p:ph idx="1"/>
            <p:extLst>
              <p:ext uri="{D42A27DB-BD31-4B8C-83A1-F6EECF244321}">
                <p14:modId xmlns:p14="http://schemas.microsoft.com/office/powerpoint/2010/main" val="3873789460"/>
              </p:ext>
            </p:extLst>
          </p:nvPr>
        </p:nvGraphicFramePr>
        <p:xfrm>
          <a:off x="411480" y="1538922"/>
          <a:ext cx="4770120" cy="2011680"/>
        </p:xfrm>
        <a:graphic>
          <a:graphicData uri="http://schemas.openxmlformats.org/drawingml/2006/table">
            <a:tbl>
              <a:tblPr firstRow="1" bandRow="1">
                <a:tableStyleId>{F5AB1C69-6EDB-4FF4-983F-18BD219EF322}</a:tableStyleId>
              </a:tblPr>
              <a:tblGrid>
                <a:gridCol w="602053">
                  <a:extLst>
                    <a:ext uri="{9D8B030D-6E8A-4147-A177-3AD203B41FA5}">
                      <a16:colId xmlns:a16="http://schemas.microsoft.com/office/drawing/2014/main" val="1582795922"/>
                    </a:ext>
                  </a:extLst>
                </a:gridCol>
                <a:gridCol w="2229132">
                  <a:extLst>
                    <a:ext uri="{9D8B030D-6E8A-4147-A177-3AD203B41FA5}">
                      <a16:colId xmlns:a16="http://schemas.microsoft.com/office/drawing/2014/main" val="3381855408"/>
                    </a:ext>
                  </a:extLst>
                </a:gridCol>
                <a:gridCol w="1938935">
                  <a:extLst>
                    <a:ext uri="{9D8B030D-6E8A-4147-A177-3AD203B41FA5}">
                      <a16:colId xmlns:a16="http://schemas.microsoft.com/office/drawing/2014/main" val="423658030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200" b="0" i="1" dirty="0">
                          <a:solidFill>
                            <a:schemeClr val="tx1"/>
                          </a:solidFill>
                          <a:effectLst/>
                        </a:rPr>
                        <a:t>t</a:t>
                      </a:r>
                      <a:endParaRPr lang="en-US" sz="2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200" b="0" i="1" dirty="0">
                          <a:solidFill>
                            <a:schemeClr val="tx1"/>
                          </a:solidFill>
                        </a:rPr>
                        <a:t>h</a:t>
                      </a:r>
                      <a:r>
                        <a:rPr lang="en-US" sz="2200" b="0" dirty="0">
                          <a:solidFill>
                            <a:schemeClr val="tx1"/>
                          </a:solidFill>
                        </a:rPr>
                        <a:t> = </a:t>
                      </a:r>
                      <a:r>
                        <a:rPr lang="sr-Cyrl-RS" sz="2200" b="0" dirty="0">
                          <a:solidFill>
                            <a:schemeClr val="tx1"/>
                          </a:solidFill>
                        </a:rPr>
                        <a:t>1.0001</a:t>
                      </a:r>
                      <a:r>
                        <a:rPr lang="en-US" sz="2200" b="0" i="1" baseline="30000" dirty="0">
                          <a:solidFill>
                            <a:schemeClr val="tx1"/>
                          </a:solidFill>
                        </a:rPr>
                        <a:t>t</a:t>
                      </a:r>
                    </a:p>
                  </a:txBody>
                  <a:tcPr/>
                </a:tc>
                <a:tc>
                  <a:txBody>
                    <a:bodyPr/>
                    <a:lstStyle/>
                    <a:p>
                      <a:pPr algn="ctr"/>
                      <a:r>
                        <a:rPr lang="en-US" sz="2200" b="0" i="0" baseline="0" dirty="0">
                          <a:solidFill>
                            <a:schemeClr val="tx1"/>
                          </a:solidFill>
                          <a:sym typeface="Symbol" panose="05050102010706020507" pitchFamily="18" charset="2"/>
                        </a:rPr>
                        <a:t> </a:t>
                      </a:r>
                      <a:r>
                        <a:rPr lang="en-US" sz="2200" b="0" i="1" baseline="0" dirty="0">
                          <a:solidFill>
                            <a:schemeClr val="tx1"/>
                          </a:solidFill>
                          <a:sym typeface="Symbol" panose="05050102010706020507" pitchFamily="18" charset="2"/>
                        </a:rPr>
                        <a:t>H</a:t>
                      </a:r>
                      <a:endParaRPr lang="en-US" sz="2200" b="0" i="1" baseline="0" dirty="0">
                        <a:solidFill>
                          <a:schemeClr val="tx1"/>
                        </a:solidFill>
                      </a:endParaRP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pPr marL="0" marR="0">
                        <a:lnSpc>
                          <a:spcPct val="115000"/>
                        </a:lnSpc>
                        <a:spcAft>
                          <a:spcPts val="1000"/>
                        </a:spcAft>
                        <a:buNone/>
                      </a:pPr>
                      <a:r>
                        <a:rPr lang="sr-Latn-RS" sz="2000">
                          <a:effectLst/>
                          <a:latin typeface="Calibri" panose="020F0502020204030204" pitchFamily="34" charset="0"/>
                          <a:ea typeface="Calibri" panose="020F0502020204030204" pitchFamily="34" charset="0"/>
                          <a:cs typeface="Calibri" panose="020F0502020204030204" pitchFamily="34" charset="0"/>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sr-Cyrl-RS" sz="2000" dirty="0"/>
                        <a:t>0.</a:t>
                      </a:r>
                      <a:r>
                        <a:rPr lang="en-US" sz="2000" dirty="0"/>
                        <a:t>000</a:t>
                      </a:r>
                      <a:r>
                        <a:rPr lang="sr-Cyrl-RS" sz="2000" dirty="0"/>
                        <a:t>1</a:t>
                      </a:r>
                      <a:endParaRPr lang="en-US" sz="2000" dirty="0"/>
                    </a:p>
                  </a:txBody>
                  <a:tcPr/>
                </a:tc>
                <a:extLst>
                  <a:ext uri="{0D108BD9-81ED-4DB2-BD59-A6C34878D82A}">
                    <a16:rowId xmlns:a16="http://schemas.microsoft.com/office/drawing/2014/main" val="4163797940"/>
                  </a:ext>
                </a:extLst>
              </a:tr>
              <a:tr h="370840">
                <a:tc>
                  <a:txBody>
                    <a:bodyPr/>
                    <a:lstStyle/>
                    <a:p>
                      <a:pPr algn="ctr"/>
                      <a:r>
                        <a:rPr lang="en-US" sz="2000" dirty="0"/>
                        <a:t>1</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sr-Cyrl-RS" sz="2000" dirty="0"/>
                        <a:t>0.</a:t>
                      </a:r>
                      <a:r>
                        <a:rPr lang="en-US" sz="2000" dirty="0"/>
                        <a:t>000</a:t>
                      </a:r>
                      <a:r>
                        <a:rPr lang="sr-Cyrl-RS" sz="2000" dirty="0"/>
                        <a:t>10001</a:t>
                      </a:r>
                      <a:endParaRPr lang="en-US" sz="2000" dirty="0"/>
                    </a:p>
                  </a:txBody>
                  <a:tcPr/>
                </a:tc>
                <a:extLst>
                  <a:ext uri="{0D108BD9-81ED-4DB2-BD59-A6C34878D82A}">
                    <a16:rowId xmlns:a16="http://schemas.microsoft.com/office/drawing/2014/main" val="587338376"/>
                  </a:ext>
                </a:extLst>
              </a:tr>
              <a:tr h="370840">
                <a:tc>
                  <a:txBody>
                    <a:bodyPr/>
                    <a:lstStyle/>
                    <a:p>
                      <a:pPr algn="ctr"/>
                      <a:r>
                        <a:rPr lang="en-US" sz="2000" dirty="0"/>
                        <a:t>2</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00020001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sr-Cyrl-RS" sz="2000" dirty="0"/>
                        <a:t>0.</a:t>
                      </a:r>
                      <a:r>
                        <a:rPr lang="en-US" sz="2000" dirty="0"/>
                        <a:t>000</a:t>
                      </a:r>
                      <a:r>
                        <a:rPr lang="sr-Cyrl-RS" sz="2000" dirty="0"/>
                        <a:t>100020001</a:t>
                      </a:r>
                      <a:endParaRPr lang="en-US" sz="2000" dirty="0"/>
                    </a:p>
                  </a:txBody>
                  <a:tcPr/>
                </a:tc>
                <a:extLst>
                  <a:ext uri="{0D108BD9-81ED-4DB2-BD59-A6C34878D82A}">
                    <a16:rowId xmlns:a16="http://schemas.microsoft.com/office/drawing/2014/main" val="1087018619"/>
                  </a:ext>
                </a:extLst>
              </a:tr>
              <a:tr h="370840">
                <a:tc>
                  <a:txBody>
                    <a:bodyPr/>
                    <a:lstStyle/>
                    <a:p>
                      <a:pPr algn="ctr"/>
                      <a:r>
                        <a:rPr lang="en-US" sz="2000" dirty="0"/>
                        <a:t>3</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000300030001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000" dirty="0"/>
                    </a:p>
                  </a:txBody>
                  <a:tcPr/>
                </a:tc>
                <a:extLst>
                  <a:ext uri="{0D108BD9-81ED-4DB2-BD59-A6C34878D82A}">
                    <a16:rowId xmlns:a16="http://schemas.microsoft.com/office/drawing/2014/main" val="2405622772"/>
                  </a:ext>
                </a:extLst>
              </a:tr>
            </a:tbl>
          </a:graphicData>
        </a:graphic>
      </p:graphicFrame>
      <p:sp>
        <p:nvSpPr>
          <p:cNvPr id="8" name="Content Placeholder 5">
            <a:extLst>
              <a:ext uri="{FF2B5EF4-FFF2-40B4-BE49-F238E27FC236}">
                <a16:creationId xmlns:a16="http://schemas.microsoft.com/office/drawing/2014/main" id="{A4AED728-B449-95E6-C067-E59BB7C700BE}"/>
              </a:ext>
            </a:extLst>
          </p:cNvPr>
          <p:cNvSpPr txBox="1">
            <a:spLocks/>
          </p:cNvSpPr>
          <p:nvPr/>
        </p:nvSpPr>
        <p:spPr>
          <a:xfrm>
            <a:off x="5257800" y="1538922"/>
            <a:ext cx="3724656" cy="1447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Symbol" panose="05050102010706020507" pitchFamily="18" charset="2"/>
              <a:buChar char="D"/>
            </a:pPr>
            <a:r>
              <a:rPr lang="en-US" i="1" dirty="0">
                <a:sym typeface="Symbol" panose="05050102010706020507" pitchFamily="18" charset="2"/>
              </a:rPr>
              <a:t>h</a:t>
            </a:r>
            <a:r>
              <a:rPr lang="en-US" dirty="0">
                <a:sym typeface="Symbol" panose="05050102010706020507" pitchFamily="18" charset="2"/>
              </a:rPr>
              <a:t> = </a:t>
            </a:r>
            <a:r>
              <a:rPr lang="en-US" dirty="0"/>
              <a:t>1.</a:t>
            </a:r>
            <a:r>
              <a:rPr lang="sr-Cyrl-RS" dirty="0"/>
              <a:t>000</a:t>
            </a:r>
            <a:r>
              <a:rPr lang="en-US" dirty="0"/>
              <a:t>1</a:t>
            </a:r>
            <a:r>
              <a:rPr lang="en-US" i="1" baseline="30000" dirty="0"/>
              <a:t>t</a:t>
            </a:r>
            <a:r>
              <a:rPr lang="en-US" baseline="30000" dirty="0"/>
              <a:t> + 1</a:t>
            </a:r>
            <a:r>
              <a:rPr lang="en-US" dirty="0"/>
              <a:t> – 1.</a:t>
            </a:r>
            <a:r>
              <a:rPr lang="sr-Cyrl-RS" dirty="0"/>
              <a:t>000</a:t>
            </a:r>
            <a:r>
              <a:rPr lang="en-US" dirty="0"/>
              <a:t>1</a:t>
            </a:r>
            <a:r>
              <a:rPr lang="en-US" i="1" baseline="30000" dirty="0"/>
              <a:t>t</a:t>
            </a:r>
            <a:r>
              <a:rPr lang="en-US" dirty="0"/>
              <a:t> </a:t>
            </a:r>
          </a:p>
          <a:p>
            <a:r>
              <a:rPr lang="en-US" dirty="0"/>
              <a:t>       = 1.</a:t>
            </a:r>
            <a:r>
              <a:rPr lang="sr-Cyrl-RS" dirty="0"/>
              <a:t>000</a:t>
            </a:r>
            <a:r>
              <a:rPr lang="en-US" dirty="0"/>
              <a:t>1</a:t>
            </a:r>
            <a:r>
              <a:rPr lang="en-US" i="1" baseline="30000" dirty="0"/>
              <a:t>t</a:t>
            </a:r>
            <a:r>
              <a:rPr lang="en-US" dirty="0"/>
              <a:t> (1.</a:t>
            </a:r>
            <a:r>
              <a:rPr lang="sr-Cyrl-RS" dirty="0"/>
              <a:t>000</a:t>
            </a:r>
            <a:r>
              <a:rPr lang="en-US" dirty="0"/>
              <a:t>1 – 1)</a:t>
            </a:r>
          </a:p>
          <a:p>
            <a:r>
              <a:rPr lang="en-US" dirty="0"/>
              <a:t>       = 1.</a:t>
            </a:r>
            <a:r>
              <a:rPr lang="sr-Cyrl-RS" dirty="0"/>
              <a:t>000</a:t>
            </a:r>
            <a:r>
              <a:rPr lang="en-US" dirty="0"/>
              <a:t>1</a:t>
            </a:r>
            <a:r>
              <a:rPr lang="en-US" i="1" baseline="30000" dirty="0"/>
              <a:t>t</a:t>
            </a:r>
            <a:r>
              <a:rPr lang="en-US" dirty="0"/>
              <a:t> / 10</a:t>
            </a:r>
            <a:r>
              <a:rPr lang="sr-Cyrl-RS" dirty="0"/>
              <a:t>00</a:t>
            </a:r>
            <a:r>
              <a:rPr lang="en-US" dirty="0"/>
              <a:t>0</a:t>
            </a:r>
          </a:p>
          <a:p>
            <a:endParaRPr lang="sr-Cyrl-RS" dirty="0"/>
          </a:p>
        </p:txBody>
      </p:sp>
      <p:graphicFrame>
        <p:nvGraphicFramePr>
          <p:cNvPr id="9" name="Content Placeholder 10">
            <a:extLst>
              <a:ext uri="{FF2B5EF4-FFF2-40B4-BE49-F238E27FC236}">
                <a16:creationId xmlns:a16="http://schemas.microsoft.com/office/drawing/2014/main" id="{050457C3-386F-CA37-36E7-1425FBAFBF41}"/>
              </a:ext>
            </a:extLst>
          </p:cNvPr>
          <p:cNvGraphicFramePr>
            <a:graphicFrameLocks/>
          </p:cNvGraphicFramePr>
          <p:nvPr>
            <p:extLst>
              <p:ext uri="{D42A27DB-BD31-4B8C-83A1-F6EECF244321}">
                <p14:modId xmlns:p14="http://schemas.microsoft.com/office/powerpoint/2010/main" val="3623642363"/>
              </p:ext>
            </p:extLst>
          </p:nvPr>
        </p:nvGraphicFramePr>
        <p:xfrm>
          <a:off x="411480" y="4114800"/>
          <a:ext cx="3246120" cy="2011680"/>
        </p:xfrm>
        <a:graphic>
          <a:graphicData uri="http://schemas.openxmlformats.org/drawingml/2006/table">
            <a:tbl>
              <a:tblPr firstRow="1" bandRow="1">
                <a:tableStyleId>{F5AB1C69-6EDB-4FF4-983F-18BD219EF322}</a:tableStyleId>
              </a:tblPr>
              <a:tblGrid>
                <a:gridCol w="1045585">
                  <a:extLst>
                    <a:ext uri="{9D8B030D-6E8A-4147-A177-3AD203B41FA5}">
                      <a16:colId xmlns:a16="http://schemas.microsoft.com/office/drawing/2014/main" val="1582795922"/>
                    </a:ext>
                  </a:extLst>
                </a:gridCol>
                <a:gridCol w="2200535">
                  <a:extLst>
                    <a:ext uri="{9D8B030D-6E8A-4147-A177-3AD203B41FA5}">
                      <a16:colId xmlns:a16="http://schemas.microsoft.com/office/drawing/2014/main" val="338185540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200" b="0" i="1" dirty="0">
                          <a:solidFill>
                            <a:schemeClr val="tx1"/>
                          </a:solidFill>
                          <a:effectLst/>
                        </a:rPr>
                        <a:t>t</a:t>
                      </a:r>
                      <a:endParaRPr lang="en-US" sz="2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200" b="0" i="1" dirty="0">
                          <a:solidFill>
                            <a:schemeClr val="tx1"/>
                          </a:solidFill>
                        </a:rPr>
                        <a:t>h</a:t>
                      </a:r>
                      <a:r>
                        <a:rPr lang="en-US" sz="2200" b="0" dirty="0">
                          <a:solidFill>
                            <a:schemeClr val="tx1"/>
                          </a:solidFill>
                        </a:rPr>
                        <a:t> = </a:t>
                      </a:r>
                      <a:r>
                        <a:rPr lang="sr-Cyrl-RS" sz="2200" b="0" dirty="0">
                          <a:solidFill>
                            <a:schemeClr val="tx1"/>
                          </a:solidFill>
                        </a:rPr>
                        <a:t>(1.0001</a:t>
                      </a:r>
                      <a:r>
                        <a:rPr lang="sr-Cyrl-RS" sz="2200" b="0" baseline="30000" dirty="0">
                          <a:solidFill>
                            <a:schemeClr val="tx1"/>
                          </a:solidFill>
                        </a:rPr>
                        <a:t>10</a:t>
                      </a:r>
                      <a:r>
                        <a:rPr lang="en-US" sz="2200" b="0" baseline="30000" dirty="0">
                          <a:solidFill>
                            <a:schemeClr val="tx1"/>
                          </a:solidFill>
                        </a:rPr>
                        <a:t>0</a:t>
                      </a:r>
                      <a:r>
                        <a:rPr lang="sr-Cyrl-RS" sz="2200" b="0" baseline="30000" dirty="0">
                          <a:solidFill>
                            <a:schemeClr val="tx1"/>
                          </a:solidFill>
                        </a:rPr>
                        <a:t>00</a:t>
                      </a:r>
                      <a:r>
                        <a:rPr lang="sr-Cyrl-RS" sz="2200" b="0" dirty="0">
                          <a:solidFill>
                            <a:schemeClr val="tx1"/>
                          </a:solidFill>
                        </a:rPr>
                        <a:t>)</a:t>
                      </a:r>
                      <a:r>
                        <a:rPr lang="en-US" sz="2200" b="0" i="1" baseline="30000" dirty="0">
                          <a:solidFill>
                            <a:schemeClr val="tx1"/>
                          </a:solidFill>
                        </a:rPr>
                        <a:t>t</a:t>
                      </a: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3797940"/>
                  </a:ext>
                </a:extLst>
              </a:tr>
              <a:tr h="370840">
                <a:tc>
                  <a:txBody>
                    <a:bodyPr/>
                    <a:lstStyle/>
                    <a:p>
                      <a:pPr algn="ctr"/>
                      <a:r>
                        <a:rPr lang="sr-Cyrl-RS" sz="2000" dirty="0"/>
                        <a:t>0.000</a:t>
                      </a:r>
                      <a:r>
                        <a:rPr lang="en-US" sz="2000" dirty="0"/>
                        <a:t>1</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7338376"/>
                  </a:ext>
                </a:extLst>
              </a:tr>
              <a:tr h="370840">
                <a:tc>
                  <a:txBody>
                    <a:bodyPr/>
                    <a:lstStyle/>
                    <a:p>
                      <a:pPr algn="ctr"/>
                      <a:r>
                        <a:rPr lang="sr-Cyrl-RS" sz="2000" dirty="0"/>
                        <a:t>0.000</a:t>
                      </a:r>
                      <a:r>
                        <a:rPr lang="en-US" sz="2000" dirty="0"/>
                        <a:t>2</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00020001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7018619"/>
                  </a:ext>
                </a:extLst>
              </a:tr>
              <a:tr h="370840">
                <a:tc>
                  <a:txBody>
                    <a:bodyPr/>
                    <a:lstStyle/>
                    <a:p>
                      <a:pPr algn="ctr"/>
                      <a:r>
                        <a:rPr lang="sr-Cyrl-RS" sz="2000" dirty="0"/>
                        <a:t>0.000</a:t>
                      </a:r>
                      <a:r>
                        <a:rPr lang="en-US" sz="2000" dirty="0"/>
                        <a:t>3</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000300030001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622772"/>
                  </a:ext>
                </a:extLst>
              </a:tr>
            </a:tbl>
          </a:graphicData>
        </a:graphic>
      </p:graphicFrame>
      <p:sp>
        <p:nvSpPr>
          <p:cNvPr id="10" name="Arrow: Down 9">
            <a:extLst>
              <a:ext uri="{FF2B5EF4-FFF2-40B4-BE49-F238E27FC236}">
                <a16:creationId xmlns:a16="http://schemas.microsoft.com/office/drawing/2014/main" id="{9ABCBC6F-021C-27E4-C9FF-7194F6F0AABE}"/>
              </a:ext>
            </a:extLst>
          </p:cNvPr>
          <p:cNvSpPr/>
          <p:nvPr/>
        </p:nvSpPr>
        <p:spPr>
          <a:xfrm>
            <a:off x="1234440" y="3655758"/>
            <a:ext cx="1600200" cy="335598"/>
          </a:xfrm>
          <a:prstGeom prst="downArrow">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Content Placeholder 5">
                <a:extLst>
                  <a:ext uri="{FF2B5EF4-FFF2-40B4-BE49-F238E27FC236}">
                    <a16:creationId xmlns:a16="http://schemas.microsoft.com/office/drawing/2014/main" id="{FCAB16A2-FFB8-BE7C-B3D7-B0BFC340EC68}"/>
                  </a:ext>
                </a:extLst>
              </p:cNvPr>
              <p:cNvSpPr txBox="1">
                <a:spLocks/>
              </p:cNvSpPr>
              <p:nvPr/>
            </p:nvSpPr>
            <p:spPr>
              <a:xfrm>
                <a:off x="3657600" y="4096512"/>
                <a:ext cx="5486400" cy="100888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14:m>
                  <m:oMath xmlns:m="http://schemas.openxmlformats.org/officeDocument/2006/math">
                    <m:sSup>
                      <m:sSupPr>
                        <m:ctrlPr>
                          <a:rPr lang="en-US" i="1" dirty="0" smtClean="0">
                            <a:latin typeface="Cambria Math" panose="02040503050406030204" pitchFamily="18" charset="0"/>
                          </a:rPr>
                        </m:ctrlPr>
                      </m:sSupPr>
                      <m:e>
                        <m:r>
                          <a:rPr lang="sr-Cyrl-RS" i="1" dirty="0">
                            <a:latin typeface="Cambria Math" panose="02040503050406030204" pitchFamily="18" charset="0"/>
                          </a:rPr>
                          <m:t>1.0001</m:t>
                        </m:r>
                      </m:e>
                      <m:sup>
                        <m:r>
                          <a:rPr lang="en-US" i="1" dirty="0">
                            <a:latin typeface="Cambria Math" panose="02040503050406030204" pitchFamily="18" charset="0"/>
                          </a:rPr>
                          <m:t>1</m:t>
                        </m:r>
                        <m:r>
                          <a:rPr lang="en-US" b="0" i="1" dirty="0" smtClean="0">
                            <a:latin typeface="Cambria Math" panose="02040503050406030204" pitchFamily="18" charset="0"/>
                          </a:rPr>
                          <m:t>0</m:t>
                        </m:r>
                        <m:r>
                          <a:rPr lang="en-US" i="1" dirty="0">
                            <a:latin typeface="Cambria Math" panose="02040503050406030204" pitchFamily="18" charset="0"/>
                          </a:rPr>
                          <m:t>000</m:t>
                        </m:r>
                      </m:sup>
                    </m:sSup>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ctrlPr>
                              <a:rPr lang="en-US" b="0" i="1" dirty="0" smtClean="0">
                                <a:latin typeface="Cambria Math" panose="02040503050406030204" pitchFamily="18" charset="0"/>
                              </a:rPr>
                            </m:ctrlPr>
                          </m:dPr>
                          <m:e>
                            <m:r>
                              <a:rPr lang="en-US" b="0" i="1" dirty="0" smtClean="0">
                                <a:latin typeface="Cambria Math" panose="02040503050406030204" pitchFamily="18" charset="0"/>
                              </a:rPr>
                              <m:t>1+</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10000</m:t>
                                </m:r>
                              </m:den>
                            </m:f>
                          </m:e>
                        </m:d>
                      </m:e>
                      <m:sup>
                        <m:r>
                          <a:rPr lang="en-US" b="0" i="1" dirty="0" smtClean="0">
                            <a:latin typeface="Cambria Math" panose="02040503050406030204" pitchFamily="18" charset="0"/>
                          </a:rPr>
                          <m:t>10000</m:t>
                        </m:r>
                      </m:sup>
                    </m:sSup>
                    <m:r>
                      <a:rPr lang="en-US" b="0" i="1" dirty="0" smtClean="0">
                        <a:latin typeface="Cambria Math" panose="02040503050406030204" pitchFamily="18" charset="0"/>
                      </a:rPr>
                      <m:t>≈2.71</m:t>
                    </m:r>
                  </m:oMath>
                </a14:m>
                <a:r>
                  <a:rPr lang="en-US" b="0" dirty="0"/>
                  <a:t>8</a:t>
                </a:r>
              </a:p>
            </p:txBody>
          </p:sp>
        </mc:Choice>
        <mc:Fallback xmlns="">
          <p:sp>
            <p:nvSpPr>
              <p:cNvPr id="11" name="Content Placeholder 5">
                <a:extLst>
                  <a:ext uri="{FF2B5EF4-FFF2-40B4-BE49-F238E27FC236}">
                    <a16:creationId xmlns:a16="http://schemas.microsoft.com/office/drawing/2014/main" id="{FCAB16A2-FFB8-BE7C-B3D7-B0BFC340EC68}"/>
                  </a:ext>
                </a:extLst>
              </p:cNvPr>
              <p:cNvSpPr txBox="1">
                <a:spLocks noRot="1" noChangeAspect="1" noMove="1" noResize="1" noEditPoints="1" noAdjustHandles="1" noChangeArrowheads="1" noChangeShapeType="1" noTextEdit="1"/>
              </p:cNvSpPr>
              <p:nvPr/>
            </p:nvSpPr>
            <p:spPr>
              <a:xfrm>
                <a:off x="3657600" y="4096512"/>
                <a:ext cx="5486400" cy="100888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932574BC-31E4-FDC1-5757-43B2A4D4AF23}"/>
                  </a:ext>
                </a:extLst>
              </p:cNvPr>
              <p:cNvSpPr txBox="1">
                <a:spLocks/>
              </p:cNvSpPr>
              <p:nvPr/>
            </p:nvSpPr>
            <p:spPr>
              <a:xfrm>
                <a:off x="3810000" y="5105400"/>
                <a:ext cx="5181600" cy="100888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i="1" dirty="0" smtClean="0">
                              <a:latin typeface="Cambria Math" panose="02040503050406030204" pitchFamily="18" charset="0"/>
                            </a:rPr>
                          </m:ctrlPr>
                        </m:sSupPr>
                        <m:e>
                          <m:d>
                            <m:dPr>
                              <m:ctrlPr>
                                <a:rPr lang="en-US" i="1" dirty="0">
                                  <a:latin typeface="Cambria Math" panose="02040503050406030204" pitchFamily="18" charset="0"/>
                                </a:rPr>
                              </m:ctrlPr>
                            </m:dPr>
                            <m:e>
                              <m:r>
                                <a:rPr lang="en-US" i="1" dirty="0">
                                  <a:latin typeface="Cambria Math" panose="02040503050406030204" pitchFamily="18" charset="0"/>
                                </a:rPr>
                                <m:t>1+</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b="0" i="1" dirty="0" smtClean="0">
                                      <a:latin typeface="Cambria Math" panose="02040503050406030204" pitchFamily="18" charset="0"/>
                                    </a:rPr>
                                    <m:t>𝑛</m:t>
                                  </m:r>
                                </m:den>
                              </m:f>
                            </m:e>
                          </m:d>
                        </m:e>
                        <m:sup>
                          <m:r>
                            <a:rPr lang="en-US" b="0" i="1" dirty="0" smtClean="0">
                              <a:latin typeface="Cambria Math" panose="02040503050406030204" pitchFamily="18" charset="0"/>
                            </a:rPr>
                            <m:t>𝑛</m:t>
                          </m:r>
                        </m:sup>
                      </m:sSup>
                      <m:r>
                        <a:rPr lang="en-US" b="0" i="1" dirty="0" smtClean="0">
                          <a:latin typeface="Cambria Math" panose="02040503050406030204" pitchFamily="18" charset="0"/>
                        </a:rPr>
                        <m:t>→</m:t>
                      </m:r>
                      <m:r>
                        <a:rPr lang="en-US" b="0" i="1" dirty="0" smtClean="0">
                          <a:latin typeface="Cambria Math" panose="02040503050406030204" pitchFamily="18" charset="0"/>
                        </a:rPr>
                        <m:t>𝑒</m:t>
                      </m:r>
                      <m:r>
                        <a:rPr lang="en-US" b="0" i="1" dirty="0" smtClean="0">
                          <a:latin typeface="Cambria Math" panose="02040503050406030204" pitchFamily="18" charset="0"/>
                        </a:rPr>
                        <m:t>, </m:t>
                      </m:r>
                      <m:r>
                        <a:rPr lang="en-US" b="0" i="1" dirty="0" smtClean="0">
                          <a:latin typeface="Cambria Math" panose="02040503050406030204" pitchFamily="18" charset="0"/>
                        </a:rPr>
                        <m:t>𝑛</m:t>
                      </m:r>
                      <m:r>
                        <a:rPr lang="en-US" b="0" i="1" dirty="0" smtClean="0">
                          <a:latin typeface="Cambria Math" panose="02040503050406030204" pitchFamily="18" charset="0"/>
                        </a:rPr>
                        <m:t>→+∞</m:t>
                      </m:r>
                    </m:oMath>
                  </m:oMathPara>
                </a14:m>
                <a:endParaRPr lang="sr-Cyrl-RS" dirty="0"/>
              </a:p>
            </p:txBody>
          </p:sp>
        </mc:Choice>
        <mc:Fallback xmlns="">
          <p:sp>
            <p:nvSpPr>
              <p:cNvPr id="12" name="Content Placeholder 5">
                <a:extLst>
                  <a:ext uri="{FF2B5EF4-FFF2-40B4-BE49-F238E27FC236}">
                    <a16:creationId xmlns:a16="http://schemas.microsoft.com/office/drawing/2014/main" id="{932574BC-31E4-FDC1-5757-43B2A4D4AF23}"/>
                  </a:ext>
                </a:extLst>
              </p:cNvPr>
              <p:cNvSpPr txBox="1">
                <a:spLocks noRot="1" noChangeAspect="1" noMove="1" noResize="1" noEditPoints="1" noAdjustHandles="1" noChangeArrowheads="1" noChangeShapeType="1" noTextEdit="1"/>
              </p:cNvSpPr>
              <p:nvPr/>
            </p:nvSpPr>
            <p:spPr>
              <a:xfrm>
                <a:off x="3810000" y="5105400"/>
                <a:ext cx="5181600" cy="1008888"/>
              </a:xfrm>
              <a:prstGeom prst="rect">
                <a:avLst/>
              </a:prstGeom>
              <a:blipFill>
                <a:blip r:embed="rId3"/>
                <a:stretch>
                  <a:fillRect/>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8C2AB861-ED5C-73B3-EBC8-AD2821ED52D8}"/>
              </a:ext>
            </a:extLst>
          </p:cNvPr>
          <p:cNvSpPr/>
          <p:nvPr/>
        </p:nvSpPr>
        <p:spPr>
          <a:xfrm>
            <a:off x="3685032" y="4114800"/>
            <a:ext cx="1665730" cy="758634"/>
          </a:xfrm>
          <a:prstGeom prst="ellipse">
            <a:avLst/>
          </a:prstGeom>
          <a:noFill/>
          <a:ln w="28575">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6E3B85-F402-2B5D-9871-C2373B4956C5}"/>
              </a:ext>
            </a:extLst>
          </p:cNvPr>
          <p:cNvSpPr/>
          <p:nvPr/>
        </p:nvSpPr>
        <p:spPr>
          <a:xfrm>
            <a:off x="6400800" y="5353050"/>
            <a:ext cx="381000" cy="525780"/>
          </a:xfrm>
          <a:prstGeom prst="ellipse">
            <a:avLst/>
          </a:prstGeom>
          <a:noFill/>
          <a:ln w="28575">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17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69F18-51EC-90FF-D12E-9D1697177A3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C854B46-95D6-D96B-570F-C9CB22F54CD2}"/>
              </a:ext>
            </a:extLst>
          </p:cNvPr>
          <p:cNvSpPr>
            <a:spLocks noGrp="1"/>
          </p:cNvSpPr>
          <p:nvPr>
            <p:ph type="title"/>
          </p:nvPr>
        </p:nvSpPr>
        <p:spPr>
          <a:solidFill>
            <a:srgbClr val="FFCC00"/>
          </a:solidFill>
        </p:spPr>
        <p:txBody>
          <a:bodyPr>
            <a:normAutofit fontScale="90000"/>
          </a:bodyPr>
          <a:lstStyle/>
          <a:p>
            <a:r>
              <a:rPr lang="sr-Cyrl-RS" dirty="0"/>
              <a:t>Таблица може да се чита здесна налево</a:t>
            </a:r>
            <a:endParaRPr lang="en-US" dirty="0"/>
          </a:p>
        </p:txBody>
      </p:sp>
      <mc:AlternateContent xmlns:mc="http://schemas.openxmlformats.org/markup-compatibility/2006" xmlns:a14="http://schemas.microsoft.com/office/drawing/2010/main">
        <mc:Choice Requires="a14">
          <p:sp>
            <p:nvSpPr>
              <p:cNvPr id="8" name="Content Placeholder 5">
                <a:extLst>
                  <a:ext uri="{FF2B5EF4-FFF2-40B4-BE49-F238E27FC236}">
                    <a16:creationId xmlns:a16="http://schemas.microsoft.com/office/drawing/2014/main" id="{1B7FDEB0-C98F-2640-9655-42B19B6F93F2}"/>
                  </a:ext>
                </a:extLst>
              </p:cNvPr>
              <p:cNvSpPr txBox="1">
                <a:spLocks/>
              </p:cNvSpPr>
              <p:nvPr/>
            </p:nvSpPr>
            <p:spPr>
              <a:xfrm>
                <a:off x="4851179" y="1329031"/>
                <a:ext cx="1514862" cy="499552"/>
              </a:xfrm>
              <a:prstGeom prst="rect">
                <a:avLst/>
              </a:prstGeom>
              <a:solidFill>
                <a:srgbClr val="FFCC00"/>
              </a:solidFill>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sr-Latn-RS" i="1" dirty="0" smtClean="0">
                          <a:latin typeface="Cambria Math" panose="02040503050406030204" pitchFamily="18" charset="0"/>
                        </a:rPr>
                        <m:t>𝑎</m:t>
                      </m:r>
                      <m:r>
                        <a:rPr lang="sr-Latn-RS" i="1" baseline="30000" dirty="0" err="1" smtClean="0">
                          <a:latin typeface="Cambria Math" panose="02040503050406030204" pitchFamily="18" charset="0"/>
                        </a:rPr>
                        <m:t>𝑥</m:t>
                      </m:r>
                      <m:r>
                        <a:rPr lang="sr-Latn-RS" i="1" dirty="0" smtClean="0">
                          <a:latin typeface="Cambria Math" panose="02040503050406030204" pitchFamily="18" charset="0"/>
                        </a:rPr>
                        <m:t> = </m:t>
                      </m:r>
                      <m:r>
                        <a:rPr lang="sr-Latn-RS" i="1" dirty="0" smtClean="0">
                          <a:latin typeface="Cambria Math" panose="02040503050406030204" pitchFamily="18" charset="0"/>
                        </a:rPr>
                        <m:t>𝑏</m:t>
                      </m:r>
                    </m:oMath>
                  </m:oMathPara>
                </a14:m>
                <a:endParaRPr lang="sr-Cyrl-RS" i="1" dirty="0"/>
              </a:p>
            </p:txBody>
          </p:sp>
        </mc:Choice>
        <mc:Fallback xmlns="">
          <p:sp>
            <p:nvSpPr>
              <p:cNvPr id="8" name="Content Placeholder 5">
                <a:extLst>
                  <a:ext uri="{FF2B5EF4-FFF2-40B4-BE49-F238E27FC236}">
                    <a16:creationId xmlns:a16="http://schemas.microsoft.com/office/drawing/2014/main" id="{1B7FDEB0-C98F-2640-9655-42B19B6F93F2}"/>
                  </a:ext>
                </a:extLst>
              </p:cNvPr>
              <p:cNvSpPr txBox="1">
                <a:spLocks noRot="1" noChangeAspect="1" noMove="1" noResize="1" noEditPoints="1" noAdjustHandles="1" noChangeArrowheads="1" noChangeShapeType="1" noTextEdit="1"/>
              </p:cNvSpPr>
              <p:nvPr/>
            </p:nvSpPr>
            <p:spPr>
              <a:xfrm>
                <a:off x="4851179" y="1329031"/>
                <a:ext cx="1514862" cy="499552"/>
              </a:xfrm>
              <a:prstGeom prst="rect">
                <a:avLst/>
              </a:prstGeom>
              <a:blipFill>
                <a:blip r:embed="rId2"/>
                <a:stretch>
                  <a:fillRect/>
                </a:stretch>
              </a:blipFill>
            </p:spPr>
            <p:txBody>
              <a:bodyPr/>
              <a:lstStyle/>
              <a:p>
                <a:r>
                  <a:rPr lang="en-US">
                    <a:noFill/>
                  </a:rPr>
                  <a:t> </a:t>
                </a:r>
              </a:p>
            </p:txBody>
          </p:sp>
        </mc:Fallback>
      </mc:AlternateContent>
      <p:graphicFrame>
        <p:nvGraphicFramePr>
          <p:cNvPr id="9" name="Content Placeholder 10">
            <a:extLst>
              <a:ext uri="{FF2B5EF4-FFF2-40B4-BE49-F238E27FC236}">
                <a16:creationId xmlns:a16="http://schemas.microsoft.com/office/drawing/2014/main" id="{7DB30ADB-7510-20AA-ED2C-6414F5476EAE}"/>
              </a:ext>
            </a:extLst>
          </p:cNvPr>
          <p:cNvGraphicFramePr>
            <a:graphicFrameLocks/>
          </p:cNvGraphicFramePr>
          <p:nvPr>
            <p:extLst>
              <p:ext uri="{D42A27DB-BD31-4B8C-83A1-F6EECF244321}">
                <p14:modId xmlns:p14="http://schemas.microsoft.com/office/powerpoint/2010/main" val="2763052607"/>
              </p:ext>
            </p:extLst>
          </p:nvPr>
        </p:nvGraphicFramePr>
        <p:xfrm>
          <a:off x="457200" y="1924816"/>
          <a:ext cx="3246120" cy="3992880"/>
        </p:xfrm>
        <a:graphic>
          <a:graphicData uri="http://schemas.openxmlformats.org/drawingml/2006/table">
            <a:tbl>
              <a:tblPr firstRow="1" bandRow="1">
                <a:tableStyleId>{F5AB1C69-6EDB-4FF4-983F-18BD219EF322}</a:tableStyleId>
              </a:tblPr>
              <a:tblGrid>
                <a:gridCol w="1045585">
                  <a:extLst>
                    <a:ext uri="{9D8B030D-6E8A-4147-A177-3AD203B41FA5}">
                      <a16:colId xmlns:a16="http://schemas.microsoft.com/office/drawing/2014/main" val="1582795922"/>
                    </a:ext>
                  </a:extLst>
                </a:gridCol>
                <a:gridCol w="2200535">
                  <a:extLst>
                    <a:ext uri="{9D8B030D-6E8A-4147-A177-3AD203B41FA5}">
                      <a16:colId xmlns:a16="http://schemas.microsoft.com/office/drawing/2014/main" val="338185540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200" b="0" i="1" dirty="0">
                          <a:solidFill>
                            <a:schemeClr val="tx1"/>
                          </a:solidFill>
                          <a:effectLst/>
                        </a:rPr>
                        <a:t>t</a:t>
                      </a:r>
                      <a:endParaRPr lang="en-US" sz="2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200" b="0" i="1" dirty="0">
                          <a:solidFill>
                            <a:schemeClr val="tx1"/>
                          </a:solidFill>
                        </a:rPr>
                        <a:t>h</a:t>
                      </a:r>
                      <a:r>
                        <a:rPr lang="en-US" sz="2200" b="0" dirty="0">
                          <a:solidFill>
                            <a:schemeClr val="tx1"/>
                          </a:solidFill>
                        </a:rPr>
                        <a:t> = </a:t>
                      </a:r>
                      <a:r>
                        <a:rPr lang="sr-Cyrl-RS" sz="2200" b="0" dirty="0">
                          <a:solidFill>
                            <a:schemeClr val="tx1"/>
                          </a:solidFill>
                        </a:rPr>
                        <a:t>(1.0001</a:t>
                      </a:r>
                      <a:r>
                        <a:rPr lang="sr-Cyrl-RS" sz="2200" b="0" baseline="30000" dirty="0">
                          <a:solidFill>
                            <a:schemeClr val="tx1"/>
                          </a:solidFill>
                        </a:rPr>
                        <a:t>10</a:t>
                      </a:r>
                      <a:r>
                        <a:rPr lang="en-US" sz="2200" b="0" baseline="30000" dirty="0">
                          <a:solidFill>
                            <a:schemeClr val="tx1"/>
                          </a:solidFill>
                        </a:rPr>
                        <a:t>0</a:t>
                      </a:r>
                      <a:r>
                        <a:rPr lang="sr-Cyrl-RS" sz="2200" b="0" baseline="30000" dirty="0">
                          <a:solidFill>
                            <a:schemeClr val="tx1"/>
                          </a:solidFill>
                        </a:rPr>
                        <a:t>00</a:t>
                      </a:r>
                      <a:r>
                        <a:rPr lang="sr-Cyrl-RS" sz="2200" b="0" dirty="0">
                          <a:solidFill>
                            <a:schemeClr val="tx1"/>
                          </a:solidFill>
                        </a:rPr>
                        <a:t>)</a:t>
                      </a:r>
                      <a:r>
                        <a:rPr lang="en-US" sz="2200" b="0" i="1" baseline="30000" dirty="0">
                          <a:solidFill>
                            <a:schemeClr val="tx1"/>
                          </a:solidFill>
                        </a:rPr>
                        <a:t>t</a:t>
                      </a: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3797940"/>
                  </a:ext>
                </a:extLst>
              </a:tr>
              <a:tr h="370840">
                <a:tc>
                  <a:txBody>
                    <a:bodyPr/>
                    <a:lstStyle/>
                    <a:p>
                      <a:pPr algn="ctr"/>
                      <a:r>
                        <a:rPr lang="sr-Cyrl-RS" sz="2000" dirty="0"/>
                        <a:t>0.000</a:t>
                      </a:r>
                      <a:r>
                        <a:rPr lang="en-US" sz="2000" dirty="0"/>
                        <a:t>1</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7338376"/>
                  </a:ext>
                </a:extLst>
              </a:tr>
              <a:tr h="370840">
                <a:tc>
                  <a:txBody>
                    <a:bodyPr/>
                    <a:lstStyle/>
                    <a:p>
                      <a:pPr algn="ctr"/>
                      <a:r>
                        <a:rPr lang="sr-Cyrl-RS" sz="2000" dirty="0"/>
                        <a:t>0.000</a:t>
                      </a:r>
                      <a:r>
                        <a:rPr lang="en-US" sz="2000" dirty="0"/>
                        <a:t>2</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00020001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7018619"/>
                  </a:ext>
                </a:extLst>
              </a:tr>
              <a:tr h="370840">
                <a:tc>
                  <a:txBody>
                    <a:bodyPr/>
                    <a:lstStyle/>
                    <a:p>
                      <a:pPr algn="ctr"/>
                      <a:r>
                        <a:rPr lang="sr-Cyrl-RS" sz="2000" dirty="0"/>
                        <a:t>0.000</a:t>
                      </a:r>
                      <a:r>
                        <a:rPr lang="en-US" sz="2000" dirty="0"/>
                        <a:t>3</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000300030001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622772"/>
                  </a:ext>
                </a:extLst>
              </a:tr>
              <a:tr h="370840">
                <a:tc>
                  <a:txBody>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p>
                  </a:txBody>
                  <a:tcPr/>
                </a:tc>
                <a:tc>
                  <a:txBody>
                    <a:bodyPr/>
                    <a:lstStyle/>
                    <a:p>
                      <a:pPr marL="0" marR="0">
                        <a:lnSpc>
                          <a:spcPct val="115000"/>
                        </a:lnSpc>
                        <a:spcAft>
                          <a:spcPts val="10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1394864"/>
                  </a:ext>
                </a:extLst>
              </a:tr>
              <a:tr h="370840">
                <a:tc>
                  <a:txBody>
                    <a:bodyPr/>
                    <a:lstStyle/>
                    <a:p>
                      <a:pPr algn="ctr"/>
                      <a:r>
                        <a:rPr lang="sr-Latn-RS" sz="2000" i="1" dirty="0"/>
                        <a:t>t</a:t>
                      </a:r>
                      <a:r>
                        <a:rPr lang="sr-Latn-RS" sz="2000" baseline="-25000" dirty="0"/>
                        <a:t>1</a:t>
                      </a:r>
                      <a:endParaRPr lang="en-US" sz="2000" baseline="-25000" dirty="0"/>
                    </a:p>
                  </a:txBody>
                  <a:tcPr/>
                </a:tc>
                <a:tc>
                  <a:txBody>
                    <a:bodyPr/>
                    <a:lstStyle/>
                    <a:p>
                      <a:pPr marL="0" marR="0">
                        <a:lnSpc>
                          <a:spcPct val="115000"/>
                        </a:lnSpc>
                        <a:spcAft>
                          <a:spcPts val="1000"/>
                        </a:spcAft>
                        <a:buNone/>
                      </a:pPr>
                      <a:r>
                        <a:rPr lang="en-US" sz="2000" i="1" dirty="0">
                          <a:effectLst/>
                          <a:latin typeface="Calibri" panose="020F0502020204030204" pitchFamily="34" charset="0"/>
                          <a:ea typeface="Calibri" panose="020F0502020204030204" pitchFamily="34" charset="0"/>
                          <a:cs typeface="Times New Roman" panose="02020603050405020304" pitchFamily="18" charset="0"/>
                        </a:rPr>
                        <a:t>a</a:t>
                      </a:r>
                    </a:p>
                  </a:txBody>
                  <a:tcPr marL="68580" marR="68580" marT="0" marB="0"/>
                </a:tc>
                <a:extLst>
                  <a:ext uri="{0D108BD9-81ED-4DB2-BD59-A6C34878D82A}">
                    <a16:rowId xmlns:a16="http://schemas.microsoft.com/office/drawing/2014/main" val="2479856668"/>
                  </a:ext>
                </a:extLst>
              </a:tr>
              <a:tr h="370840">
                <a:tc>
                  <a:txBody>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5491991"/>
                  </a:ext>
                </a:extLst>
              </a:tr>
              <a:tr h="370840">
                <a:tc>
                  <a:txBody>
                    <a:bodyPr/>
                    <a:lstStyle/>
                    <a:p>
                      <a:pPr algn="ctr"/>
                      <a:r>
                        <a:rPr lang="sr-Latn-RS" sz="2000" i="1" dirty="0"/>
                        <a:t>t</a:t>
                      </a:r>
                      <a:r>
                        <a:rPr lang="sr-Latn-RS" sz="2000" baseline="-25000" dirty="0"/>
                        <a:t>2</a:t>
                      </a:r>
                      <a:endParaRPr lang="en-US" sz="2000" baseline="-25000" dirty="0"/>
                    </a:p>
                  </a:txBody>
                  <a:tcPr/>
                </a:tc>
                <a:tc>
                  <a:txBody>
                    <a:bodyPr/>
                    <a:lstStyle/>
                    <a:p>
                      <a:pPr marL="0" marR="0">
                        <a:lnSpc>
                          <a:spcPct val="115000"/>
                        </a:lnSpc>
                        <a:spcAft>
                          <a:spcPts val="1000"/>
                        </a:spcAft>
                        <a:buNone/>
                      </a:pPr>
                      <a:r>
                        <a:rPr lang="en-US" sz="2000" i="1" dirty="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tc>
                <a:extLst>
                  <a:ext uri="{0D108BD9-81ED-4DB2-BD59-A6C34878D82A}">
                    <a16:rowId xmlns:a16="http://schemas.microsoft.com/office/drawing/2014/main" val="305812304"/>
                  </a:ext>
                </a:extLst>
              </a:tr>
              <a:tr h="370840">
                <a:tc>
                  <a:txBody>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5175218"/>
                  </a:ext>
                </a:extLst>
              </a:tr>
            </a:tbl>
          </a:graphicData>
        </a:graphic>
      </p:graphicFrame>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EC32FA7-107D-E04B-4A6A-AEF18FB52CE8}"/>
                  </a:ext>
                </a:extLst>
              </p:cNvPr>
              <p:cNvSpPr txBox="1"/>
              <p:nvPr/>
            </p:nvSpPr>
            <p:spPr>
              <a:xfrm>
                <a:off x="4182556" y="1900489"/>
                <a:ext cx="3008313" cy="7643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sr-Latn-RS" sz="2200" b="0" i="1" smtClean="0">
                          <a:latin typeface="Cambria Math" panose="02040503050406030204" pitchFamily="18" charset="0"/>
                        </a:rPr>
                        <m:t>𝑎</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m:t>
                          </m:r>
                          <m:r>
                            <a:rPr lang="en-US" sz="2200" b="0" i="1" smtClean="0">
                              <a:latin typeface="Cambria Math" panose="02040503050406030204" pitchFamily="18" charset="0"/>
                            </a:rPr>
                            <m:t>𝑒</m:t>
                          </m:r>
                          <m:r>
                            <a:rPr lang="en-US" sz="2200" b="0" i="1" smtClean="0">
                              <a:latin typeface="Cambria Math" panose="02040503050406030204" pitchFamily="18" charset="0"/>
                            </a:rPr>
                            <m:t>"</m:t>
                          </m:r>
                        </m:e>
                        <m:sup>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𝑡</m:t>
                              </m:r>
                            </m:e>
                            <m:sub>
                              <m:r>
                                <a:rPr lang="en-US" sz="2200" b="0" i="1" smtClean="0">
                                  <a:latin typeface="Cambria Math" panose="02040503050406030204" pitchFamily="18" charset="0"/>
                                </a:rPr>
                                <m:t>1</m:t>
                              </m:r>
                            </m:sub>
                          </m:sSub>
                        </m:sup>
                      </m:sSup>
                    </m:oMath>
                  </m:oMathPara>
                </a14:m>
                <a:endParaRPr lang="sr-Cyrl-RS" sz="2200" dirty="0"/>
              </a:p>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𝑏</m:t>
                      </m:r>
                      <m:r>
                        <a:rPr lang="en-US" sz="2200" i="1">
                          <a:latin typeface="Cambria Math" panose="02040503050406030204" pitchFamily="18" charset="0"/>
                        </a:rPr>
                        <m:t>≈</m:t>
                      </m:r>
                      <m:sSup>
                        <m:sSupPr>
                          <m:ctrlPr>
                            <a:rPr lang="en-US" sz="2200" i="1">
                              <a:latin typeface="Cambria Math" panose="02040503050406030204" pitchFamily="18" charset="0"/>
                            </a:rPr>
                          </m:ctrlPr>
                        </m:sSupPr>
                        <m:e>
                          <m:r>
                            <a:rPr lang="en-US" sz="2200" b="0" i="1" smtClean="0">
                              <a:latin typeface="Cambria Math" panose="02040503050406030204" pitchFamily="18" charset="0"/>
                            </a:rPr>
                            <m:t>"</m:t>
                          </m:r>
                          <m:r>
                            <a:rPr lang="en-US" sz="2200" i="1">
                              <a:latin typeface="Cambria Math" panose="02040503050406030204" pitchFamily="18" charset="0"/>
                            </a:rPr>
                            <m:t>𝑒</m:t>
                          </m:r>
                          <m:r>
                            <a:rPr lang="en-US" sz="2200" b="0" i="1" smtClean="0">
                              <a:latin typeface="Cambria Math" panose="02040503050406030204" pitchFamily="18" charset="0"/>
                            </a:rPr>
                            <m:t>"</m:t>
                          </m:r>
                        </m:e>
                        <m:sup>
                          <m:sSub>
                            <m:sSubPr>
                              <m:ctrlPr>
                                <a:rPr lang="en-US" sz="2200" i="1">
                                  <a:latin typeface="Cambria Math" panose="02040503050406030204" pitchFamily="18" charset="0"/>
                                </a:rPr>
                              </m:ctrlPr>
                            </m:sSubPr>
                            <m:e>
                              <m:r>
                                <a:rPr lang="en-US" sz="2200" i="1">
                                  <a:latin typeface="Cambria Math" panose="02040503050406030204" pitchFamily="18" charset="0"/>
                                </a:rPr>
                                <m:t>𝑡</m:t>
                              </m:r>
                            </m:e>
                            <m:sub>
                              <m:r>
                                <a:rPr lang="en-US" sz="2200" b="0" i="1" smtClean="0">
                                  <a:latin typeface="Cambria Math" panose="02040503050406030204" pitchFamily="18" charset="0"/>
                                </a:rPr>
                                <m:t>2</m:t>
                              </m:r>
                            </m:sub>
                          </m:sSub>
                        </m:sup>
                      </m:sSup>
                    </m:oMath>
                  </m:oMathPara>
                </a14:m>
                <a:endParaRPr lang="en-US" sz="2200" baseline="-25000" dirty="0"/>
              </a:p>
            </p:txBody>
          </p:sp>
        </mc:Choice>
        <mc:Fallback xmlns="">
          <p:sp>
            <p:nvSpPr>
              <p:cNvPr id="4" name="TextBox 3">
                <a:extLst>
                  <a:ext uri="{FF2B5EF4-FFF2-40B4-BE49-F238E27FC236}">
                    <a16:creationId xmlns:a16="http://schemas.microsoft.com/office/drawing/2014/main" id="{9EC32FA7-107D-E04B-4A6A-AEF18FB52CE8}"/>
                  </a:ext>
                </a:extLst>
              </p:cNvPr>
              <p:cNvSpPr txBox="1">
                <a:spLocks noRot="1" noChangeAspect="1" noMove="1" noResize="1" noEditPoints="1" noAdjustHandles="1" noChangeArrowheads="1" noChangeShapeType="1" noTextEdit="1"/>
              </p:cNvSpPr>
              <p:nvPr/>
            </p:nvSpPr>
            <p:spPr>
              <a:xfrm>
                <a:off x="4182556" y="1900489"/>
                <a:ext cx="3008313" cy="764376"/>
              </a:xfrm>
              <a:prstGeom prst="rect">
                <a:avLst/>
              </a:prstGeom>
              <a:blipFill>
                <a:blip r:embed="rId3"/>
                <a:stretch>
                  <a:fillRect/>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BF32E201-7203-8B05-1707-92E9C78E0C90}"/>
              </a:ext>
            </a:extLst>
          </p:cNvPr>
          <p:cNvCxnSpPr>
            <a:cxnSpLocks/>
          </p:cNvCxnSpPr>
          <p:nvPr/>
        </p:nvCxnSpPr>
        <p:spPr>
          <a:xfrm flipH="1">
            <a:off x="1953131" y="2108812"/>
            <a:ext cx="2898048" cy="24523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F2FE705-714F-03BD-765C-353867E35C92}"/>
              </a:ext>
            </a:extLst>
          </p:cNvPr>
          <p:cNvCxnSpPr>
            <a:cxnSpLocks/>
          </p:cNvCxnSpPr>
          <p:nvPr/>
        </p:nvCxnSpPr>
        <p:spPr>
          <a:xfrm flipH="1">
            <a:off x="1971419" y="2477257"/>
            <a:ext cx="2912414" cy="28618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86648A2-2818-2771-4206-7BD46C39B9B0}"/>
                  </a:ext>
                </a:extLst>
              </p:cNvPr>
              <p:cNvSpPr txBox="1"/>
              <p:nvPr/>
            </p:nvSpPr>
            <p:spPr>
              <a:xfrm>
                <a:off x="4203892" y="3279696"/>
                <a:ext cx="3008313" cy="4230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𝑡</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𝑥</m:t>
                      </m:r>
                      <m:r>
                        <a:rPr lang="en-US" sz="2200" i="1">
                          <a:latin typeface="Cambria Math" panose="02040503050406030204" pitchFamily="18" charset="0"/>
                        </a:rPr>
                        <m:t>≈</m:t>
                      </m:r>
                      <m:sSub>
                        <m:sSubPr>
                          <m:ctrlPr>
                            <a:rPr lang="en-US" sz="2200" b="0" i="1" smtClean="0">
                              <a:latin typeface="Cambria Math" panose="02040503050406030204" pitchFamily="18" charset="0"/>
                            </a:rPr>
                          </m:ctrlPr>
                        </m:sSubPr>
                        <m:e>
                          <m:r>
                            <a:rPr lang="en-US" sz="2200" i="1" smtClean="0">
                              <a:latin typeface="Cambria Math" panose="02040503050406030204" pitchFamily="18" charset="0"/>
                            </a:rPr>
                            <m:t>𝑡</m:t>
                          </m:r>
                        </m:e>
                        <m:sub>
                          <m:r>
                            <a:rPr lang="en-US" sz="2200" b="0" i="1" smtClean="0">
                              <a:latin typeface="Cambria Math" panose="02040503050406030204" pitchFamily="18" charset="0"/>
                            </a:rPr>
                            <m:t>2</m:t>
                          </m:r>
                        </m:sub>
                      </m:sSub>
                    </m:oMath>
                  </m:oMathPara>
                </a14:m>
                <a:endParaRPr lang="en-US" sz="2200" baseline="-25000" dirty="0"/>
              </a:p>
            </p:txBody>
          </p:sp>
        </mc:Choice>
        <mc:Fallback xmlns="">
          <p:sp>
            <p:nvSpPr>
              <p:cNvPr id="19" name="TextBox 18">
                <a:extLst>
                  <a:ext uri="{FF2B5EF4-FFF2-40B4-BE49-F238E27FC236}">
                    <a16:creationId xmlns:a16="http://schemas.microsoft.com/office/drawing/2014/main" id="{A86648A2-2818-2771-4206-7BD46C39B9B0}"/>
                  </a:ext>
                </a:extLst>
              </p:cNvPr>
              <p:cNvSpPr txBox="1">
                <a:spLocks noRot="1" noChangeAspect="1" noMove="1" noResize="1" noEditPoints="1" noAdjustHandles="1" noChangeArrowheads="1" noChangeShapeType="1" noTextEdit="1"/>
              </p:cNvSpPr>
              <p:nvPr/>
            </p:nvSpPr>
            <p:spPr>
              <a:xfrm>
                <a:off x="4203892" y="3279696"/>
                <a:ext cx="3008313" cy="423065"/>
              </a:xfrm>
              <a:prstGeom prst="rect">
                <a:avLst/>
              </a:prstGeom>
              <a:blipFill>
                <a:blip r:embed="rId4"/>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08638B9-405E-FD81-1701-4862266CF9C8}"/>
                  </a:ext>
                </a:extLst>
              </p:cNvPr>
              <p:cNvSpPr txBox="1"/>
              <p:nvPr/>
            </p:nvSpPr>
            <p:spPr>
              <a:xfrm>
                <a:off x="4182556" y="2745675"/>
                <a:ext cx="3008313" cy="4258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m:t>
                                  </m:r>
                                  <m:r>
                                    <a:rPr lang="en-US" sz="2200" b="0" i="1" smtClean="0">
                                      <a:latin typeface="Cambria Math" panose="02040503050406030204" pitchFamily="18" charset="0"/>
                                    </a:rPr>
                                    <m:t>𝑒</m:t>
                                  </m:r>
                                  <m:r>
                                    <a:rPr lang="en-US" sz="2200" b="0" i="1" smtClean="0">
                                      <a:latin typeface="Cambria Math" panose="02040503050406030204" pitchFamily="18" charset="0"/>
                                    </a:rPr>
                                    <m:t>"</m:t>
                                  </m:r>
                                </m:e>
                                <m:sup>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𝑡</m:t>
                                      </m:r>
                                    </m:e>
                                    <m:sub>
                                      <m:r>
                                        <a:rPr lang="en-US" sz="2200" b="0" i="1" smtClean="0">
                                          <a:latin typeface="Cambria Math" panose="02040503050406030204" pitchFamily="18" charset="0"/>
                                        </a:rPr>
                                        <m:t>1</m:t>
                                      </m:r>
                                    </m:sub>
                                  </m:sSub>
                                </m:sup>
                              </m:sSup>
                            </m:e>
                          </m:d>
                        </m:e>
                        <m:sup>
                          <m:r>
                            <a:rPr lang="en-US" sz="2200" b="0" i="1" smtClean="0">
                              <a:latin typeface="Cambria Math" panose="02040503050406030204" pitchFamily="18" charset="0"/>
                            </a:rPr>
                            <m:t>𝑥</m:t>
                          </m:r>
                        </m:sup>
                      </m:sSup>
                      <m:r>
                        <a:rPr lang="en-US" sz="2200" i="1">
                          <a:latin typeface="Cambria Math" panose="02040503050406030204" pitchFamily="18" charset="0"/>
                        </a:rPr>
                        <m:t>≈</m:t>
                      </m:r>
                      <m:sSup>
                        <m:sSupPr>
                          <m:ctrlPr>
                            <a:rPr lang="en-US" sz="2200" i="1">
                              <a:latin typeface="Cambria Math" panose="02040503050406030204" pitchFamily="18" charset="0"/>
                            </a:rPr>
                          </m:ctrlPr>
                        </m:sSupPr>
                        <m:e>
                          <m:r>
                            <a:rPr lang="en-US" sz="2200" b="0" i="1" smtClean="0">
                              <a:latin typeface="Cambria Math" panose="02040503050406030204" pitchFamily="18" charset="0"/>
                            </a:rPr>
                            <m:t>"</m:t>
                          </m:r>
                          <m:r>
                            <a:rPr lang="en-US" sz="2200" i="1">
                              <a:latin typeface="Cambria Math" panose="02040503050406030204" pitchFamily="18" charset="0"/>
                            </a:rPr>
                            <m:t>𝑒</m:t>
                          </m:r>
                          <m:r>
                            <a:rPr lang="en-US" sz="2200" b="0" i="1" smtClean="0">
                              <a:latin typeface="Cambria Math" panose="02040503050406030204" pitchFamily="18" charset="0"/>
                            </a:rPr>
                            <m:t>"</m:t>
                          </m:r>
                        </m:e>
                        <m:sup>
                          <m:sSub>
                            <m:sSubPr>
                              <m:ctrlPr>
                                <a:rPr lang="en-US" sz="2200" i="1">
                                  <a:latin typeface="Cambria Math" panose="02040503050406030204" pitchFamily="18" charset="0"/>
                                </a:rPr>
                              </m:ctrlPr>
                            </m:sSubPr>
                            <m:e>
                              <m:r>
                                <a:rPr lang="en-US" sz="2200" i="1">
                                  <a:latin typeface="Cambria Math" panose="02040503050406030204" pitchFamily="18" charset="0"/>
                                </a:rPr>
                                <m:t>𝑡</m:t>
                              </m:r>
                            </m:e>
                            <m:sub>
                              <m:r>
                                <a:rPr lang="en-US" sz="2200" b="0" i="1" smtClean="0">
                                  <a:latin typeface="Cambria Math" panose="02040503050406030204" pitchFamily="18" charset="0"/>
                                </a:rPr>
                                <m:t>2</m:t>
                              </m:r>
                            </m:sub>
                          </m:sSub>
                        </m:sup>
                      </m:sSup>
                    </m:oMath>
                  </m:oMathPara>
                </a14:m>
                <a:endParaRPr lang="en-US" sz="2200" baseline="-25000" dirty="0"/>
              </a:p>
            </p:txBody>
          </p:sp>
        </mc:Choice>
        <mc:Fallback xmlns="">
          <p:sp>
            <p:nvSpPr>
              <p:cNvPr id="20" name="TextBox 19">
                <a:extLst>
                  <a:ext uri="{FF2B5EF4-FFF2-40B4-BE49-F238E27FC236}">
                    <a16:creationId xmlns:a16="http://schemas.microsoft.com/office/drawing/2014/main" id="{E08638B9-405E-FD81-1701-4862266CF9C8}"/>
                  </a:ext>
                </a:extLst>
              </p:cNvPr>
              <p:cNvSpPr txBox="1">
                <a:spLocks noRot="1" noChangeAspect="1" noMove="1" noResize="1" noEditPoints="1" noAdjustHandles="1" noChangeArrowheads="1" noChangeShapeType="1" noTextEdit="1"/>
              </p:cNvSpPr>
              <p:nvPr/>
            </p:nvSpPr>
            <p:spPr>
              <a:xfrm>
                <a:off x="4182556" y="2745675"/>
                <a:ext cx="3008313" cy="42582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DE0EDCC-7C07-81D4-9CAE-8BB3235F570D}"/>
                  </a:ext>
                </a:extLst>
              </p:cNvPr>
              <p:cNvSpPr txBox="1"/>
              <p:nvPr/>
            </p:nvSpPr>
            <p:spPr>
              <a:xfrm>
                <a:off x="4164268" y="3777432"/>
                <a:ext cx="3008313" cy="7837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𝑥</m:t>
                      </m:r>
                      <m:r>
                        <a:rPr lang="en-US" sz="2200" i="1">
                          <a:latin typeface="Cambria Math" panose="02040503050406030204" pitchFamily="18" charset="0"/>
                        </a:rPr>
                        <m:t>≈</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𝑡</m:t>
                              </m:r>
                            </m:e>
                            <m:sub>
                              <m:r>
                                <a:rPr lang="en-US" sz="2200" b="0" i="1" smtClean="0">
                                  <a:latin typeface="Cambria Math" panose="02040503050406030204" pitchFamily="18" charset="0"/>
                                </a:rPr>
                                <m:t>2</m:t>
                              </m:r>
                            </m:sub>
                          </m:sSub>
                        </m:num>
                        <m:den>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𝑡</m:t>
                              </m:r>
                            </m:e>
                            <m:sub>
                              <m:r>
                                <a:rPr lang="en-US" sz="2200" b="0" i="1" smtClean="0">
                                  <a:latin typeface="Cambria Math" panose="02040503050406030204" pitchFamily="18" charset="0"/>
                                </a:rPr>
                                <m:t>1</m:t>
                              </m:r>
                            </m:sub>
                          </m:sSub>
                        </m:den>
                      </m:f>
                    </m:oMath>
                  </m:oMathPara>
                </a14:m>
                <a:endParaRPr lang="en-US" sz="2200" baseline="-25000" dirty="0"/>
              </a:p>
            </p:txBody>
          </p:sp>
        </mc:Choice>
        <mc:Fallback xmlns="">
          <p:sp>
            <p:nvSpPr>
              <p:cNvPr id="21" name="TextBox 20">
                <a:extLst>
                  <a:ext uri="{FF2B5EF4-FFF2-40B4-BE49-F238E27FC236}">
                    <a16:creationId xmlns:a16="http://schemas.microsoft.com/office/drawing/2014/main" id="{9DE0EDCC-7C07-81D4-9CAE-8BB3235F570D}"/>
                  </a:ext>
                </a:extLst>
              </p:cNvPr>
              <p:cNvSpPr txBox="1">
                <a:spLocks noRot="1" noChangeAspect="1" noMove="1" noResize="1" noEditPoints="1" noAdjustHandles="1" noChangeArrowheads="1" noChangeShapeType="1" noTextEdit="1"/>
              </p:cNvSpPr>
              <p:nvPr/>
            </p:nvSpPr>
            <p:spPr>
              <a:xfrm>
                <a:off x="4164268" y="3777432"/>
                <a:ext cx="3008313" cy="7837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F21924F6-037D-50C9-67C5-C6FD1225A387}"/>
                  </a:ext>
                </a:extLst>
              </p:cNvPr>
              <p:cNvSpPr txBox="1">
                <a:spLocks/>
              </p:cNvSpPr>
              <p:nvPr/>
            </p:nvSpPr>
            <p:spPr>
              <a:xfrm>
                <a:off x="4585842" y="4818376"/>
                <a:ext cx="2045535" cy="520741"/>
              </a:xfrm>
              <a:prstGeom prst="rect">
                <a:avLst/>
              </a:prstGeom>
              <a:solidFill>
                <a:schemeClr val="accent3">
                  <a:lumMod val="40000"/>
                  <a:lumOff val="60000"/>
                </a:schemeClr>
              </a:solidFill>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ln</m:t>
                          </m:r>
                        </m:fName>
                        <m:e>
                          <m:r>
                            <a:rPr lang="en-US" b="0" i="1" dirty="0" smtClean="0">
                              <a:latin typeface="Cambria Math" panose="02040503050406030204" pitchFamily="18" charset="0"/>
                            </a:rPr>
                            <m:t>𝑎</m:t>
                          </m:r>
                        </m:e>
                      </m:func>
                      <m:r>
                        <a:rPr lang="sr-Latn-RS" i="1" dirty="0" smtClean="0">
                          <a:latin typeface="Cambria Math" panose="02040503050406030204" pitchFamily="18" charset="0"/>
                        </a:rPr>
                        <m:t> =</m:t>
                      </m:r>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ln</m:t>
                          </m:r>
                        </m:fName>
                        <m:e>
                          <m:r>
                            <a:rPr lang="en-US" b="0" i="1" dirty="0" smtClean="0">
                              <a:latin typeface="Cambria Math" panose="02040503050406030204" pitchFamily="18" charset="0"/>
                            </a:rPr>
                            <m:t>𝑏</m:t>
                          </m:r>
                        </m:e>
                      </m:func>
                    </m:oMath>
                  </m:oMathPara>
                </a14:m>
                <a:endParaRPr lang="sr-Cyrl-RS" i="1" dirty="0"/>
              </a:p>
            </p:txBody>
          </p:sp>
        </mc:Choice>
        <mc:Fallback xmlns="">
          <p:sp>
            <p:nvSpPr>
              <p:cNvPr id="24" name="Content Placeholder 5">
                <a:extLst>
                  <a:ext uri="{FF2B5EF4-FFF2-40B4-BE49-F238E27FC236}">
                    <a16:creationId xmlns:a16="http://schemas.microsoft.com/office/drawing/2014/main" id="{F21924F6-037D-50C9-67C5-C6FD1225A387}"/>
                  </a:ext>
                </a:extLst>
              </p:cNvPr>
              <p:cNvSpPr txBox="1">
                <a:spLocks noRot="1" noChangeAspect="1" noMove="1" noResize="1" noEditPoints="1" noAdjustHandles="1" noChangeArrowheads="1" noChangeShapeType="1" noTextEdit="1"/>
              </p:cNvSpPr>
              <p:nvPr/>
            </p:nvSpPr>
            <p:spPr>
              <a:xfrm>
                <a:off x="4585842" y="4818376"/>
                <a:ext cx="2045535" cy="5207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EE139B33-9370-E3F9-E035-569D88E33B27}"/>
                  </a:ext>
                </a:extLst>
              </p:cNvPr>
              <p:cNvSpPr txBox="1">
                <a:spLocks/>
              </p:cNvSpPr>
              <p:nvPr/>
            </p:nvSpPr>
            <p:spPr>
              <a:xfrm>
                <a:off x="4808510" y="5528969"/>
                <a:ext cx="1600200" cy="860415"/>
              </a:xfrm>
              <a:prstGeom prst="rect">
                <a:avLst/>
              </a:prstGeom>
              <a:solidFill>
                <a:schemeClr val="accent3">
                  <a:lumMod val="40000"/>
                  <a:lumOff val="60000"/>
                </a:schemeClr>
              </a:solidFill>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r>
                        <a:rPr lang="sr-Latn-RS" i="1" dirty="0" smtClean="0">
                          <a:latin typeface="Cambria Math" panose="02040503050406030204" pitchFamily="18" charset="0"/>
                        </a:rPr>
                        <m:t> =</m:t>
                      </m:r>
                      <m:f>
                        <m:fPr>
                          <m:ctrlPr>
                            <a:rPr lang="en-US" b="0" i="1" dirty="0" smtClean="0">
                              <a:latin typeface="Cambria Math" panose="02040503050406030204" pitchFamily="18" charset="0"/>
                            </a:rPr>
                          </m:ctrlPr>
                        </m:fPr>
                        <m:num>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ln</m:t>
                              </m:r>
                            </m:fName>
                            <m:e>
                              <m:r>
                                <a:rPr lang="en-US" b="0" i="1" dirty="0" smtClean="0">
                                  <a:latin typeface="Cambria Math" panose="02040503050406030204" pitchFamily="18" charset="0"/>
                                </a:rPr>
                                <m:t>𝑏</m:t>
                              </m:r>
                            </m:e>
                          </m:func>
                        </m:num>
                        <m:den>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ln</m:t>
                              </m:r>
                            </m:fName>
                            <m:e>
                              <m:r>
                                <a:rPr lang="en-US" i="1" dirty="0">
                                  <a:latin typeface="Cambria Math" panose="02040503050406030204" pitchFamily="18" charset="0"/>
                                </a:rPr>
                                <m:t>𝑎</m:t>
                              </m:r>
                            </m:e>
                          </m:func>
                        </m:den>
                      </m:f>
                    </m:oMath>
                  </m:oMathPara>
                </a14:m>
                <a:endParaRPr lang="en-US" b="0" i="1" dirty="0"/>
              </a:p>
              <a:p>
                <a:endParaRPr lang="sr-Cyrl-RS" i="1" dirty="0"/>
              </a:p>
            </p:txBody>
          </p:sp>
        </mc:Choice>
        <mc:Fallback xmlns="">
          <p:sp>
            <p:nvSpPr>
              <p:cNvPr id="25" name="Content Placeholder 5">
                <a:extLst>
                  <a:ext uri="{FF2B5EF4-FFF2-40B4-BE49-F238E27FC236}">
                    <a16:creationId xmlns:a16="http://schemas.microsoft.com/office/drawing/2014/main" id="{EE139B33-9370-E3F9-E035-569D88E33B27}"/>
                  </a:ext>
                </a:extLst>
              </p:cNvPr>
              <p:cNvSpPr txBox="1">
                <a:spLocks noRot="1" noChangeAspect="1" noMove="1" noResize="1" noEditPoints="1" noAdjustHandles="1" noChangeArrowheads="1" noChangeShapeType="1" noTextEdit="1"/>
              </p:cNvSpPr>
              <p:nvPr/>
            </p:nvSpPr>
            <p:spPr>
              <a:xfrm>
                <a:off x="4808510" y="5528969"/>
                <a:ext cx="1600200" cy="860415"/>
              </a:xfrm>
              <a:prstGeom prst="rect">
                <a:avLst/>
              </a:prstGeom>
              <a:blipFill>
                <a:blip r:embed="rId8"/>
                <a:stretch>
                  <a:fillRect/>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625108EE-8DAD-7293-AC28-2CDA72CD4BFD}"/>
              </a:ext>
            </a:extLst>
          </p:cNvPr>
          <p:cNvSpPr txBox="1"/>
          <p:nvPr/>
        </p:nvSpPr>
        <p:spPr>
          <a:xfrm>
            <a:off x="7162042" y="1255937"/>
            <a:ext cx="351857" cy="5262979"/>
          </a:xfrm>
          <a:prstGeom prst="rect">
            <a:avLst/>
          </a:prstGeom>
          <a:noFill/>
        </p:spPr>
        <p:txBody>
          <a:bodyPr wrap="square" rtlCol="0">
            <a:spAutoFit/>
          </a:bodyPr>
          <a:lstStyle/>
          <a:p>
            <a:r>
              <a:rPr lang="sr-Cyrl-RS" sz="2400" dirty="0"/>
              <a:t>Н</a:t>
            </a:r>
          </a:p>
          <a:p>
            <a:r>
              <a:rPr lang="sr-Cyrl-RS" sz="2400" dirty="0"/>
              <a:t>Е</a:t>
            </a:r>
          </a:p>
          <a:p>
            <a:r>
              <a:rPr lang="sr-Cyrl-RS" sz="2400" dirty="0"/>
              <a:t>К</a:t>
            </a:r>
          </a:p>
          <a:p>
            <a:r>
              <a:rPr lang="sr-Cyrl-RS" sz="2400" dirty="0"/>
              <a:t>А</a:t>
            </a:r>
          </a:p>
          <a:p>
            <a:r>
              <a:rPr lang="sr-Cyrl-RS" sz="2400" dirty="0"/>
              <a:t>Д</a:t>
            </a:r>
          </a:p>
          <a:p>
            <a:r>
              <a:rPr lang="sr-Cyrl-RS" sz="2400" dirty="0"/>
              <a:t>А</a:t>
            </a:r>
          </a:p>
          <a:p>
            <a:endParaRPr lang="sr-Cyrl-RS" sz="2400" dirty="0"/>
          </a:p>
          <a:p>
            <a:endParaRPr lang="sr-Cyrl-RS" sz="2400" dirty="0"/>
          </a:p>
          <a:p>
            <a:endParaRPr lang="sr-Cyrl-RS" sz="2400" dirty="0"/>
          </a:p>
          <a:p>
            <a:r>
              <a:rPr lang="sr-Cyrl-RS" sz="2400" dirty="0"/>
              <a:t>Д</a:t>
            </a:r>
          </a:p>
          <a:p>
            <a:r>
              <a:rPr lang="sr-Cyrl-RS" sz="2400" dirty="0"/>
              <a:t>А</a:t>
            </a:r>
          </a:p>
          <a:p>
            <a:r>
              <a:rPr lang="sr-Cyrl-RS" sz="2400" dirty="0"/>
              <a:t>Н</a:t>
            </a:r>
          </a:p>
          <a:p>
            <a:r>
              <a:rPr lang="sr-Cyrl-RS" sz="2400" dirty="0"/>
              <a:t>А</a:t>
            </a:r>
            <a:br>
              <a:rPr lang="sr-Cyrl-RS" sz="2400" dirty="0"/>
            </a:br>
            <a:r>
              <a:rPr lang="sr-Cyrl-RS" sz="2400" dirty="0"/>
              <a:t>С</a:t>
            </a:r>
            <a:endParaRPr lang="en-US" sz="2400" dirty="0"/>
          </a:p>
        </p:txBody>
      </p:sp>
      <p:sp>
        <p:nvSpPr>
          <p:cNvPr id="33" name="Arrow: Left 32">
            <a:extLst>
              <a:ext uri="{FF2B5EF4-FFF2-40B4-BE49-F238E27FC236}">
                <a16:creationId xmlns:a16="http://schemas.microsoft.com/office/drawing/2014/main" id="{14F09CBA-8A07-5A7E-5A88-E88C81239C01}"/>
              </a:ext>
            </a:extLst>
          </p:cNvPr>
          <p:cNvSpPr/>
          <p:nvPr/>
        </p:nvSpPr>
        <p:spPr>
          <a:xfrm>
            <a:off x="894825" y="1383438"/>
            <a:ext cx="1066800" cy="390737"/>
          </a:xfrm>
          <a:prstGeom prst="leftArrow">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81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P spid="21" grpId="0"/>
      <p:bldP spid="24" grpId="0" animBg="1"/>
      <p:bldP spid="25" grpId="0" animBg="1"/>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8B9FD-1F2A-C73C-0AD0-F6F68C5D8E6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151A2F2-5C86-6DF2-C198-A589F1C6D2CB}"/>
              </a:ext>
            </a:extLst>
          </p:cNvPr>
          <p:cNvSpPr>
            <a:spLocks noGrp="1"/>
          </p:cNvSpPr>
          <p:nvPr>
            <p:ph type="title"/>
          </p:nvPr>
        </p:nvSpPr>
        <p:spPr>
          <a:solidFill>
            <a:srgbClr val="FFCC00"/>
          </a:solidFill>
        </p:spPr>
        <p:txBody>
          <a:bodyPr/>
          <a:lstStyle/>
          <a:p>
            <a:r>
              <a:rPr lang="sr-Cyrl-RS" dirty="0"/>
              <a:t>Двосмерно читање</a:t>
            </a:r>
            <a:endParaRPr lang="en-US" dirty="0"/>
          </a:p>
        </p:txBody>
      </p:sp>
      <p:graphicFrame>
        <p:nvGraphicFramePr>
          <p:cNvPr id="9" name="Content Placeholder 10">
            <a:extLst>
              <a:ext uri="{FF2B5EF4-FFF2-40B4-BE49-F238E27FC236}">
                <a16:creationId xmlns:a16="http://schemas.microsoft.com/office/drawing/2014/main" id="{9AE5886B-3777-3632-689B-71ADAF806B02}"/>
              </a:ext>
            </a:extLst>
          </p:cNvPr>
          <p:cNvGraphicFramePr>
            <a:graphicFrameLocks/>
          </p:cNvGraphicFramePr>
          <p:nvPr>
            <p:extLst>
              <p:ext uri="{D42A27DB-BD31-4B8C-83A1-F6EECF244321}">
                <p14:modId xmlns:p14="http://schemas.microsoft.com/office/powerpoint/2010/main" val="3626481041"/>
              </p:ext>
            </p:extLst>
          </p:nvPr>
        </p:nvGraphicFramePr>
        <p:xfrm>
          <a:off x="457200" y="1924816"/>
          <a:ext cx="3246120" cy="3992880"/>
        </p:xfrm>
        <a:graphic>
          <a:graphicData uri="http://schemas.openxmlformats.org/drawingml/2006/table">
            <a:tbl>
              <a:tblPr firstRow="1" bandRow="1">
                <a:tableStyleId>{F5AB1C69-6EDB-4FF4-983F-18BD219EF322}</a:tableStyleId>
              </a:tblPr>
              <a:tblGrid>
                <a:gridCol w="1045585">
                  <a:extLst>
                    <a:ext uri="{9D8B030D-6E8A-4147-A177-3AD203B41FA5}">
                      <a16:colId xmlns:a16="http://schemas.microsoft.com/office/drawing/2014/main" val="1582795922"/>
                    </a:ext>
                  </a:extLst>
                </a:gridCol>
                <a:gridCol w="2200535">
                  <a:extLst>
                    <a:ext uri="{9D8B030D-6E8A-4147-A177-3AD203B41FA5}">
                      <a16:colId xmlns:a16="http://schemas.microsoft.com/office/drawing/2014/main" val="338185540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200" b="0" i="1" dirty="0">
                          <a:solidFill>
                            <a:schemeClr val="tx1"/>
                          </a:solidFill>
                          <a:effectLst/>
                        </a:rPr>
                        <a:t>t</a:t>
                      </a:r>
                      <a:endParaRPr lang="en-US" sz="2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200" b="0" i="1" dirty="0">
                          <a:solidFill>
                            <a:schemeClr val="tx1"/>
                          </a:solidFill>
                        </a:rPr>
                        <a:t>h</a:t>
                      </a:r>
                      <a:r>
                        <a:rPr lang="en-US" sz="2200" b="0" dirty="0">
                          <a:solidFill>
                            <a:schemeClr val="tx1"/>
                          </a:solidFill>
                        </a:rPr>
                        <a:t> = </a:t>
                      </a:r>
                      <a:r>
                        <a:rPr lang="sr-Cyrl-RS" sz="2200" b="0" dirty="0">
                          <a:solidFill>
                            <a:schemeClr val="tx1"/>
                          </a:solidFill>
                        </a:rPr>
                        <a:t>(1.0001</a:t>
                      </a:r>
                      <a:r>
                        <a:rPr lang="sr-Cyrl-RS" sz="2200" b="0" baseline="30000" dirty="0">
                          <a:solidFill>
                            <a:schemeClr val="tx1"/>
                          </a:solidFill>
                        </a:rPr>
                        <a:t>1</a:t>
                      </a:r>
                      <a:r>
                        <a:rPr lang="en-US" sz="2200" b="0" baseline="30000" dirty="0">
                          <a:solidFill>
                            <a:schemeClr val="tx1"/>
                          </a:solidFill>
                        </a:rPr>
                        <a:t>0</a:t>
                      </a:r>
                      <a:r>
                        <a:rPr lang="sr-Cyrl-RS" sz="2200" b="0" baseline="30000" dirty="0">
                          <a:solidFill>
                            <a:schemeClr val="tx1"/>
                          </a:solidFill>
                        </a:rPr>
                        <a:t>000</a:t>
                      </a:r>
                      <a:r>
                        <a:rPr lang="sr-Cyrl-RS" sz="2200" b="0" dirty="0">
                          <a:solidFill>
                            <a:schemeClr val="tx1"/>
                          </a:solidFill>
                        </a:rPr>
                        <a:t>)</a:t>
                      </a:r>
                      <a:r>
                        <a:rPr lang="en-US" sz="2200" b="0" i="1" baseline="30000" dirty="0">
                          <a:solidFill>
                            <a:schemeClr val="tx1"/>
                          </a:solidFill>
                        </a:rPr>
                        <a:t>t</a:t>
                      </a: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3797940"/>
                  </a:ext>
                </a:extLst>
              </a:tr>
              <a:tr h="370840">
                <a:tc>
                  <a:txBody>
                    <a:bodyPr/>
                    <a:lstStyle/>
                    <a:p>
                      <a:pPr algn="ctr"/>
                      <a:r>
                        <a:rPr lang="sr-Cyrl-RS" sz="2000" dirty="0"/>
                        <a:t>0.000</a:t>
                      </a:r>
                      <a:r>
                        <a:rPr lang="en-US" sz="2000" dirty="0"/>
                        <a:t>1</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7338376"/>
                  </a:ext>
                </a:extLst>
              </a:tr>
              <a:tr h="370840">
                <a:tc>
                  <a:txBody>
                    <a:bodyPr/>
                    <a:lstStyle/>
                    <a:p>
                      <a:pPr algn="ctr"/>
                      <a:r>
                        <a:rPr lang="sr-Cyrl-RS" sz="2000" dirty="0"/>
                        <a:t>0.000</a:t>
                      </a:r>
                      <a:r>
                        <a:rPr lang="en-US" sz="2000" dirty="0"/>
                        <a:t>2</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00020001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7018619"/>
                  </a:ext>
                </a:extLst>
              </a:tr>
              <a:tr h="370840">
                <a:tc>
                  <a:txBody>
                    <a:bodyPr/>
                    <a:lstStyle/>
                    <a:p>
                      <a:pPr algn="ctr"/>
                      <a:r>
                        <a:rPr lang="sr-Cyrl-RS" sz="2000" dirty="0"/>
                        <a:t>0.000</a:t>
                      </a:r>
                      <a:r>
                        <a:rPr lang="en-US" sz="2000" dirty="0"/>
                        <a:t>3</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000300030001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622772"/>
                  </a:ext>
                </a:extLst>
              </a:tr>
              <a:tr h="370840">
                <a:tc>
                  <a:txBody>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p>
                  </a:txBody>
                  <a:tcPr/>
                </a:tc>
                <a:tc>
                  <a:txBody>
                    <a:bodyPr/>
                    <a:lstStyle/>
                    <a:p>
                      <a:pPr marL="0" marR="0">
                        <a:lnSpc>
                          <a:spcPct val="115000"/>
                        </a:lnSpc>
                        <a:spcAft>
                          <a:spcPts val="10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139486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000" i="1" dirty="0"/>
                        <a:t>a</a:t>
                      </a:r>
                      <a:endParaRPr lang="en-US" sz="2000" baseline="-25000" dirty="0"/>
                    </a:p>
                  </a:txBody>
                  <a:tcPr/>
                </a:tc>
                <a:tc>
                  <a:txBody>
                    <a:bodyPr/>
                    <a:lstStyle/>
                    <a:p>
                      <a:pPr marL="0" marR="0">
                        <a:lnSpc>
                          <a:spcPct val="115000"/>
                        </a:lnSpc>
                        <a:spcAft>
                          <a:spcPts val="1000"/>
                        </a:spcAft>
                        <a:buNone/>
                      </a:pPr>
                      <a:r>
                        <a:rPr lang="sr-Latn-RS" sz="2000" i="1" dirty="0" err="1">
                          <a:effectLst/>
                          <a:latin typeface="Calibri" panose="020F0502020204030204" pitchFamily="34" charset="0"/>
                          <a:ea typeface="Calibri" panose="020F0502020204030204" pitchFamily="34" charset="0"/>
                          <a:cs typeface="Times New Roman" panose="02020603050405020304" pitchFamily="18" charset="0"/>
                        </a:rPr>
                        <a:t>e</a:t>
                      </a:r>
                      <a:r>
                        <a:rPr lang="sr-Latn-RS" sz="2000" i="1" baseline="30000" dirty="0" err="1">
                          <a:effectLst/>
                          <a:latin typeface="Calibri" panose="020F0502020204030204" pitchFamily="34" charset="0"/>
                          <a:ea typeface="Calibri" panose="020F0502020204030204" pitchFamily="34" charset="0"/>
                          <a:cs typeface="Times New Roman" panose="02020603050405020304" pitchFamily="18" charset="0"/>
                        </a:rPr>
                        <a:t>a</a:t>
                      </a:r>
                      <a:endParaRPr lang="en-US" sz="2000" i="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9856668"/>
                  </a:ext>
                </a:extLst>
              </a:tr>
              <a:tr h="370840">
                <a:tc>
                  <a:txBody>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5491991"/>
                  </a:ext>
                </a:extLst>
              </a:tr>
              <a:tr h="370840">
                <a:tc>
                  <a:txBody>
                    <a:bodyPr/>
                    <a:lstStyle/>
                    <a:p>
                      <a:pPr algn="ctr"/>
                      <a:r>
                        <a:rPr lang="sr-Latn-RS" sz="2000" i="0" dirty="0" err="1"/>
                        <a:t>ln</a:t>
                      </a:r>
                      <a:r>
                        <a:rPr lang="sr-Latn-RS" sz="2000" i="1" dirty="0"/>
                        <a:t> b</a:t>
                      </a:r>
                      <a:endParaRPr lang="en-US" sz="2000" baseline="-25000" dirty="0"/>
                    </a:p>
                  </a:txBody>
                  <a:tcPr/>
                </a:tc>
                <a:tc>
                  <a:txBody>
                    <a:bodyPr/>
                    <a:lstStyle/>
                    <a:p>
                      <a:pPr marL="0" marR="0">
                        <a:lnSpc>
                          <a:spcPct val="115000"/>
                        </a:lnSpc>
                        <a:spcAft>
                          <a:spcPts val="1000"/>
                        </a:spcAft>
                        <a:buNone/>
                      </a:pPr>
                      <a:r>
                        <a:rPr lang="en-US" sz="2000" i="1" dirty="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tc>
                <a:extLst>
                  <a:ext uri="{0D108BD9-81ED-4DB2-BD59-A6C34878D82A}">
                    <a16:rowId xmlns:a16="http://schemas.microsoft.com/office/drawing/2014/main" val="305812304"/>
                  </a:ext>
                </a:extLst>
              </a:tr>
              <a:tr h="370840">
                <a:tc>
                  <a:txBody>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5175218"/>
                  </a:ext>
                </a:extLst>
              </a:tr>
            </a:tbl>
          </a:graphicData>
        </a:graphic>
      </p:graphicFrame>
      <p:sp>
        <p:nvSpPr>
          <p:cNvPr id="33" name="Arrow: Left 32">
            <a:extLst>
              <a:ext uri="{FF2B5EF4-FFF2-40B4-BE49-F238E27FC236}">
                <a16:creationId xmlns:a16="http://schemas.microsoft.com/office/drawing/2014/main" id="{6B6D6F56-7E9A-E13F-DA37-B15F584CB2E8}"/>
              </a:ext>
            </a:extLst>
          </p:cNvPr>
          <p:cNvSpPr/>
          <p:nvPr/>
        </p:nvSpPr>
        <p:spPr>
          <a:xfrm>
            <a:off x="5158740" y="6109832"/>
            <a:ext cx="1066800" cy="390737"/>
          </a:xfrm>
          <a:prstGeom prst="leftArrow">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extLst>
              <a:ext uri="{FF2B5EF4-FFF2-40B4-BE49-F238E27FC236}">
                <a16:creationId xmlns:a16="http://schemas.microsoft.com/office/drawing/2014/main" id="{2EAFB2F7-AB26-CF76-DF67-011FD7043C85}"/>
              </a:ext>
            </a:extLst>
          </p:cNvPr>
          <p:cNvSpPr/>
          <p:nvPr/>
        </p:nvSpPr>
        <p:spPr>
          <a:xfrm flipH="1">
            <a:off x="5263897" y="1357093"/>
            <a:ext cx="1066800" cy="390737"/>
          </a:xfrm>
          <a:prstGeom prst="leftArrow">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2A9546E-2338-83D2-4FBA-0B5034089A40}"/>
                  </a:ext>
                </a:extLst>
              </p:cNvPr>
              <p:cNvSpPr txBox="1"/>
              <p:nvPr/>
            </p:nvSpPr>
            <p:spPr>
              <a:xfrm>
                <a:off x="6324600" y="6078631"/>
                <a:ext cx="1932433" cy="4531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𝑡</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h</m:t>
                          </m:r>
                        </m:e>
                      </m:d>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ln</m:t>
                          </m:r>
                        </m:fName>
                        <m:e>
                          <m:r>
                            <a:rPr lang="en-US" sz="2400" b="0" i="1" smtClean="0">
                              <a:latin typeface="Cambria Math" panose="02040503050406030204" pitchFamily="18" charset="0"/>
                            </a:rPr>
                            <m:t>h</m:t>
                          </m:r>
                        </m:e>
                      </m:func>
                    </m:oMath>
                  </m:oMathPara>
                </a14:m>
                <a:endParaRPr lang="en-US" sz="2400" baseline="-25000" dirty="0"/>
              </a:p>
            </p:txBody>
          </p:sp>
        </mc:Choice>
        <mc:Fallback xmlns="">
          <p:sp>
            <p:nvSpPr>
              <p:cNvPr id="3" name="TextBox 2">
                <a:extLst>
                  <a:ext uri="{FF2B5EF4-FFF2-40B4-BE49-F238E27FC236}">
                    <a16:creationId xmlns:a16="http://schemas.microsoft.com/office/drawing/2014/main" id="{32A9546E-2338-83D2-4FBA-0B5034089A40}"/>
                  </a:ext>
                </a:extLst>
              </p:cNvPr>
              <p:cNvSpPr txBox="1">
                <a:spLocks noRot="1" noChangeAspect="1" noMove="1" noResize="1" noEditPoints="1" noAdjustHandles="1" noChangeArrowheads="1" noChangeShapeType="1" noTextEdit="1"/>
              </p:cNvSpPr>
              <p:nvPr/>
            </p:nvSpPr>
            <p:spPr>
              <a:xfrm>
                <a:off x="6324600" y="6078631"/>
                <a:ext cx="1932433" cy="45313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F1B4CA-3CB0-C5BF-E9BF-CFC5D2B6130F}"/>
                  </a:ext>
                </a:extLst>
              </p:cNvPr>
              <p:cNvSpPr txBox="1"/>
              <p:nvPr/>
            </p:nvSpPr>
            <p:spPr>
              <a:xfrm>
                <a:off x="6324601" y="1291743"/>
                <a:ext cx="1932432" cy="4560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𝑡</m:t>
                          </m:r>
                        </m:sup>
                      </m:sSup>
                    </m:oMath>
                  </m:oMathPara>
                </a14:m>
                <a:endParaRPr lang="en-US" sz="2400" baseline="-25000" dirty="0"/>
              </a:p>
            </p:txBody>
          </p:sp>
        </mc:Choice>
        <mc:Fallback xmlns="">
          <p:sp>
            <p:nvSpPr>
              <p:cNvPr id="7" name="TextBox 6">
                <a:extLst>
                  <a:ext uri="{FF2B5EF4-FFF2-40B4-BE49-F238E27FC236}">
                    <a16:creationId xmlns:a16="http://schemas.microsoft.com/office/drawing/2014/main" id="{A2F1B4CA-3CB0-C5BF-E9BF-CFC5D2B6130F}"/>
                  </a:ext>
                </a:extLst>
              </p:cNvPr>
              <p:cNvSpPr txBox="1">
                <a:spLocks noRot="1" noChangeAspect="1" noMove="1" noResize="1" noEditPoints="1" noAdjustHandles="1" noChangeArrowheads="1" noChangeShapeType="1" noTextEdit="1"/>
              </p:cNvSpPr>
              <p:nvPr/>
            </p:nvSpPr>
            <p:spPr>
              <a:xfrm>
                <a:off x="6324601" y="1291743"/>
                <a:ext cx="1932432" cy="456087"/>
              </a:xfrm>
              <a:prstGeom prst="rect">
                <a:avLst/>
              </a:prstGeom>
              <a:blipFill>
                <a:blip r:embed="rId3"/>
                <a:stretch>
                  <a:fillRect/>
                </a:stretch>
              </a:blipFill>
            </p:spPr>
            <p:txBody>
              <a:bodyPr/>
              <a:lstStyle/>
              <a:p>
                <a:r>
                  <a:rPr lang="en-US">
                    <a:noFill/>
                  </a:rPr>
                  <a:t> </a:t>
                </a:r>
              </a:p>
            </p:txBody>
          </p:sp>
        </mc:Fallback>
      </mc:AlternateContent>
      <p:graphicFrame>
        <p:nvGraphicFramePr>
          <p:cNvPr id="10" name="Content Placeholder 10">
            <a:extLst>
              <a:ext uri="{FF2B5EF4-FFF2-40B4-BE49-F238E27FC236}">
                <a16:creationId xmlns:a16="http://schemas.microsoft.com/office/drawing/2014/main" id="{3BDC469D-C440-CCE6-EF14-5BDF4F04B291}"/>
              </a:ext>
            </a:extLst>
          </p:cNvPr>
          <p:cNvGraphicFramePr>
            <a:graphicFrameLocks/>
          </p:cNvGraphicFramePr>
          <p:nvPr>
            <p:extLst>
              <p:ext uri="{D42A27DB-BD31-4B8C-83A1-F6EECF244321}">
                <p14:modId xmlns:p14="http://schemas.microsoft.com/office/powerpoint/2010/main" val="716330423"/>
              </p:ext>
            </p:extLst>
          </p:nvPr>
        </p:nvGraphicFramePr>
        <p:xfrm>
          <a:off x="4648200" y="1924816"/>
          <a:ext cx="3246120" cy="3992880"/>
        </p:xfrm>
        <a:graphic>
          <a:graphicData uri="http://schemas.openxmlformats.org/drawingml/2006/table">
            <a:tbl>
              <a:tblPr firstRow="1" bandRow="1">
                <a:tableStyleId>{F5AB1C69-6EDB-4FF4-983F-18BD219EF322}</a:tableStyleId>
              </a:tblPr>
              <a:tblGrid>
                <a:gridCol w="1045585">
                  <a:extLst>
                    <a:ext uri="{9D8B030D-6E8A-4147-A177-3AD203B41FA5}">
                      <a16:colId xmlns:a16="http://schemas.microsoft.com/office/drawing/2014/main" val="1582795922"/>
                    </a:ext>
                  </a:extLst>
                </a:gridCol>
                <a:gridCol w="2200535">
                  <a:extLst>
                    <a:ext uri="{9D8B030D-6E8A-4147-A177-3AD203B41FA5}">
                      <a16:colId xmlns:a16="http://schemas.microsoft.com/office/drawing/2014/main" val="338185540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200" b="0" i="1" dirty="0">
                          <a:solidFill>
                            <a:schemeClr val="tx1"/>
                          </a:solidFill>
                          <a:effectLst/>
                        </a:rPr>
                        <a:t>t</a:t>
                      </a:r>
                      <a:endParaRPr lang="en-US" sz="2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200" b="0" i="1" dirty="0">
                          <a:solidFill>
                            <a:schemeClr val="tx1"/>
                          </a:solidFill>
                        </a:rPr>
                        <a:t>h</a:t>
                      </a:r>
                      <a:r>
                        <a:rPr lang="en-US" sz="2200" b="0" dirty="0">
                          <a:solidFill>
                            <a:schemeClr val="tx1"/>
                          </a:solidFill>
                        </a:rPr>
                        <a:t> = </a:t>
                      </a:r>
                      <a:r>
                        <a:rPr lang="sr-Latn-RS" sz="2200" b="0" i="1" dirty="0">
                          <a:solidFill>
                            <a:schemeClr val="tx1"/>
                          </a:solidFill>
                        </a:rPr>
                        <a:t>e</a:t>
                      </a:r>
                      <a:r>
                        <a:rPr lang="en-US" sz="2200" b="0" i="1" baseline="30000" dirty="0">
                          <a:solidFill>
                            <a:schemeClr val="tx1"/>
                          </a:solidFill>
                        </a:rPr>
                        <a:t>t</a:t>
                      </a: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3797940"/>
                  </a:ext>
                </a:extLst>
              </a:tr>
              <a:tr h="370840">
                <a:tc>
                  <a:txBody>
                    <a:bodyPr/>
                    <a:lstStyle/>
                    <a:p>
                      <a:pPr algn="ctr"/>
                      <a:r>
                        <a:rPr lang="sr-Cyrl-RS" sz="2000" dirty="0"/>
                        <a:t>0.000</a:t>
                      </a:r>
                      <a:r>
                        <a:rPr lang="en-US" sz="2000" dirty="0"/>
                        <a:t>1</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00010005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7338376"/>
                  </a:ext>
                </a:extLst>
              </a:tr>
              <a:tr h="370840">
                <a:tc>
                  <a:txBody>
                    <a:bodyPr/>
                    <a:lstStyle/>
                    <a:p>
                      <a:pPr algn="ctr"/>
                      <a:r>
                        <a:rPr lang="sr-Cyrl-RS" sz="2000" dirty="0"/>
                        <a:t>0.000</a:t>
                      </a:r>
                      <a:r>
                        <a:rPr lang="en-US" sz="2000" dirty="0"/>
                        <a:t>2</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00020002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7018619"/>
                  </a:ext>
                </a:extLst>
              </a:tr>
              <a:tr h="370840">
                <a:tc>
                  <a:txBody>
                    <a:bodyPr/>
                    <a:lstStyle/>
                    <a:p>
                      <a:pPr algn="ctr"/>
                      <a:r>
                        <a:rPr lang="sr-Cyrl-RS" sz="2000" dirty="0"/>
                        <a:t>0.000</a:t>
                      </a:r>
                      <a:r>
                        <a:rPr lang="en-US" sz="2000" dirty="0"/>
                        <a:t>3</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000300045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622772"/>
                  </a:ext>
                </a:extLst>
              </a:tr>
              <a:tr h="370840">
                <a:tc>
                  <a:txBody>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p>
                  </a:txBody>
                  <a:tcPr/>
                </a:tc>
                <a:tc>
                  <a:txBody>
                    <a:bodyPr/>
                    <a:lstStyle/>
                    <a:p>
                      <a:pPr marL="0" marR="0">
                        <a:lnSpc>
                          <a:spcPct val="115000"/>
                        </a:lnSpc>
                        <a:spcAft>
                          <a:spcPts val="10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139486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000" i="1" dirty="0"/>
                        <a:t>a</a:t>
                      </a:r>
                      <a:endParaRPr lang="en-US" sz="2000" baseline="-25000" dirty="0"/>
                    </a:p>
                  </a:txBody>
                  <a:tcPr/>
                </a:tc>
                <a:tc>
                  <a:txBody>
                    <a:bodyPr/>
                    <a:lstStyle/>
                    <a:p>
                      <a:pPr marL="0" marR="0">
                        <a:lnSpc>
                          <a:spcPct val="115000"/>
                        </a:lnSpc>
                        <a:spcAft>
                          <a:spcPts val="1000"/>
                        </a:spcAft>
                        <a:buNone/>
                      </a:pPr>
                      <a:r>
                        <a:rPr lang="sr-Latn-RS" sz="2000" i="1" dirty="0" err="1">
                          <a:effectLst/>
                          <a:latin typeface="Calibri" panose="020F0502020204030204" pitchFamily="34" charset="0"/>
                          <a:ea typeface="Calibri" panose="020F0502020204030204" pitchFamily="34" charset="0"/>
                          <a:cs typeface="Times New Roman" panose="02020603050405020304" pitchFamily="18" charset="0"/>
                        </a:rPr>
                        <a:t>e</a:t>
                      </a:r>
                      <a:r>
                        <a:rPr lang="sr-Latn-RS" sz="2000" i="1" baseline="30000" dirty="0" err="1">
                          <a:effectLst/>
                          <a:latin typeface="Calibri" panose="020F0502020204030204" pitchFamily="34" charset="0"/>
                          <a:ea typeface="Calibri" panose="020F0502020204030204" pitchFamily="34" charset="0"/>
                          <a:cs typeface="Times New Roman" panose="02020603050405020304" pitchFamily="18" charset="0"/>
                        </a:rPr>
                        <a:t>a</a:t>
                      </a:r>
                      <a:endParaRPr lang="en-US" sz="2000" i="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9856668"/>
                  </a:ext>
                </a:extLst>
              </a:tr>
              <a:tr h="370840">
                <a:tc>
                  <a:txBody>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5491991"/>
                  </a:ext>
                </a:extLst>
              </a:tr>
              <a:tr h="370840">
                <a:tc>
                  <a:txBody>
                    <a:bodyPr/>
                    <a:lstStyle/>
                    <a:p>
                      <a:pPr algn="ctr"/>
                      <a:r>
                        <a:rPr lang="sr-Latn-RS" sz="2000" i="0" dirty="0" err="1"/>
                        <a:t>ln</a:t>
                      </a:r>
                      <a:r>
                        <a:rPr lang="sr-Latn-RS" sz="2000" i="1" dirty="0"/>
                        <a:t> b</a:t>
                      </a:r>
                      <a:endParaRPr lang="en-US" sz="2000" baseline="-25000" dirty="0"/>
                    </a:p>
                  </a:txBody>
                  <a:tcPr/>
                </a:tc>
                <a:tc>
                  <a:txBody>
                    <a:bodyPr/>
                    <a:lstStyle/>
                    <a:p>
                      <a:pPr marL="0" marR="0">
                        <a:lnSpc>
                          <a:spcPct val="115000"/>
                        </a:lnSpc>
                        <a:spcAft>
                          <a:spcPts val="1000"/>
                        </a:spcAft>
                        <a:buNone/>
                      </a:pPr>
                      <a:r>
                        <a:rPr lang="en-US" sz="2000" i="1" dirty="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tc>
                <a:extLst>
                  <a:ext uri="{0D108BD9-81ED-4DB2-BD59-A6C34878D82A}">
                    <a16:rowId xmlns:a16="http://schemas.microsoft.com/office/drawing/2014/main" val="305812304"/>
                  </a:ext>
                </a:extLst>
              </a:tr>
              <a:tr h="370840">
                <a:tc>
                  <a:txBody>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5175218"/>
                  </a:ext>
                </a:extLst>
              </a:tr>
            </a:tbl>
          </a:graphicData>
        </a:graphic>
      </p:graphicFrame>
      <p:sp>
        <p:nvSpPr>
          <p:cNvPr id="11" name="Arrow: Down 10">
            <a:extLst>
              <a:ext uri="{FF2B5EF4-FFF2-40B4-BE49-F238E27FC236}">
                <a16:creationId xmlns:a16="http://schemas.microsoft.com/office/drawing/2014/main" id="{892BDBAE-00BA-F884-705E-C28C74E8CC14}"/>
              </a:ext>
            </a:extLst>
          </p:cNvPr>
          <p:cNvSpPr/>
          <p:nvPr/>
        </p:nvSpPr>
        <p:spPr>
          <a:xfrm rot="16200000">
            <a:off x="3444399" y="3715357"/>
            <a:ext cx="1600200" cy="411798"/>
          </a:xfrm>
          <a:prstGeom prst="downArrow">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8958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D9E4-99C4-BB65-08EB-E8266B58BCC9}"/>
              </a:ext>
            </a:extLst>
          </p:cNvPr>
          <p:cNvSpPr>
            <a:spLocks noGrp="1"/>
          </p:cNvSpPr>
          <p:nvPr>
            <p:ph type="title"/>
          </p:nvPr>
        </p:nvSpPr>
        <p:spPr>
          <a:solidFill>
            <a:srgbClr val="FFCC00"/>
          </a:solidFill>
        </p:spPr>
        <p:txBody>
          <a:bodyPr/>
          <a:lstStyle/>
          <a:p>
            <a:r>
              <a:rPr lang="sr-Cyrl-RS" dirty="0"/>
              <a:t>Главна формула! </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C4DB72B-8C54-611A-E075-063C1E6AA22A}"/>
                  </a:ext>
                </a:extLst>
              </p:cNvPr>
              <p:cNvSpPr>
                <a:spLocks noGrp="1"/>
              </p:cNvSpPr>
              <p:nvPr>
                <p:ph idx="1"/>
              </p:nvPr>
            </p:nvSpPr>
            <p:spPr>
              <a:xfrm>
                <a:off x="6626354" y="1596993"/>
                <a:ext cx="2209800" cy="533401"/>
              </a:xfrm>
            </p:spPr>
            <p:txBody>
              <a:bodyPr>
                <a:norm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sym typeface="Symbol" panose="05050102010706020507" pitchFamily="18" charset="2"/>
                        </a:rPr>
                        <m:t> </m:t>
                      </m:r>
                      <m:r>
                        <a:rPr lang="en-US" i="1" dirty="0" smtClean="0">
                          <a:latin typeface="Cambria Math" panose="02040503050406030204" pitchFamily="18" charset="0"/>
                          <a:sym typeface="Symbol" panose="05050102010706020507" pitchFamily="18" charset="2"/>
                        </a:rPr>
                        <m:t>𝑡</m:t>
                      </m:r>
                      <m:r>
                        <a:rPr lang="en-US" i="1" dirty="0" smtClean="0">
                          <a:latin typeface="Cambria Math" panose="02040503050406030204" pitchFamily="18" charset="0"/>
                          <a:sym typeface="Symbol" panose="05050102010706020507" pitchFamily="18" charset="2"/>
                        </a:rPr>
                        <m:t> = 0.0001</m:t>
                      </m:r>
                    </m:oMath>
                  </m:oMathPara>
                </a14:m>
                <a:endParaRPr lang="en-US" dirty="0"/>
              </a:p>
            </p:txBody>
          </p:sp>
        </mc:Choice>
        <mc:Fallback xmlns="">
          <p:sp>
            <p:nvSpPr>
              <p:cNvPr id="3" name="Content Placeholder 2">
                <a:extLst>
                  <a:ext uri="{FF2B5EF4-FFF2-40B4-BE49-F238E27FC236}">
                    <a16:creationId xmlns:a16="http://schemas.microsoft.com/office/drawing/2014/main" id="{EC4DB72B-8C54-611A-E075-063C1E6AA22A}"/>
                  </a:ext>
                </a:extLst>
              </p:cNvPr>
              <p:cNvSpPr>
                <a:spLocks noGrp="1" noRot="1" noChangeAspect="1" noMove="1" noResize="1" noEditPoints="1" noAdjustHandles="1" noChangeArrowheads="1" noChangeShapeType="1" noTextEdit="1"/>
              </p:cNvSpPr>
              <p:nvPr>
                <p:ph idx="1"/>
              </p:nvPr>
            </p:nvSpPr>
            <p:spPr>
              <a:xfrm>
                <a:off x="6626354" y="1596993"/>
                <a:ext cx="2209800" cy="533401"/>
              </a:xfrm>
              <a:blipFill>
                <a:blip r:embed="rId2"/>
                <a:stretch>
                  <a:fillRect/>
                </a:stretch>
              </a:blipFill>
            </p:spPr>
            <p:txBody>
              <a:bodyPr/>
              <a:lstStyle/>
              <a:p>
                <a:r>
                  <a:rPr lang="en-US">
                    <a:noFill/>
                  </a:rPr>
                  <a:t> </a:t>
                </a:r>
              </a:p>
            </p:txBody>
          </p:sp>
        </mc:Fallback>
      </mc:AlternateContent>
      <p:graphicFrame>
        <p:nvGraphicFramePr>
          <p:cNvPr id="4" name="Content Placeholder 10">
            <a:extLst>
              <a:ext uri="{FF2B5EF4-FFF2-40B4-BE49-F238E27FC236}">
                <a16:creationId xmlns:a16="http://schemas.microsoft.com/office/drawing/2014/main" id="{426E9566-385D-01D7-118E-510BCC0176F9}"/>
              </a:ext>
            </a:extLst>
          </p:cNvPr>
          <p:cNvGraphicFramePr>
            <a:graphicFrameLocks/>
          </p:cNvGraphicFramePr>
          <p:nvPr>
            <p:extLst>
              <p:ext uri="{D42A27DB-BD31-4B8C-83A1-F6EECF244321}">
                <p14:modId xmlns:p14="http://schemas.microsoft.com/office/powerpoint/2010/main" val="1862278281"/>
              </p:ext>
            </p:extLst>
          </p:nvPr>
        </p:nvGraphicFramePr>
        <p:xfrm>
          <a:off x="457200" y="1600200"/>
          <a:ext cx="6096000" cy="2042160"/>
        </p:xfrm>
        <a:graphic>
          <a:graphicData uri="http://schemas.openxmlformats.org/drawingml/2006/table">
            <a:tbl>
              <a:tblPr firstRow="1" bandRow="1">
                <a:tableStyleId>{F5AB1C69-6EDB-4FF4-983F-18BD219EF322}</a:tableStyleId>
              </a:tblPr>
              <a:tblGrid>
                <a:gridCol w="1170239">
                  <a:extLst>
                    <a:ext uri="{9D8B030D-6E8A-4147-A177-3AD203B41FA5}">
                      <a16:colId xmlns:a16="http://schemas.microsoft.com/office/drawing/2014/main" val="1582795922"/>
                    </a:ext>
                  </a:extLst>
                </a:gridCol>
                <a:gridCol w="2639761">
                  <a:extLst>
                    <a:ext uri="{9D8B030D-6E8A-4147-A177-3AD203B41FA5}">
                      <a16:colId xmlns:a16="http://schemas.microsoft.com/office/drawing/2014/main" val="3381855408"/>
                    </a:ext>
                  </a:extLst>
                </a:gridCol>
                <a:gridCol w="2286000">
                  <a:extLst>
                    <a:ext uri="{9D8B030D-6E8A-4147-A177-3AD203B41FA5}">
                      <a16:colId xmlns:a16="http://schemas.microsoft.com/office/drawing/2014/main" val="475682647"/>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200" b="0" i="1" dirty="0">
                          <a:solidFill>
                            <a:schemeClr val="tx1"/>
                          </a:solidFill>
                          <a:effectLst/>
                        </a:rPr>
                        <a:t>t</a:t>
                      </a:r>
                      <a:endParaRPr lang="en-US" sz="2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2200" b="0" i="1" dirty="0">
                          <a:solidFill>
                            <a:schemeClr val="tx1"/>
                          </a:solidFill>
                        </a:rPr>
                        <a:t>h</a:t>
                      </a:r>
                      <a:r>
                        <a:rPr lang="en-US" sz="2200" b="0" dirty="0">
                          <a:solidFill>
                            <a:schemeClr val="tx1"/>
                          </a:solidFill>
                        </a:rPr>
                        <a:t> = </a:t>
                      </a:r>
                      <a:r>
                        <a:rPr lang="sr-Cyrl-RS" sz="2200" b="0" dirty="0">
                          <a:solidFill>
                            <a:schemeClr val="tx1"/>
                          </a:solidFill>
                        </a:rPr>
                        <a:t>(1.0001</a:t>
                      </a:r>
                      <a:r>
                        <a:rPr lang="sr-Cyrl-RS" sz="2200" b="0" baseline="30000" dirty="0">
                          <a:solidFill>
                            <a:schemeClr val="tx1"/>
                          </a:solidFill>
                        </a:rPr>
                        <a:t>10</a:t>
                      </a:r>
                      <a:r>
                        <a:rPr lang="en-US" sz="2200" b="0" baseline="30000" dirty="0">
                          <a:solidFill>
                            <a:schemeClr val="tx1"/>
                          </a:solidFill>
                        </a:rPr>
                        <a:t>0</a:t>
                      </a:r>
                      <a:r>
                        <a:rPr lang="sr-Cyrl-RS" sz="2200" b="0" baseline="30000" dirty="0">
                          <a:solidFill>
                            <a:schemeClr val="tx1"/>
                          </a:solidFill>
                        </a:rPr>
                        <a:t>00</a:t>
                      </a:r>
                      <a:r>
                        <a:rPr lang="sr-Cyrl-RS" sz="2200" b="0" dirty="0">
                          <a:solidFill>
                            <a:schemeClr val="tx1"/>
                          </a:solidFill>
                        </a:rPr>
                        <a:t>)</a:t>
                      </a:r>
                      <a:r>
                        <a:rPr lang="en-US" sz="2200" b="0" i="1" baseline="30000" dirty="0">
                          <a:solidFill>
                            <a:schemeClr val="tx1"/>
                          </a:solidFill>
                        </a:rPr>
                        <a:t>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baseline="0" dirty="0">
                          <a:solidFill>
                            <a:schemeClr val="tx1"/>
                          </a:solidFill>
                          <a:sym typeface="Symbol" panose="05050102010706020507" pitchFamily="18" charset="2"/>
                        </a:rPr>
                        <a:t> </a:t>
                      </a:r>
                      <a:r>
                        <a:rPr lang="en-US" sz="2400" b="0" i="1" baseline="0" dirty="0">
                          <a:solidFill>
                            <a:schemeClr val="tx1"/>
                          </a:solidFill>
                          <a:sym typeface="Symbol" panose="05050102010706020507" pitchFamily="18" charset="2"/>
                        </a:rPr>
                        <a:t>h = h </a:t>
                      </a:r>
                      <a:r>
                        <a:rPr lang="en-US" sz="2400" b="0" i="0" baseline="0" dirty="0">
                          <a:solidFill>
                            <a:schemeClr val="tx1"/>
                          </a:solidFill>
                          <a:sym typeface="Symbol" panose="05050102010706020507" pitchFamily="18" charset="2"/>
                        </a:rPr>
                        <a:t>/ 10000</a:t>
                      </a:r>
                      <a:endParaRPr lang="en-US" sz="2400" b="0" i="0" baseline="0" dirty="0">
                        <a:solidFill>
                          <a:schemeClr val="tx1"/>
                        </a:solidFill>
                      </a:endParaRPr>
                    </a:p>
                  </a:txBody>
                  <a:tcPr/>
                </a:tc>
                <a:extLst>
                  <a:ext uri="{0D108BD9-81ED-4DB2-BD59-A6C34878D82A}">
                    <a16:rowId xmlns:a16="http://schemas.microsoft.com/office/drawing/2014/main" val="4151464399"/>
                  </a:ext>
                </a:extLst>
              </a:tr>
              <a:tr h="370840">
                <a:tc>
                  <a:txBody>
                    <a:bodyPr/>
                    <a:lstStyle/>
                    <a:p>
                      <a:pPr algn="ctr"/>
                      <a:r>
                        <a:rPr lang="en-US" sz="2000" dirty="0"/>
                        <a:t>0</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0.0001</a:t>
                      </a:r>
                    </a:p>
                  </a:txBody>
                  <a:tcPr marL="68580" marR="68580" marT="0" marB="0"/>
                </a:tc>
                <a:extLst>
                  <a:ext uri="{0D108BD9-81ED-4DB2-BD59-A6C34878D82A}">
                    <a16:rowId xmlns:a16="http://schemas.microsoft.com/office/drawing/2014/main" val="4163797940"/>
                  </a:ext>
                </a:extLst>
              </a:tr>
              <a:tr h="370840">
                <a:tc>
                  <a:txBody>
                    <a:bodyPr/>
                    <a:lstStyle/>
                    <a:p>
                      <a:pPr algn="ctr"/>
                      <a:r>
                        <a:rPr lang="sr-Cyrl-RS" sz="2000" dirty="0"/>
                        <a:t>0.000</a:t>
                      </a:r>
                      <a:r>
                        <a:rPr lang="en-US" sz="2000" dirty="0"/>
                        <a:t>1</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0.00010001</a:t>
                      </a:r>
                    </a:p>
                  </a:txBody>
                  <a:tcPr marL="68580" marR="68580" marT="0" marB="0"/>
                </a:tc>
                <a:extLst>
                  <a:ext uri="{0D108BD9-81ED-4DB2-BD59-A6C34878D82A}">
                    <a16:rowId xmlns:a16="http://schemas.microsoft.com/office/drawing/2014/main" val="587338376"/>
                  </a:ext>
                </a:extLst>
              </a:tr>
              <a:tr h="370840">
                <a:tc>
                  <a:txBody>
                    <a:bodyPr/>
                    <a:lstStyle/>
                    <a:p>
                      <a:pPr algn="ctr"/>
                      <a:r>
                        <a:rPr lang="sr-Cyrl-RS" sz="2000" dirty="0"/>
                        <a:t>0.000</a:t>
                      </a:r>
                      <a:r>
                        <a:rPr lang="en-US" sz="2000" dirty="0"/>
                        <a:t>2</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00020001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000" dirty="0">
                          <a:effectLst/>
                          <a:latin typeface="Calibri" panose="020F0502020204030204" pitchFamily="34" charset="0"/>
                          <a:ea typeface="Calibri" panose="020F0502020204030204" pitchFamily="34" charset="0"/>
                          <a:cs typeface="Calibri" panose="020F0502020204030204" pitchFamily="34" charset="0"/>
                        </a:rPr>
                        <a:t>0.000</a:t>
                      </a:r>
                      <a:r>
                        <a:rPr lang="sr-Latn-RS" sz="2000" dirty="0">
                          <a:effectLst/>
                          <a:latin typeface="Calibri" panose="020F0502020204030204" pitchFamily="34" charset="0"/>
                          <a:ea typeface="Calibri" panose="020F0502020204030204" pitchFamily="34" charset="0"/>
                          <a:cs typeface="Calibri" panose="020F0502020204030204" pitchFamily="34" charset="0"/>
                        </a:rPr>
                        <a:t>100020001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7018619"/>
                  </a:ext>
                </a:extLst>
              </a:tr>
              <a:tr h="370840">
                <a:tc>
                  <a:txBody>
                    <a:bodyPr/>
                    <a:lstStyle/>
                    <a:p>
                      <a:pPr algn="ctr"/>
                      <a:r>
                        <a:rPr lang="sr-Cyrl-RS" sz="2000" dirty="0"/>
                        <a:t>0.000</a:t>
                      </a:r>
                      <a:r>
                        <a:rPr lang="en-US" sz="2000" dirty="0"/>
                        <a:t>3</a:t>
                      </a:r>
                    </a:p>
                  </a:txBody>
                  <a:tcPr/>
                </a:tc>
                <a:tc>
                  <a:txBody>
                    <a:bodyPr/>
                    <a:lstStyle/>
                    <a:p>
                      <a:pPr marL="0" marR="0">
                        <a:lnSpc>
                          <a:spcPct val="115000"/>
                        </a:lnSpc>
                        <a:spcAft>
                          <a:spcPts val="1000"/>
                        </a:spcAft>
                        <a:buNone/>
                      </a:pPr>
                      <a:r>
                        <a:rPr lang="sr-Latn-RS" sz="2000" dirty="0">
                          <a:effectLst/>
                          <a:latin typeface="Calibri" panose="020F0502020204030204" pitchFamily="34" charset="0"/>
                          <a:ea typeface="Calibri" panose="020F0502020204030204" pitchFamily="34" charset="0"/>
                          <a:cs typeface="Calibri" panose="020F0502020204030204" pitchFamily="34" charset="0"/>
                        </a:rPr>
                        <a:t>1</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sr-Latn-RS" sz="2000" dirty="0">
                          <a:effectLst/>
                          <a:latin typeface="Calibri" panose="020F0502020204030204" pitchFamily="34" charset="0"/>
                          <a:ea typeface="Calibri" panose="020F0502020204030204" pitchFamily="34" charset="0"/>
                          <a:cs typeface="Calibri" panose="020F0502020204030204" pitchFamily="34" charset="0"/>
                        </a:rPr>
                        <a:t>000300030001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2405622772"/>
                  </a:ext>
                </a:extLst>
              </a:tr>
            </a:tbl>
          </a:graphicData>
        </a:graphic>
      </p:graphicFrame>
      <p:sp>
        <p:nvSpPr>
          <p:cNvPr id="5" name="Rectangle: Rounded Corners 4">
            <a:extLst>
              <a:ext uri="{FF2B5EF4-FFF2-40B4-BE49-F238E27FC236}">
                <a16:creationId xmlns:a16="http://schemas.microsoft.com/office/drawing/2014/main" id="{14B3A273-7CE9-CF16-A13D-245D542B5040}"/>
              </a:ext>
            </a:extLst>
          </p:cNvPr>
          <p:cNvSpPr/>
          <p:nvPr/>
        </p:nvSpPr>
        <p:spPr>
          <a:xfrm>
            <a:off x="4343400" y="1569561"/>
            <a:ext cx="2209800" cy="533400"/>
          </a:xfrm>
          <a:prstGeom prst="roundRect">
            <a:avLst/>
          </a:prstGeom>
          <a:noFill/>
          <a:ln w="38100">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EFF9CD7F-90AE-49EF-BA45-01AE04807768}"/>
                  </a:ext>
                </a:extLst>
              </p:cNvPr>
              <p:cNvSpPr txBox="1">
                <a:spLocks/>
              </p:cNvSpPr>
              <p:nvPr/>
            </p:nvSpPr>
            <p:spPr>
              <a:xfrm>
                <a:off x="6588254" y="2156459"/>
                <a:ext cx="2286000" cy="533401"/>
              </a:xfrm>
              <a:prstGeom prst="rect">
                <a:avLst/>
              </a:prstGeom>
              <a:solidFill>
                <a:srgbClr val="FFCC00"/>
              </a:solidFill>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sym typeface="Symbol" panose="05050102010706020507" pitchFamily="18" charset="2"/>
                        </a:rPr>
                        <m:t> </m:t>
                      </m:r>
                      <m:r>
                        <a:rPr lang="en-US" sz="2800" i="1" dirty="0" smtClean="0">
                          <a:latin typeface="Cambria Math" panose="02040503050406030204" pitchFamily="18" charset="0"/>
                          <a:sym typeface="Symbol" panose="05050102010706020507" pitchFamily="18" charset="2"/>
                        </a:rPr>
                        <m:t>h</m:t>
                      </m:r>
                      <m:r>
                        <a:rPr lang="en-US" sz="2800" i="1" dirty="0" smtClean="0">
                          <a:latin typeface="Cambria Math" panose="02040503050406030204" pitchFamily="18" charset="0"/>
                          <a:sym typeface="Symbol" panose="05050102010706020507" pitchFamily="18" charset="2"/>
                        </a:rPr>
                        <m:t> = </m:t>
                      </m:r>
                      <m:r>
                        <a:rPr lang="en-US" sz="2800" i="1" dirty="0" smtClean="0">
                          <a:latin typeface="Cambria Math" panose="02040503050406030204" pitchFamily="18" charset="0"/>
                          <a:sym typeface="Symbol" panose="05050102010706020507" pitchFamily="18" charset="2"/>
                        </a:rPr>
                        <m:t>h</m:t>
                      </m:r>
                      <m:r>
                        <a:rPr lang="en-US" sz="2800" i="1" dirty="0" smtClean="0">
                          <a:latin typeface="Cambria Math" panose="02040503050406030204" pitchFamily="18" charset="0"/>
                          <a:sym typeface="Symbol" panose="05050102010706020507" pitchFamily="18" charset="2"/>
                        </a:rPr>
                        <m:t>  </m:t>
                      </m:r>
                      <m:r>
                        <a:rPr lang="en-US" sz="2800" i="1" dirty="0" smtClean="0">
                          <a:latin typeface="Cambria Math" panose="02040503050406030204" pitchFamily="18" charset="0"/>
                          <a:sym typeface="Symbol" panose="05050102010706020507" pitchFamily="18" charset="2"/>
                        </a:rPr>
                        <m:t>𝑡</m:t>
                      </m:r>
                    </m:oMath>
                  </m:oMathPara>
                </a14:m>
                <a:endParaRPr lang="en-US" sz="2800" dirty="0"/>
              </a:p>
            </p:txBody>
          </p:sp>
        </mc:Choice>
        <mc:Fallback xmlns="">
          <p:sp>
            <p:nvSpPr>
              <p:cNvPr id="6" name="Content Placeholder 2">
                <a:extLst>
                  <a:ext uri="{FF2B5EF4-FFF2-40B4-BE49-F238E27FC236}">
                    <a16:creationId xmlns:a16="http://schemas.microsoft.com/office/drawing/2014/main" id="{EFF9CD7F-90AE-49EF-BA45-01AE04807768}"/>
                  </a:ext>
                </a:extLst>
              </p:cNvPr>
              <p:cNvSpPr txBox="1">
                <a:spLocks noRot="1" noChangeAspect="1" noMove="1" noResize="1" noEditPoints="1" noAdjustHandles="1" noChangeArrowheads="1" noChangeShapeType="1" noTextEdit="1"/>
              </p:cNvSpPr>
              <p:nvPr/>
            </p:nvSpPr>
            <p:spPr>
              <a:xfrm>
                <a:off x="6588254" y="2156459"/>
                <a:ext cx="2286000" cy="53340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58E737A6-BDBE-4FAE-2D99-A2C574BD1664}"/>
                  </a:ext>
                </a:extLst>
              </p:cNvPr>
              <p:cNvSpPr txBox="1">
                <a:spLocks/>
              </p:cNvSpPr>
              <p:nvPr/>
            </p:nvSpPr>
            <p:spPr>
              <a:xfrm>
                <a:off x="6318504" y="3878858"/>
                <a:ext cx="1898904" cy="929640"/>
              </a:xfrm>
              <a:prstGeom prst="rect">
                <a:avLst/>
              </a:prstGeom>
              <a:solidFill>
                <a:srgbClr val="FFCC00"/>
              </a:solidFill>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i="1" dirty="0">
                          <a:latin typeface="Cambria Math" panose="02040503050406030204" pitchFamily="18" charset="0"/>
                          <a:sym typeface="Symbol" panose="05050102010706020507" pitchFamily="18" charset="2"/>
                        </a:rPr>
                        <m:t> </m:t>
                      </m:r>
                      <m:r>
                        <a:rPr lang="en-US" sz="2800" i="1" dirty="0">
                          <a:latin typeface="Cambria Math" panose="02040503050406030204" pitchFamily="18" charset="0"/>
                          <a:sym typeface="Symbol" panose="05050102010706020507" pitchFamily="18" charset="2"/>
                        </a:rPr>
                        <m:t>𝑡</m:t>
                      </m:r>
                      <m:r>
                        <a:rPr lang="en-US" sz="2800" i="1" dirty="0">
                          <a:latin typeface="Cambria Math" panose="02040503050406030204" pitchFamily="18" charset="0"/>
                          <a:sym typeface="Symbol" panose="05050102010706020507" pitchFamily="18" charset="2"/>
                        </a:rPr>
                        <m:t>=</m:t>
                      </m:r>
                      <m:f>
                        <m:fPr>
                          <m:ctrlPr>
                            <a:rPr lang="en-US" sz="2800" b="0" i="1" dirty="0" smtClean="0">
                              <a:latin typeface="Cambria Math" panose="02040503050406030204" pitchFamily="18" charset="0"/>
                              <a:sym typeface="Symbol" panose="05050102010706020507" pitchFamily="18" charset="2"/>
                            </a:rPr>
                          </m:ctrlPr>
                        </m:fPr>
                        <m:num>
                          <m:r>
                            <m:rPr>
                              <m:sty m:val="p"/>
                            </m:rPr>
                            <a:rPr lang="en-US" sz="2800" b="0" i="0" dirty="0" smtClean="0">
                              <a:latin typeface="Cambria Math" panose="02040503050406030204" pitchFamily="18" charset="0"/>
                              <a:sym typeface="Symbol" panose="05050102010706020507" pitchFamily="18" charset="2"/>
                            </a:rPr>
                            <m:t>Δ</m:t>
                          </m:r>
                          <m:r>
                            <a:rPr lang="en-US" sz="2800" b="0" i="1" dirty="0" smtClean="0">
                              <a:latin typeface="Cambria Math" panose="02040503050406030204" pitchFamily="18" charset="0"/>
                              <a:sym typeface="Symbol" panose="05050102010706020507" pitchFamily="18" charset="2"/>
                            </a:rPr>
                            <m:t> </m:t>
                          </m:r>
                          <m:r>
                            <a:rPr lang="en-US" sz="2800" b="0" i="1" dirty="0" smtClean="0">
                              <a:latin typeface="Cambria Math" panose="02040503050406030204" pitchFamily="18" charset="0"/>
                              <a:sym typeface="Symbol" panose="05050102010706020507" pitchFamily="18" charset="2"/>
                            </a:rPr>
                            <m:t>h</m:t>
                          </m:r>
                        </m:num>
                        <m:den>
                          <m:r>
                            <a:rPr lang="en-US" sz="2800" b="0" i="1" dirty="0" smtClean="0">
                              <a:latin typeface="Cambria Math" panose="02040503050406030204" pitchFamily="18" charset="0"/>
                              <a:sym typeface="Symbol" panose="05050102010706020507" pitchFamily="18" charset="2"/>
                            </a:rPr>
                            <m:t>h</m:t>
                          </m:r>
                        </m:den>
                      </m:f>
                    </m:oMath>
                  </m:oMathPara>
                </a14:m>
                <a:endParaRPr lang="en-US" sz="2800" dirty="0"/>
              </a:p>
            </p:txBody>
          </p:sp>
        </mc:Choice>
        <mc:Fallback xmlns="">
          <p:sp>
            <p:nvSpPr>
              <p:cNvPr id="7" name="Content Placeholder 2">
                <a:extLst>
                  <a:ext uri="{FF2B5EF4-FFF2-40B4-BE49-F238E27FC236}">
                    <a16:creationId xmlns:a16="http://schemas.microsoft.com/office/drawing/2014/main" id="{58E737A6-BDBE-4FAE-2D99-A2C574BD1664}"/>
                  </a:ext>
                </a:extLst>
              </p:cNvPr>
              <p:cNvSpPr txBox="1">
                <a:spLocks noRot="1" noChangeAspect="1" noMove="1" noResize="1" noEditPoints="1" noAdjustHandles="1" noChangeArrowheads="1" noChangeShapeType="1" noTextEdit="1"/>
              </p:cNvSpPr>
              <p:nvPr/>
            </p:nvSpPr>
            <p:spPr>
              <a:xfrm>
                <a:off x="6318504" y="3878858"/>
                <a:ext cx="1898904" cy="92964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9646B2C-8874-36BF-A5EF-DD11B3602E54}"/>
                  </a:ext>
                </a:extLst>
              </p:cNvPr>
              <p:cNvSpPr txBox="1">
                <a:spLocks/>
              </p:cNvSpPr>
              <p:nvPr/>
            </p:nvSpPr>
            <p:spPr>
              <a:xfrm>
                <a:off x="481584" y="3878858"/>
                <a:ext cx="1898904" cy="929640"/>
              </a:xfrm>
              <a:prstGeom prst="rect">
                <a:avLst/>
              </a:prstGeom>
              <a:solidFill>
                <a:srgbClr val="FFCC00"/>
              </a:solidFill>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2800" b="0" i="1" dirty="0" smtClean="0">
                              <a:latin typeface="Cambria Math" panose="02040503050406030204" pitchFamily="18" charset="0"/>
                              <a:sym typeface="Symbol" panose="05050102010706020507" pitchFamily="18" charset="2"/>
                            </a:rPr>
                          </m:ctrlPr>
                        </m:fPr>
                        <m:num>
                          <m:r>
                            <m:rPr>
                              <m:sty m:val="p"/>
                            </m:rPr>
                            <a:rPr lang="en-US" sz="2800" b="0" i="0" dirty="0" smtClean="0">
                              <a:latin typeface="Cambria Math" panose="02040503050406030204" pitchFamily="18" charset="0"/>
                              <a:sym typeface="Symbol" panose="05050102010706020507" pitchFamily="18" charset="2"/>
                            </a:rPr>
                            <m:t>Δ</m:t>
                          </m:r>
                          <m:r>
                            <a:rPr lang="en-US" sz="2800" b="0" i="1" dirty="0" smtClean="0">
                              <a:latin typeface="Cambria Math" panose="02040503050406030204" pitchFamily="18" charset="0"/>
                              <a:sym typeface="Symbol" panose="05050102010706020507" pitchFamily="18" charset="2"/>
                            </a:rPr>
                            <m:t> </m:t>
                          </m:r>
                          <m:r>
                            <a:rPr lang="en-US" sz="2800" b="0" i="1" dirty="0" smtClean="0">
                              <a:latin typeface="Cambria Math" panose="02040503050406030204" pitchFamily="18" charset="0"/>
                              <a:sym typeface="Symbol" panose="05050102010706020507" pitchFamily="18" charset="2"/>
                            </a:rPr>
                            <m:t>𝑡</m:t>
                          </m:r>
                        </m:num>
                        <m:den>
                          <m:r>
                            <m:rPr>
                              <m:sty m:val="p"/>
                            </m:rPr>
                            <a:rPr lang="en-US" sz="2800" dirty="0">
                              <a:latin typeface="Cambria Math" panose="02040503050406030204" pitchFamily="18" charset="0"/>
                              <a:sym typeface="Symbol" panose="05050102010706020507" pitchFamily="18" charset="2"/>
                            </a:rPr>
                            <m:t>Δ</m:t>
                          </m:r>
                          <m:r>
                            <a:rPr lang="en-US" sz="2800" i="1" dirty="0">
                              <a:latin typeface="Cambria Math" panose="02040503050406030204" pitchFamily="18" charset="0"/>
                              <a:sym typeface="Symbol" panose="05050102010706020507" pitchFamily="18" charset="2"/>
                            </a:rPr>
                            <m:t> </m:t>
                          </m:r>
                          <m:r>
                            <a:rPr lang="en-US" sz="2800" b="0" i="1" dirty="0" smtClean="0">
                              <a:latin typeface="Cambria Math" panose="02040503050406030204" pitchFamily="18" charset="0"/>
                              <a:sym typeface="Symbol" panose="05050102010706020507" pitchFamily="18" charset="2"/>
                            </a:rPr>
                            <m:t>h</m:t>
                          </m:r>
                        </m:den>
                      </m:f>
                      <m:r>
                        <a:rPr lang="en-US" sz="2800" i="1" dirty="0" smtClean="0">
                          <a:latin typeface="Cambria Math" panose="02040503050406030204" pitchFamily="18" charset="0"/>
                          <a:sym typeface="Symbol" panose="05050102010706020507" pitchFamily="18" charset="2"/>
                        </a:rPr>
                        <m:t>=</m:t>
                      </m:r>
                      <m:f>
                        <m:fPr>
                          <m:ctrlPr>
                            <a:rPr lang="en-US" sz="2800" i="1" dirty="0">
                              <a:latin typeface="Cambria Math" panose="02040503050406030204" pitchFamily="18" charset="0"/>
                              <a:sym typeface="Symbol" panose="05050102010706020507" pitchFamily="18" charset="2"/>
                            </a:rPr>
                          </m:ctrlPr>
                        </m:fPr>
                        <m:num>
                          <m:r>
                            <a:rPr lang="en-US" sz="2800" b="0" i="1" dirty="0" smtClean="0">
                              <a:latin typeface="Cambria Math" panose="02040503050406030204" pitchFamily="18" charset="0"/>
                              <a:sym typeface="Symbol" panose="05050102010706020507" pitchFamily="18" charset="2"/>
                            </a:rPr>
                            <m:t>1</m:t>
                          </m:r>
                        </m:num>
                        <m:den>
                          <m:r>
                            <a:rPr lang="en-US" sz="2800" i="1" dirty="0">
                              <a:latin typeface="Cambria Math" panose="02040503050406030204" pitchFamily="18" charset="0"/>
                              <a:sym typeface="Symbol" panose="05050102010706020507" pitchFamily="18" charset="2"/>
                            </a:rPr>
                            <m:t>h</m:t>
                          </m:r>
                        </m:den>
                      </m:f>
                    </m:oMath>
                  </m:oMathPara>
                </a14:m>
                <a:endParaRPr lang="en-US" sz="2800" dirty="0"/>
              </a:p>
            </p:txBody>
          </p:sp>
        </mc:Choice>
        <mc:Fallback xmlns="">
          <p:sp>
            <p:nvSpPr>
              <p:cNvPr id="8" name="Content Placeholder 2">
                <a:extLst>
                  <a:ext uri="{FF2B5EF4-FFF2-40B4-BE49-F238E27FC236}">
                    <a16:creationId xmlns:a16="http://schemas.microsoft.com/office/drawing/2014/main" id="{69646B2C-8874-36BF-A5EF-DD11B3602E54}"/>
                  </a:ext>
                </a:extLst>
              </p:cNvPr>
              <p:cNvSpPr txBox="1">
                <a:spLocks noRot="1" noChangeAspect="1" noMove="1" noResize="1" noEditPoints="1" noAdjustHandles="1" noChangeArrowheads="1" noChangeShapeType="1" noTextEdit="1"/>
              </p:cNvSpPr>
              <p:nvPr/>
            </p:nvSpPr>
            <p:spPr>
              <a:xfrm>
                <a:off x="481584" y="3878858"/>
                <a:ext cx="1898904" cy="92964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0CC3C1C8-FF3A-2C13-A2CC-19A0C71311E4}"/>
                  </a:ext>
                </a:extLst>
              </p:cNvPr>
              <p:cNvSpPr txBox="1">
                <a:spLocks/>
              </p:cNvSpPr>
              <p:nvPr/>
            </p:nvSpPr>
            <p:spPr>
              <a:xfrm>
                <a:off x="3393948" y="3878858"/>
                <a:ext cx="1898904" cy="929640"/>
              </a:xfrm>
              <a:prstGeom prst="rect">
                <a:avLst/>
              </a:prstGeom>
              <a:solidFill>
                <a:srgbClr val="FFCC00"/>
              </a:solidFill>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2800" b="0" i="1" dirty="0" smtClean="0">
                              <a:latin typeface="Cambria Math" panose="02040503050406030204" pitchFamily="18" charset="0"/>
                              <a:sym typeface="Symbol" panose="05050102010706020507" pitchFamily="18" charset="2"/>
                            </a:rPr>
                          </m:ctrlPr>
                        </m:fPr>
                        <m:num>
                          <m:r>
                            <m:rPr>
                              <m:sty m:val="p"/>
                            </m:rPr>
                            <a:rPr lang="en-US" sz="2800" b="0" i="0" dirty="0" smtClean="0">
                              <a:latin typeface="Cambria Math" panose="02040503050406030204" pitchFamily="18" charset="0"/>
                              <a:sym typeface="Symbol" panose="05050102010706020507" pitchFamily="18" charset="2"/>
                            </a:rPr>
                            <m:t>Δ</m:t>
                          </m:r>
                          <m:r>
                            <a:rPr lang="en-US" sz="2800" b="0" i="1" dirty="0" smtClean="0">
                              <a:latin typeface="Cambria Math" panose="02040503050406030204" pitchFamily="18" charset="0"/>
                              <a:sym typeface="Symbol" panose="05050102010706020507" pitchFamily="18" charset="2"/>
                            </a:rPr>
                            <m:t> </m:t>
                          </m:r>
                          <m:r>
                            <a:rPr lang="en-US" sz="2800" b="0" i="1" dirty="0" smtClean="0">
                              <a:latin typeface="Cambria Math" panose="02040503050406030204" pitchFamily="18" charset="0"/>
                              <a:sym typeface="Symbol" panose="05050102010706020507" pitchFamily="18" charset="2"/>
                            </a:rPr>
                            <m:t>h</m:t>
                          </m:r>
                        </m:num>
                        <m:den>
                          <m:r>
                            <m:rPr>
                              <m:sty m:val="p"/>
                            </m:rPr>
                            <a:rPr lang="en-US" sz="2800" dirty="0">
                              <a:latin typeface="Cambria Math" panose="02040503050406030204" pitchFamily="18" charset="0"/>
                              <a:sym typeface="Symbol" panose="05050102010706020507" pitchFamily="18" charset="2"/>
                            </a:rPr>
                            <m:t>Δ</m:t>
                          </m:r>
                          <m:r>
                            <a:rPr lang="en-US" sz="2800" i="1" dirty="0">
                              <a:latin typeface="Cambria Math" panose="02040503050406030204" pitchFamily="18" charset="0"/>
                              <a:sym typeface="Symbol" panose="05050102010706020507" pitchFamily="18" charset="2"/>
                            </a:rPr>
                            <m:t> </m:t>
                          </m:r>
                          <m:r>
                            <a:rPr lang="en-US" sz="2800" b="0" i="1" dirty="0" smtClean="0">
                              <a:latin typeface="Cambria Math" panose="02040503050406030204" pitchFamily="18" charset="0"/>
                              <a:sym typeface="Symbol" panose="05050102010706020507" pitchFamily="18" charset="2"/>
                            </a:rPr>
                            <m:t>𝑡</m:t>
                          </m:r>
                        </m:den>
                      </m:f>
                      <m:r>
                        <a:rPr lang="en-US" sz="2800" i="1" dirty="0" smtClean="0">
                          <a:latin typeface="Cambria Math" panose="02040503050406030204" pitchFamily="18" charset="0"/>
                          <a:sym typeface="Symbol" panose="05050102010706020507" pitchFamily="18" charset="2"/>
                        </a:rPr>
                        <m:t>=</m:t>
                      </m:r>
                      <m:r>
                        <a:rPr lang="en-US" sz="2800" b="0" i="1" dirty="0" smtClean="0">
                          <a:latin typeface="Cambria Math" panose="02040503050406030204" pitchFamily="18" charset="0"/>
                          <a:sym typeface="Symbol" panose="05050102010706020507" pitchFamily="18" charset="2"/>
                        </a:rPr>
                        <m:t>h</m:t>
                      </m:r>
                    </m:oMath>
                  </m:oMathPara>
                </a14:m>
                <a:endParaRPr lang="en-US" sz="2800" dirty="0"/>
              </a:p>
            </p:txBody>
          </p:sp>
        </mc:Choice>
        <mc:Fallback xmlns="">
          <p:sp>
            <p:nvSpPr>
              <p:cNvPr id="9" name="Content Placeholder 2">
                <a:extLst>
                  <a:ext uri="{FF2B5EF4-FFF2-40B4-BE49-F238E27FC236}">
                    <a16:creationId xmlns:a16="http://schemas.microsoft.com/office/drawing/2014/main" id="{0CC3C1C8-FF3A-2C13-A2CC-19A0C71311E4}"/>
                  </a:ext>
                </a:extLst>
              </p:cNvPr>
              <p:cNvSpPr txBox="1">
                <a:spLocks noRot="1" noChangeAspect="1" noMove="1" noResize="1" noEditPoints="1" noAdjustHandles="1" noChangeArrowheads="1" noChangeShapeType="1" noTextEdit="1"/>
              </p:cNvSpPr>
              <p:nvPr/>
            </p:nvSpPr>
            <p:spPr>
              <a:xfrm>
                <a:off x="3393948" y="3878858"/>
                <a:ext cx="1898904" cy="92964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F238753-8013-91DA-B2AA-E8F32ACC7A39}"/>
                  </a:ext>
                </a:extLst>
              </p:cNvPr>
              <p:cNvSpPr txBox="1"/>
              <p:nvPr/>
            </p:nvSpPr>
            <p:spPr>
              <a:xfrm>
                <a:off x="3377184" y="5026806"/>
                <a:ext cx="1932432" cy="4560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𝑡</m:t>
                          </m:r>
                        </m:sup>
                      </m:sSup>
                    </m:oMath>
                  </m:oMathPara>
                </a14:m>
                <a:endParaRPr lang="en-US" sz="2400" baseline="-25000" dirty="0"/>
              </a:p>
            </p:txBody>
          </p:sp>
        </mc:Choice>
        <mc:Fallback xmlns="">
          <p:sp>
            <p:nvSpPr>
              <p:cNvPr id="10" name="TextBox 9">
                <a:extLst>
                  <a:ext uri="{FF2B5EF4-FFF2-40B4-BE49-F238E27FC236}">
                    <a16:creationId xmlns:a16="http://schemas.microsoft.com/office/drawing/2014/main" id="{CF238753-8013-91DA-B2AA-E8F32ACC7A39}"/>
                  </a:ext>
                </a:extLst>
              </p:cNvPr>
              <p:cNvSpPr txBox="1">
                <a:spLocks noRot="1" noChangeAspect="1" noMove="1" noResize="1" noEditPoints="1" noAdjustHandles="1" noChangeArrowheads="1" noChangeShapeType="1" noTextEdit="1"/>
              </p:cNvSpPr>
              <p:nvPr/>
            </p:nvSpPr>
            <p:spPr>
              <a:xfrm>
                <a:off x="3377184" y="5026806"/>
                <a:ext cx="1932432" cy="4560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5813F84-A003-0811-1C85-4DF85D4F3C93}"/>
                  </a:ext>
                </a:extLst>
              </p:cNvPr>
              <p:cNvSpPr txBox="1"/>
              <p:nvPr/>
            </p:nvSpPr>
            <p:spPr>
              <a:xfrm>
                <a:off x="464819" y="5029756"/>
                <a:ext cx="1932433" cy="4531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𝑡</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h</m:t>
                          </m:r>
                        </m:e>
                      </m:d>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ln</m:t>
                          </m:r>
                        </m:fName>
                        <m:e>
                          <m:r>
                            <a:rPr lang="en-US" sz="2400" b="0" i="1" smtClean="0">
                              <a:latin typeface="Cambria Math" panose="02040503050406030204" pitchFamily="18" charset="0"/>
                            </a:rPr>
                            <m:t>h</m:t>
                          </m:r>
                        </m:e>
                      </m:func>
                    </m:oMath>
                  </m:oMathPara>
                </a14:m>
                <a:endParaRPr lang="en-US" sz="2400" baseline="-25000" dirty="0"/>
              </a:p>
            </p:txBody>
          </p:sp>
        </mc:Choice>
        <mc:Fallback xmlns="">
          <p:sp>
            <p:nvSpPr>
              <p:cNvPr id="11" name="TextBox 10">
                <a:extLst>
                  <a:ext uri="{FF2B5EF4-FFF2-40B4-BE49-F238E27FC236}">
                    <a16:creationId xmlns:a16="http://schemas.microsoft.com/office/drawing/2014/main" id="{15813F84-A003-0811-1C85-4DF85D4F3C93}"/>
                  </a:ext>
                </a:extLst>
              </p:cNvPr>
              <p:cNvSpPr txBox="1">
                <a:spLocks noRot="1" noChangeAspect="1" noMove="1" noResize="1" noEditPoints="1" noAdjustHandles="1" noChangeArrowheads="1" noChangeShapeType="1" noTextEdit="1"/>
              </p:cNvSpPr>
              <p:nvPr/>
            </p:nvSpPr>
            <p:spPr>
              <a:xfrm>
                <a:off x="464819" y="5029756"/>
                <a:ext cx="1932433" cy="45313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8CFC621-6F16-A858-FD5F-320A77AD50C9}"/>
                  </a:ext>
                </a:extLst>
              </p:cNvPr>
              <p:cNvSpPr txBox="1"/>
              <p:nvPr/>
            </p:nvSpPr>
            <p:spPr>
              <a:xfrm>
                <a:off x="161544" y="5562600"/>
                <a:ext cx="2667000" cy="7861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m:t>
                          </m:r>
                        </m:sup>
                      </m:s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h</m:t>
                          </m:r>
                        </m:e>
                      </m:d>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ln</m:t>
                                      </m:r>
                                    </m:fName>
                                    <m:e>
                                      <m:r>
                                        <a:rPr lang="en-US" sz="2400" b="0" i="1" smtClean="0">
                                          <a:latin typeface="Cambria Math" panose="02040503050406030204" pitchFamily="18" charset="0"/>
                                        </a:rPr>
                                        <m:t>h</m:t>
                                      </m:r>
                                    </m:e>
                                  </m:func>
                                </m:e>
                              </m:d>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fName>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h</m:t>
                              </m:r>
                            </m:den>
                          </m:f>
                        </m:e>
                      </m:func>
                    </m:oMath>
                  </m:oMathPara>
                </a14:m>
                <a:endParaRPr lang="en-US" sz="2400" baseline="-25000" dirty="0"/>
              </a:p>
            </p:txBody>
          </p:sp>
        </mc:Choice>
        <mc:Fallback xmlns="">
          <p:sp>
            <p:nvSpPr>
              <p:cNvPr id="13" name="TextBox 12">
                <a:extLst>
                  <a:ext uri="{FF2B5EF4-FFF2-40B4-BE49-F238E27FC236}">
                    <a16:creationId xmlns:a16="http://schemas.microsoft.com/office/drawing/2014/main" id="{A8CFC621-6F16-A858-FD5F-320A77AD50C9}"/>
                  </a:ext>
                </a:extLst>
              </p:cNvPr>
              <p:cNvSpPr txBox="1">
                <a:spLocks noRot="1" noChangeAspect="1" noMove="1" noResize="1" noEditPoints="1" noAdjustHandles="1" noChangeArrowheads="1" noChangeShapeType="1" noTextEdit="1"/>
              </p:cNvSpPr>
              <p:nvPr/>
            </p:nvSpPr>
            <p:spPr>
              <a:xfrm>
                <a:off x="161544" y="5562600"/>
                <a:ext cx="2667000" cy="7861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196D56C-0702-5C1F-6797-19729761CFDB}"/>
                  </a:ext>
                </a:extLst>
              </p:cNvPr>
              <p:cNvSpPr txBox="1"/>
              <p:nvPr/>
            </p:nvSpPr>
            <p:spPr>
              <a:xfrm>
                <a:off x="3009900" y="5758193"/>
                <a:ext cx="2667000" cy="4560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h</m:t>
                          </m:r>
                        </m:e>
                        <m:sup>
                          <m:r>
                            <a:rPr lang="en-US" sz="2400" b="0" i="1" smtClean="0">
                              <a:latin typeface="Cambria Math" panose="02040503050406030204" pitchFamily="18" charset="0"/>
                            </a:rPr>
                            <m:t>′</m:t>
                          </m:r>
                        </m:sup>
                      </m:s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𝑡</m:t>
                                      </m:r>
                                    </m:sup>
                                  </m:sSup>
                                </m:e>
                              </m:d>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fName>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𝑡</m:t>
                              </m:r>
                            </m:sup>
                          </m:sSup>
                        </m:e>
                      </m:func>
                    </m:oMath>
                  </m:oMathPara>
                </a14:m>
                <a:endParaRPr lang="en-US" sz="2400" baseline="-25000" dirty="0"/>
              </a:p>
            </p:txBody>
          </p:sp>
        </mc:Choice>
        <mc:Fallback xmlns="">
          <p:sp>
            <p:nvSpPr>
              <p:cNvPr id="14" name="TextBox 13">
                <a:extLst>
                  <a:ext uri="{FF2B5EF4-FFF2-40B4-BE49-F238E27FC236}">
                    <a16:creationId xmlns:a16="http://schemas.microsoft.com/office/drawing/2014/main" id="{4196D56C-0702-5C1F-6797-19729761CFDB}"/>
                  </a:ext>
                </a:extLst>
              </p:cNvPr>
              <p:cNvSpPr txBox="1">
                <a:spLocks noRot="1" noChangeAspect="1" noMove="1" noResize="1" noEditPoints="1" noAdjustHandles="1" noChangeArrowheads="1" noChangeShapeType="1" noTextEdit="1"/>
              </p:cNvSpPr>
              <p:nvPr/>
            </p:nvSpPr>
            <p:spPr>
              <a:xfrm>
                <a:off x="3009900" y="5758193"/>
                <a:ext cx="2667000" cy="456087"/>
              </a:xfrm>
              <a:prstGeom prst="rect">
                <a:avLst/>
              </a:prstGeom>
              <a:blipFill>
                <a:blip r:embed="rId10"/>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7B21716-5CFD-AB1F-A49A-2C33B2EA62A1}"/>
              </a:ext>
            </a:extLst>
          </p:cNvPr>
          <p:cNvSpPr txBox="1"/>
          <p:nvPr/>
        </p:nvSpPr>
        <p:spPr>
          <a:xfrm>
            <a:off x="0" y="3642360"/>
            <a:ext cx="533400" cy="461665"/>
          </a:xfrm>
          <a:prstGeom prst="rect">
            <a:avLst/>
          </a:prstGeom>
          <a:noFill/>
        </p:spPr>
        <p:txBody>
          <a:bodyPr wrap="square" rtlCol="0">
            <a:spAutoFit/>
          </a:bodyPr>
          <a:lstStyle/>
          <a:p>
            <a:r>
              <a:rPr lang="en-US" sz="2400" dirty="0">
                <a:solidFill>
                  <a:schemeClr val="accent3">
                    <a:lumMod val="50000"/>
                  </a:schemeClr>
                </a:solidFill>
              </a:rPr>
              <a:t>1</a:t>
            </a:r>
            <a:r>
              <a:rPr lang="en-US" sz="2400" dirty="0">
                <a:solidFill>
                  <a:schemeClr val="accent3">
                    <a:lumMod val="50000"/>
                  </a:schemeClr>
                </a:solidFill>
                <a:sym typeface="Symbol" panose="05050102010706020507" pitchFamily="18" charset="2"/>
              </a:rPr>
              <a:t></a:t>
            </a:r>
            <a:endParaRPr lang="en-US" sz="2400" dirty="0">
              <a:solidFill>
                <a:schemeClr val="accent3">
                  <a:lumMod val="50000"/>
                </a:schemeClr>
              </a:solidFill>
            </a:endParaRPr>
          </a:p>
        </p:txBody>
      </p:sp>
      <p:sp>
        <p:nvSpPr>
          <p:cNvPr id="16" name="TextBox 15">
            <a:extLst>
              <a:ext uri="{FF2B5EF4-FFF2-40B4-BE49-F238E27FC236}">
                <a16:creationId xmlns:a16="http://schemas.microsoft.com/office/drawing/2014/main" id="{3A2FAE1B-B1A7-6E4E-4F79-CFBB44A6E064}"/>
              </a:ext>
            </a:extLst>
          </p:cNvPr>
          <p:cNvSpPr txBox="1"/>
          <p:nvPr/>
        </p:nvSpPr>
        <p:spPr>
          <a:xfrm>
            <a:off x="2825497" y="3627120"/>
            <a:ext cx="533400" cy="461665"/>
          </a:xfrm>
          <a:prstGeom prst="rect">
            <a:avLst/>
          </a:prstGeom>
          <a:noFill/>
        </p:spPr>
        <p:txBody>
          <a:bodyPr wrap="square" rtlCol="0">
            <a:spAutoFit/>
          </a:bodyPr>
          <a:lstStyle/>
          <a:p>
            <a:r>
              <a:rPr lang="en-US" sz="2400" dirty="0">
                <a:solidFill>
                  <a:schemeClr val="accent3">
                    <a:lumMod val="50000"/>
                  </a:schemeClr>
                </a:solidFill>
              </a:rPr>
              <a:t>2</a:t>
            </a:r>
            <a:r>
              <a:rPr lang="en-US" sz="2400" dirty="0">
                <a:solidFill>
                  <a:schemeClr val="accent3">
                    <a:lumMod val="50000"/>
                  </a:schemeClr>
                </a:solidFill>
                <a:sym typeface="Symbol" panose="05050102010706020507" pitchFamily="18" charset="2"/>
              </a:rPr>
              <a:t></a:t>
            </a:r>
            <a:endParaRPr lang="en-US" sz="2400" dirty="0">
              <a:solidFill>
                <a:schemeClr val="accent3">
                  <a:lumMod val="50000"/>
                </a:schemeClr>
              </a:solidFill>
            </a:endParaRPr>
          </a:p>
        </p:txBody>
      </p:sp>
      <p:sp>
        <p:nvSpPr>
          <p:cNvPr id="17" name="TextBox 16">
            <a:extLst>
              <a:ext uri="{FF2B5EF4-FFF2-40B4-BE49-F238E27FC236}">
                <a16:creationId xmlns:a16="http://schemas.microsoft.com/office/drawing/2014/main" id="{9DAADB6E-4683-7C71-3DC0-0CE47D41511B}"/>
              </a:ext>
            </a:extLst>
          </p:cNvPr>
          <p:cNvSpPr txBox="1"/>
          <p:nvPr/>
        </p:nvSpPr>
        <p:spPr>
          <a:xfrm>
            <a:off x="5770626" y="3642360"/>
            <a:ext cx="533400" cy="461665"/>
          </a:xfrm>
          <a:prstGeom prst="rect">
            <a:avLst/>
          </a:prstGeom>
          <a:noFill/>
        </p:spPr>
        <p:txBody>
          <a:bodyPr wrap="square" rtlCol="0">
            <a:spAutoFit/>
          </a:bodyPr>
          <a:lstStyle/>
          <a:p>
            <a:r>
              <a:rPr lang="en-US" sz="2400" dirty="0">
                <a:solidFill>
                  <a:schemeClr val="accent3">
                    <a:lumMod val="50000"/>
                  </a:schemeClr>
                </a:solidFill>
              </a:rPr>
              <a:t>3</a:t>
            </a:r>
            <a:r>
              <a:rPr lang="en-US" sz="2400" dirty="0">
                <a:solidFill>
                  <a:schemeClr val="accent3">
                    <a:lumMod val="50000"/>
                  </a:schemeClr>
                </a:solidFill>
                <a:sym typeface="Symbol" panose="05050102010706020507" pitchFamily="18" charset="2"/>
              </a:rPr>
              <a:t></a:t>
            </a:r>
            <a:endParaRPr lang="en-US" sz="2400" dirty="0">
              <a:solidFill>
                <a:schemeClr val="accent3">
                  <a:lumMod val="50000"/>
                </a:schemeClr>
              </a:solidFill>
            </a:endParaRPr>
          </a:p>
        </p:txBody>
      </p:sp>
      <p:sp>
        <p:nvSpPr>
          <p:cNvPr id="18" name="TextBox 17">
            <a:extLst>
              <a:ext uri="{FF2B5EF4-FFF2-40B4-BE49-F238E27FC236}">
                <a16:creationId xmlns:a16="http://schemas.microsoft.com/office/drawing/2014/main" id="{F277BAFC-F127-778D-AB39-144EE3F2293F}"/>
              </a:ext>
            </a:extLst>
          </p:cNvPr>
          <p:cNvSpPr txBox="1"/>
          <p:nvPr/>
        </p:nvSpPr>
        <p:spPr>
          <a:xfrm>
            <a:off x="6315458" y="5169547"/>
            <a:ext cx="2286000" cy="830997"/>
          </a:xfrm>
          <a:prstGeom prst="homePlate">
            <a:avLst/>
          </a:prstGeom>
          <a:solidFill>
            <a:schemeClr val="accent3">
              <a:lumMod val="60000"/>
              <a:lumOff val="40000"/>
            </a:schemeClr>
          </a:solidFill>
          <a:ln>
            <a:solidFill>
              <a:schemeClr val="accent3">
                <a:lumMod val="75000"/>
              </a:schemeClr>
            </a:solidFill>
          </a:ln>
        </p:spPr>
        <p:txBody>
          <a:bodyPr wrap="square" rtlCol="0">
            <a:spAutoFit/>
          </a:bodyPr>
          <a:lstStyle/>
          <a:p>
            <a:pPr algn="ctr"/>
            <a:r>
              <a:rPr lang="sr-Cyrl-RS" sz="2400" dirty="0"/>
              <a:t>геометријски поглед</a:t>
            </a:r>
            <a:endParaRPr lang="en-US" sz="2400" baseline="-25000" dirty="0"/>
          </a:p>
        </p:txBody>
      </p:sp>
    </p:spTree>
    <p:extLst>
      <p:ext uri="{BB962C8B-B14F-4D97-AF65-F5344CB8AC3E}">
        <p14:creationId xmlns:p14="http://schemas.microsoft.com/office/powerpoint/2010/main" val="68348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P spid="9" grpId="0" animBg="1"/>
      <p:bldP spid="10" grpId="0"/>
      <p:bldP spid="11" grpId="0"/>
      <p:bldP spid="13" grpId="0"/>
      <p:bldP spid="14" grpId="0"/>
      <p:bldP spid="15" grpId="0"/>
      <p:bldP spid="16" grpId="0"/>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AAFE4-F13B-2F0C-F322-1C1DBE8397F9}"/>
            </a:ext>
          </a:extLst>
        </p:cNvPr>
        <p:cNvGrpSpPr/>
        <p:nvPr/>
      </p:nvGrpSpPr>
      <p:grpSpPr>
        <a:xfrm>
          <a:off x="0" y="0"/>
          <a:ext cx="0" cy="0"/>
          <a:chOff x="0" y="0"/>
          <a:chExt cx="0" cy="0"/>
        </a:xfrm>
      </p:grpSpPr>
      <p:pic>
        <p:nvPicPr>
          <p:cNvPr id="1028" name="Picture 4" descr="undefined">
            <a:extLst>
              <a:ext uri="{FF2B5EF4-FFF2-40B4-BE49-F238E27FC236}">
                <a16:creationId xmlns:a16="http://schemas.microsoft.com/office/drawing/2014/main" id="{A789BA6F-185F-018E-9496-976D08847D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5366" y="2358790"/>
            <a:ext cx="2643834" cy="340834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06FD02FB-78BE-2FBD-752C-E22E969903E3}"/>
              </a:ext>
            </a:extLst>
          </p:cNvPr>
          <p:cNvSpPr>
            <a:spLocks noGrp="1"/>
          </p:cNvSpPr>
          <p:nvPr>
            <p:ph type="title"/>
          </p:nvPr>
        </p:nvSpPr>
        <p:spPr>
          <a:solidFill>
            <a:srgbClr val="FFCC00"/>
          </a:solidFill>
        </p:spPr>
        <p:txBody>
          <a:bodyPr/>
          <a:lstStyle/>
          <a:p>
            <a:r>
              <a:rPr lang="sr-Cyrl-RS" dirty="0"/>
              <a:t>Почетак 16. века</a:t>
            </a:r>
            <a:endParaRPr lang="en-US" dirty="0"/>
          </a:p>
        </p:txBody>
      </p:sp>
      <p:sp>
        <p:nvSpPr>
          <p:cNvPr id="2" name="Content Placeholder 1">
            <a:extLst>
              <a:ext uri="{FF2B5EF4-FFF2-40B4-BE49-F238E27FC236}">
                <a16:creationId xmlns:a16="http://schemas.microsoft.com/office/drawing/2014/main" id="{91C47062-AD36-DB33-8B54-5F7D59243186}"/>
              </a:ext>
            </a:extLst>
          </p:cNvPr>
          <p:cNvSpPr>
            <a:spLocks noGrp="1"/>
          </p:cNvSpPr>
          <p:nvPr>
            <p:ph idx="1"/>
          </p:nvPr>
        </p:nvSpPr>
        <p:spPr/>
        <p:txBody>
          <a:bodyPr/>
          <a:lstStyle/>
          <a:p>
            <a:r>
              <a:rPr lang="sr-Cyrl-RS" dirty="0"/>
              <a:t>Књиге преплављују Европу</a:t>
            </a:r>
            <a:endParaRPr lang="en-US" dirty="0"/>
          </a:p>
        </p:txBody>
      </p:sp>
      <p:sp>
        <p:nvSpPr>
          <p:cNvPr id="3" name="Content Placeholder 7">
            <a:extLst>
              <a:ext uri="{FF2B5EF4-FFF2-40B4-BE49-F238E27FC236}">
                <a16:creationId xmlns:a16="http://schemas.microsoft.com/office/drawing/2014/main" id="{43A90181-7701-529D-3F01-022A8E8155FE}"/>
              </a:ext>
            </a:extLst>
          </p:cNvPr>
          <p:cNvSpPr txBox="1">
            <a:spLocks/>
          </p:cNvSpPr>
          <p:nvPr/>
        </p:nvSpPr>
        <p:spPr>
          <a:xfrm>
            <a:off x="2996730" y="2358790"/>
            <a:ext cx="3386315" cy="84376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r-Cyrl-RS" sz="2000" dirty="0"/>
              <a:t>Никола Коперник</a:t>
            </a:r>
          </a:p>
          <a:p>
            <a:pPr marL="0" indent="0">
              <a:buNone/>
            </a:pPr>
            <a:r>
              <a:rPr lang="sr-Cyrl-RS" sz="2000" i="1" dirty="0"/>
              <a:t>О кретању небеских тела</a:t>
            </a:r>
          </a:p>
        </p:txBody>
      </p:sp>
      <p:pic>
        <p:nvPicPr>
          <p:cNvPr id="4" name="Picture 4" descr="Copernicus, Nicolaus | A significant association copy of the 1566 De ...">
            <a:extLst>
              <a:ext uri="{FF2B5EF4-FFF2-40B4-BE49-F238E27FC236}">
                <a16:creationId xmlns:a16="http://schemas.microsoft.com/office/drawing/2014/main" id="{1F733825-AD00-B757-5A1D-CCB7D2DC2A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31" t="7199" r="10627" b="7206"/>
          <a:stretch>
            <a:fillRect/>
          </a:stretch>
        </p:blipFill>
        <p:spPr bwMode="auto">
          <a:xfrm>
            <a:off x="304800" y="2358790"/>
            <a:ext cx="2429802" cy="3535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Malleus Maleficarum, 1669 edition - Stock Image - C029/4718 - Science ...">
            <a:extLst>
              <a:ext uri="{FF2B5EF4-FFF2-40B4-BE49-F238E27FC236}">
                <a16:creationId xmlns:a16="http://schemas.microsoft.com/office/drawing/2014/main" id="{FD137A6A-72A7-AEBC-C552-B0EBECCB0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2189" y="2358790"/>
            <a:ext cx="2499371" cy="3526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7">
            <a:extLst>
              <a:ext uri="{FF2B5EF4-FFF2-40B4-BE49-F238E27FC236}">
                <a16:creationId xmlns:a16="http://schemas.microsoft.com/office/drawing/2014/main" id="{0FD5C2D8-6A44-5AB9-541A-B0AB70B6FB4B}"/>
              </a:ext>
            </a:extLst>
          </p:cNvPr>
          <p:cNvSpPr txBox="1">
            <a:spLocks/>
          </p:cNvSpPr>
          <p:nvPr/>
        </p:nvSpPr>
        <p:spPr>
          <a:xfrm>
            <a:off x="3048000" y="4795034"/>
            <a:ext cx="3113577" cy="84376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sr-Cyrl-RS" sz="2000" dirty="0"/>
              <a:t>Хајнрих Крамер</a:t>
            </a:r>
          </a:p>
          <a:p>
            <a:pPr marL="0" indent="0" algn="r">
              <a:buNone/>
            </a:pPr>
            <a:r>
              <a:rPr lang="sr-Cyrl-RS" sz="2000" i="1" dirty="0"/>
              <a:t>Чекић против вештица</a:t>
            </a:r>
          </a:p>
        </p:txBody>
      </p:sp>
      <p:cxnSp>
        <p:nvCxnSpPr>
          <p:cNvPr id="11" name="Straight Connector 10">
            <a:extLst>
              <a:ext uri="{FF2B5EF4-FFF2-40B4-BE49-F238E27FC236}">
                <a16:creationId xmlns:a16="http://schemas.microsoft.com/office/drawing/2014/main" id="{CC474D65-99AC-3B43-C9A6-30FDC0BF1B97}"/>
              </a:ext>
            </a:extLst>
          </p:cNvPr>
          <p:cNvCxnSpPr>
            <a:cxnSpLocks/>
          </p:cNvCxnSpPr>
          <p:nvPr/>
        </p:nvCxnSpPr>
        <p:spPr>
          <a:xfrm flipH="1">
            <a:off x="2898114" y="2358790"/>
            <a:ext cx="186188" cy="376688"/>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CB4E81-7CD8-B1F8-BBBF-973D41530138}"/>
              </a:ext>
            </a:extLst>
          </p:cNvPr>
          <p:cNvCxnSpPr>
            <a:cxnSpLocks/>
          </p:cNvCxnSpPr>
          <p:nvPr/>
        </p:nvCxnSpPr>
        <p:spPr>
          <a:xfrm flipH="1" flipV="1">
            <a:off x="2895600" y="2735478"/>
            <a:ext cx="186188" cy="376688"/>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2BCAE5-9CBB-44CE-BB3A-44E7EA505C76}"/>
              </a:ext>
            </a:extLst>
          </p:cNvPr>
          <p:cNvCxnSpPr>
            <a:cxnSpLocks/>
          </p:cNvCxnSpPr>
          <p:nvPr/>
        </p:nvCxnSpPr>
        <p:spPr>
          <a:xfrm>
            <a:off x="6062212" y="4800600"/>
            <a:ext cx="186188" cy="376688"/>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3AD6C6-6EA5-8E86-A28D-9CF1E3E22BCB}"/>
              </a:ext>
            </a:extLst>
          </p:cNvPr>
          <p:cNvCxnSpPr>
            <a:cxnSpLocks/>
          </p:cNvCxnSpPr>
          <p:nvPr/>
        </p:nvCxnSpPr>
        <p:spPr>
          <a:xfrm flipV="1">
            <a:off x="6059698" y="5177288"/>
            <a:ext cx="186188" cy="376688"/>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1F7709A-1ABA-3621-A598-7AA0132E0DF0}"/>
              </a:ext>
            </a:extLst>
          </p:cNvPr>
          <p:cNvSpPr txBox="1"/>
          <p:nvPr/>
        </p:nvSpPr>
        <p:spPr>
          <a:xfrm>
            <a:off x="247160" y="4629735"/>
            <a:ext cx="8534400" cy="1384995"/>
          </a:xfrm>
          <a:prstGeom prst="rect">
            <a:avLst/>
          </a:prstGeom>
          <a:solidFill>
            <a:srgbClr val="FFCC00"/>
          </a:solidFill>
          <a:ln>
            <a:solidFill>
              <a:srgbClr val="FFCC00"/>
            </a:solidFill>
          </a:ln>
          <a:effectLst>
            <a:outerShdw blurRad="63500" sx="102000" sy="102000" algn="ctr" rotWithShape="0">
              <a:prstClr val="black">
                <a:alpha val="40000"/>
              </a:prstClr>
            </a:outerShdw>
          </a:effectLst>
        </p:spPr>
        <p:txBody>
          <a:bodyPr wrap="square" rtlCol="0">
            <a:spAutoFit/>
          </a:bodyPr>
          <a:lstStyle/>
          <a:p>
            <a:r>
              <a:rPr lang="sr-Cyrl-RS" sz="2800" dirty="0"/>
              <a:t>Данашња перспектива: ШТАМПАРСКА ПРЕСА </a:t>
            </a:r>
            <a:r>
              <a:rPr lang="ru-RU" sz="2800" dirty="0" err="1"/>
              <a:t>доприноси</a:t>
            </a:r>
            <a:r>
              <a:rPr lang="ru-RU" sz="2800" dirty="0"/>
              <a:t> </a:t>
            </a:r>
            <a:r>
              <a:rPr lang="ru-RU" sz="2800" dirty="0" err="1"/>
              <a:t>ширењу</a:t>
            </a:r>
            <a:r>
              <a:rPr lang="ru-RU" sz="2800" dirty="0"/>
              <a:t> </a:t>
            </a:r>
            <a:r>
              <a:rPr lang="ru-RU" sz="2800" dirty="0" err="1"/>
              <a:t>писмености</a:t>
            </a:r>
            <a:r>
              <a:rPr lang="ru-RU" sz="2800" dirty="0"/>
              <a:t> и </a:t>
            </a:r>
            <a:r>
              <a:rPr lang="ru-RU" sz="2800" dirty="0" err="1"/>
              <a:t>размени</a:t>
            </a:r>
            <a:r>
              <a:rPr lang="ru-RU" sz="2800" dirty="0"/>
              <a:t> </a:t>
            </a:r>
            <a:r>
              <a:rPr lang="ru-RU" sz="2800" dirty="0" err="1"/>
              <a:t>знања</a:t>
            </a:r>
            <a:r>
              <a:rPr lang="sr-Cyrl-RS" sz="2800" dirty="0"/>
              <a:t> и поставља </a:t>
            </a:r>
            <a:r>
              <a:rPr lang="ru-RU" sz="2800" dirty="0" err="1"/>
              <a:t>темељ</a:t>
            </a:r>
            <a:r>
              <a:rPr lang="ru-RU" sz="2800" dirty="0"/>
              <a:t> </a:t>
            </a:r>
            <a:r>
              <a:rPr lang="ru-RU" sz="2800" dirty="0" err="1"/>
              <a:t>научне</a:t>
            </a:r>
            <a:r>
              <a:rPr lang="ru-RU" sz="2800" dirty="0"/>
              <a:t> </a:t>
            </a:r>
            <a:r>
              <a:rPr lang="ru-RU" sz="2800" dirty="0" err="1"/>
              <a:t>револуције</a:t>
            </a:r>
            <a:r>
              <a:rPr lang="ru-RU" sz="2800" dirty="0"/>
              <a:t> </a:t>
            </a:r>
            <a:r>
              <a:rPr lang="ru-RU" sz="2800" dirty="0" err="1"/>
              <a:t>која</a:t>
            </a:r>
            <a:r>
              <a:rPr lang="ru-RU" sz="2800" dirty="0"/>
              <a:t> </a:t>
            </a:r>
            <a:r>
              <a:rPr lang="ru-RU" sz="2800" dirty="0" err="1"/>
              <a:t>ће</a:t>
            </a:r>
            <a:r>
              <a:rPr lang="ru-RU" sz="2800" dirty="0"/>
              <a:t> </a:t>
            </a:r>
            <a:r>
              <a:rPr lang="ru-RU" sz="2800" dirty="0" err="1"/>
              <a:t>уследити</a:t>
            </a:r>
            <a:r>
              <a:rPr lang="ru-RU" sz="2800" dirty="0"/>
              <a:t>. </a:t>
            </a:r>
            <a:endParaRPr lang="en-US" sz="2800" dirty="0"/>
          </a:p>
        </p:txBody>
      </p:sp>
    </p:spTree>
    <p:extLst>
      <p:ext uri="{BB962C8B-B14F-4D97-AF65-F5344CB8AC3E}">
        <p14:creationId xmlns:p14="http://schemas.microsoft.com/office/powerpoint/2010/main" val="4099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 calcmode="lin" valueType="num">
                                      <p:cBhvr additive="base">
                                        <p:cTn id="4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build="allAtOnce"/>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BD81-242B-1EEE-7DE9-F90F08910A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C872EC-38CF-72F5-C21B-8F73F364AD8F}"/>
              </a:ext>
            </a:extLst>
          </p:cNvPr>
          <p:cNvSpPr>
            <a:spLocks noGrp="1"/>
          </p:cNvSpPr>
          <p:nvPr>
            <p:ph type="title"/>
          </p:nvPr>
        </p:nvSpPr>
        <p:spPr>
          <a:solidFill>
            <a:srgbClr val="FFCC00"/>
          </a:solidFill>
        </p:spPr>
        <p:txBody>
          <a:bodyPr/>
          <a:lstStyle/>
          <a:p>
            <a:r>
              <a:rPr lang="sr-Cyrl-RS" dirty="0"/>
              <a:t>Геометријски поглед</a:t>
            </a:r>
            <a:endParaRPr lang="en-US" dirty="0"/>
          </a:p>
        </p:txBody>
      </p: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4E6FBE78-B01D-373D-6670-7482684DDB86}"/>
                  </a:ext>
                </a:extLst>
              </p:cNvPr>
              <p:cNvSpPr txBox="1">
                <a:spLocks/>
              </p:cNvSpPr>
              <p:nvPr/>
            </p:nvSpPr>
            <p:spPr>
              <a:xfrm>
                <a:off x="475488" y="1524000"/>
                <a:ext cx="1898904" cy="929640"/>
              </a:xfrm>
              <a:prstGeom prst="rect">
                <a:avLst/>
              </a:prstGeom>
              <a:solidFill>
                <a:srgbClr val="FFCC00"/>
              </a:solidFill>
            </p:spPr>
            <p:txBody>
              <a:bodyPr vert="horz" lIns="91440" tIns="45720" rIns="91440" bIns="45720" rtlCol="0">
                <a:normAutofit/>
              </a:bodyPr>
              <a:lstStyle>
                <a:lvl1pPr marL="0" indent="0" algn="l" defTabSz="914400" rtl="0" eaLnBrk="1" latinLnBrk="0" hangingPunct="1">
                  <a:spcBef>
                    <a:spcPct val="20000"/>
                  </a:spcBef>
                  <a:buFont typeface="Wingdings" pitchFamily="2" charset="2"/>
                  <a:buNone/>
                  <a:defRPr sz="2400" kern="1200">
                    <a:solidFill>
                      <a:schemeClr val="tx1"/>
                    </a:solidFill>
                    <a:latin typeface="Segoe UI" pitchFamily="34" charset="0"/>
                    <a:ea typeface="+mn-ea"/>
                    <a:cs typeface="Segoe UI" pitchFamily="34" charset="0"/>
                  </a:defRPr>
                </a:lvl1pPr>
                <a:lvl2pPr marL="800100" indent="-34290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sym typeface="Symbol" panose="05050102010706020507" pitchFamily="18" charset="2"/>
                        </a:rPr>
                        <m:t> </m:t>
                      </m:r>
                      <m:r>
                        <a:rPr lang="en-US" sz="2800" i="1" dirty="0" smtClean="0">
                          <a:latin typeface="Cambria Math" panose="02040503050406030204" pitchFamily="18" charset="0"/>
                          <a:sym typeface="Symbol" panose="05050102010706020507" pitchFamily="18" charset="2"/>
                        </a:rPr>
                        <m:t>𝑡</m:t>
                      </m:r>
                      <m:r>
                        <a:rPr lang="en-US" sz="2800" i="1" dirty="0" smtClean="0">
                          <a:latin typeface="Cambria Math" panose="02040503050406030204" pitchFamily="18" charset="0"/>
                          <a:sym typeface="Symbol" panose="05050102010706020507" pitchFamily="18" charset="2"/>
                        </a:rPr>
                        <m:t>=</m:t>
                      </m:r>
                      <m:f>
                        <m:fPr>
                          <m:ctrlPr>
                            <a:rPr lang="en-US" sz="2800" b="0" i="1" dirty="0" smtClean="0">
                              <a:latin typeface="Cambria Math" panose="02040503050406030204" pitchFamily="18" charset="0"/>
                              <a:sym typeface="Symbol" panose="05050102010706020507" pitchFamily="18" charset="2"/>
                            </a:rPr>
                          </m:ctrlPr>
                        </m:fPr>
                        <m:num>
                          <m:r>
                            <m:rPr>
                              <m:sty m:val="p"/>
                            </m:rPr>
                            <a:rPr lang="en-US" sz="2800" b="0" i="0" dirty="0" smtClean="0">
                              <a:latin typeface="Cambria Math" panose="02040503050406030204" pitchFamily="18" charset="0"/>
                              <a:sym typeface="Symbol" panose="05050102010706020507" pitchFamily="18" charset="2"/>
                            </a:rPr>
                            <m:t>Δ</m:t>
                          </m:r>
                          <m:r>
                            <a:rPr lang="en-US" sz="2800" b="0" i="1" dirty="0" smtClean="0">
                              <a:latin typeface="Cambria Math" panose="02040503050406030204" pitchFamily="18" charset="0"/>
                              <a:sym typeface="Symbol" panose="05050102010706020507" pitchFamily="18" charset="2"/>
                            </a:rPr>
                            <m:t> </m:t>
                          </m:r>
                          <m:r>
                            <a:rPr lang="en-US" sz="2800" b="0" i="1" dirty="0" smtClean="0">
                              <a:latin typeface="Cambria Math" panose="02040503050406030204" pitchFamily="18" charset="0"/>
                              <a:sym typeface="Symbol" panose="05050102010706020507" pitchFamily="18" charset="2"/>
                            </a:rPr>
                            <m:t>h</m:t>
                          </m:r>
                        </m:num>
                        <m:den>
                          <m:r>
                            <a:rPr lang="en-US" sz="2800" b="0" i="1" dirty="0" smtClean="0">
                              <a:latin typeface="Cambria Math" panose="02040503050406030204" pitchFamily="18" charset="0"/>
                              <a:sym typeface="Symbol" panose="05050102010706020507" pitchFamily="18" charset="2"/>
                            </a:rPr>
                            <m:t>h</m:t>
                          </m:r>
                        </m:den>
                      </m:f>
                    </m:oMath>
                  </m:oMathPara>
                </a14:m>
                <a:endParaRPr lang="en-US" sz="2800" dirty="0"/>
              </a:p>
            </p:txBody>
          </p:sp>
        </mc:Choice>
        <mc:Fallback xmlns="">
          <p:sp>
            <p:nvSpPr>
              <p:cNvPr id="20" name="Content Placeholder 2">
                <a:extLst>
                  <a:ext uri="{FF2B5EF4-FFF2-40B4-BE49-F238E27FC236}">
                    <a16:creationId xmlns:a16="http://schemas.microsoft.com/office/drawing/2014/main" id="{4E6FBE78-B01D-373D-6670-7482684DDB86}"/>
                  </a:ext>
                </a:extLst>
              </p:cNvPr>
              <p:cNvSpPr txBox="1">
                <a:spLocks noRot="1" noChangeAspect="1" noMove="1" noResize="1" noEditPoints="1" noAdjustHandles="1" noChangeArrowheads="1" noChangeShapeType="1" noTextEdit="1"/>
              </p:cNvSpPr>
              <p:nvPr/>
            </p:nvSpPr>
            <p:spPr>
              <a:xfrm>
                <a:off x="475488" y="1524000"/>
                <a:ext cx="1898904" cy="929640"/>
              </a:xfrm>
              <a:prstGeom prst="rect">
                <a:avLst/>
              </a:prstGeom>
              <a:blipFill>
                <a:blip r:embed="rId2"/>
                <a:stretch>
                  <a:fillRect/>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AD330647-1388-C355-2CA2-FFC506434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 y="2690422"/>
            <a:ext cx="3886200" cy="3427877"/>
          </a:xfrm>
          <a:prstGeom prst="rect">
            <a:avLst/>
          </a:prstGeom>
        </p:spPr>
      </p:pic>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41A81A46-7DB4-5149-3A65-CE3A1DBDCFA7}"/>
                  </a:ext>
                </a:extLst>
              </p:cNvPr>
              <p:cNvSpPr>
                <a:spLocks noGrp="1"/>
              </p:cNvSpPr>
              <p:nvPr>
                <p:ph idx="1"/>
              </p:nvPr>
            </p:nvSpPr>
            <p:spPr>
              <a:xfrm>
                <a:off x="4191000" y="2684326"/>
                <a:ext cx="4629912" cy="1889760"/>
              </a:xfrm>
            </p:spPr>
            <p:txBody>
              <a:bodyPr>
                <a:normAutofit/>
              </a:bodyPr>
              <a:lstStyle/>
              <a:p>
                <a:r>
                  <a:rPr lang="sr-Cyrl-RS" dirty="0"/>
                  <a:t>За </a:t>
                </a:r>
                <a14:m>
                  <m:oMath xmlns:m="http://schemas.openxmlformats.org/officeDocument/2006/math">
                    <m:r>
                      <a:rPr lang="sr-Cyrl-RS" i="1">
                        <a:latin typeface="Cambria Math" panose="02040503050406030204" pitchFamily="18" charset="0"/>
                      </a:rPr>
                      <m:t>𝑥</m:t>
                    </m:r>
                    <m:r>
                      <a:rPr lang="en-US" i="1" dirty="0" smtClean="0">
                        <a:latin typeface="Cambria Math" panose="02040503050406030204" pitchFamily="18" charset="0"/>
                      </a:rPr>
                      <m:t>&gt;1</m:t>
                    </m:r>
                  </m:oMath>
                </a14:m>
                <a:r>
                  <a:rPr lang="sr-Latn-RS" dirty="0"/>
                  <a:t>, </a:t>
                </a:r>
                <a:endParaRPr lang="en-US" dirty="0"/>
              </a:p>
              <a:p>
                <a:r>
                  <a:rPr lang="sr-Cyrl-RS" dirty="0"/>
                  <a:t>број</a:t>
                </a:r>
                <a:r>
                  <a:rPr lang="en-US" dirty="0"/>
                  <a:t>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r>
                          <a:rPr lang="en-US" b="0" i="1" smtClean="0">
                            <a:latin typeface="Cambria Math" panose="02040503050406030204" pitchFamily="18" charset="0"/>
                          </a:rPr>
                          <m:t>𝑥</m:t>
                        </m:r>
                      </m:e>
                    </m:func>
                  </m:oMath>
                </a14:m>
                <a:r>
                  <a:rPr lang="sr-Cyrl-RS" dirty="0"/>
                  <a:t> је површина испод хиперболе </a:t>
                </a:r>
                <a14:m>
                  <m:oMath xmlns:m="http://schemas.openxmlformats.org/officeDocument/2006/math">
                    <m:r>
                      <a:rPr lang="ru-RU" i="1">
                        <a:latin typeface="Cambria Math" panose="02040503050406030204" pitchFamily="18" charset="0"/>
                      </a:rPr>
                      <m:t>𝑡</m:t>
                    </m:r>
                    <m:r>
                      <a:rPr lang="ru-RU" i="1">
                        <a:latin typeface="Cambria Math" panose="02040503050406030204" pitchFamily="18" charset="0"/>
                      </a:rPr>
                      <m:t>=</m:t>
                    </m:r>
                    <m:f>
                      <m:fPr>
                        <m:ctrlPr>
                          <a:rPr lang="en-US" i="1">
                            <a:latin typeface="Cambria Math" panose="02040503050406030204" pitchFamily="18" charset="0"/>
                          </a:rPr>
                        </m:ctrlPr>
                      </m:fPr>
                      <m:num>
                        <m:r>
                          <a:rPr lang="ru-RU" i="1">
                            <a:latin typeface="Cambria Math" panose="02040503050406030204" pitchFamily="18" charset="0"/>
                          </a:rPr>
                          <m:t>1</m:t>
                        </m:r>
                      </m:num>
                      <m:den>
                        <m:r>
                          <a:rPr lang="en-US" b="0" i="1" smtClean="0">
                            <a:latin typeface="Cambria Math" panose="02040503050406030204" pitchFamily="18" charset="0"/>
                          </a:rPr>
                          <m:t>h</m:t>
                        </m:r>
                      </m:den>
                    </m:f>
                  </m:oMath>
                </a14:m>
                <a:r>
                  <a:rPr lang="sr-Cyrl-RS" dirty="0"/>
                  <a:t>, у равни </a:t>
                </a:r>
                <a14:m>
                  <m:oMath xmlns:m="http://schemas.openxmlformats.org/officeDocument/2006/math">
                    <m:r>
                      <a:rPr lang="ru-RU" i="1">
                        <a:latin typeface="Cambria Math" panose="02040503050406030204" pitchFamily="18" charset="0"/>
                      </a:rPr>
                      <m:t>𝑂h</m:t>
                    </m:r>
                    <m:r>
                      <a:rPr lang="en-US" i="1">
                        <a:latin typeface="Cambria Math" panose="02040503050406030204" pitchFamily="18" charset="0"/>
                      </a:rPr>
                      <m:t>𝑡</m:t>
                    </m:r>
                  </m:oMath>
                </a14:m>
                <a:r>
                  <a:rPr lang="sr-Cyrl-RS" dirty="0"/>
                  <a:t> изнад интервала </a:t>
                </a:r>
                <a14:m>
                  <m:oMath xmlns:m="http://schemas.openxmlformats.org/officeDocument/2006/math">
                    <m:d>
                      <m:dPr>
                        <m:begChr m:val="["/>
                        <m:endChr m:val="]"/>
                        <m:ctrlPr>
                          <a:rPr lang="en-US" i="1">
                            <a:latin typeface="Cambria Math" panose="02040503050406030204" pitchFamily="18" charset="0"/>
                          </a:rPr>
                        </m:ctrlPr>
                      </m:dPr>
                      <m:e>
                        <m:r>
                          <a:rPr lang="sr-Cyrl-RS" i="1">
                            <a:latin typeface="Cambria Math" panose="02040503050406030204" pitchFamily="18" charset="0"/>
                          </a:rPr>
                          <m:t>1,</m:t>
                        </m:r>
                        <m:r>
                          <a:rPr lang="sr-Cyrl-RS" i="1">
                            <a:latin typeface="Cambria Math" panose="02040503050406030204" pitchFamily="18" charset="0"/>
                          </a:rPr>
                          <m:t>𝑥</m:t>
                        </m:r>
                      </m:e>
                    </m:d>
                  </m:oMath>
                </a14:m>
                <a:r>
                  <a:rPr lang="ru-RU" dirty="0"/>
                  <a:t>.</a:t>
                </a:r>
                <a:endParaRPr lang="en-US" dirty="0"/>
              </a:p>
              <a:p>
                <a:endParaRPr lang="sr-Cyrl-RS" baseline="-25000" dirty="0"/>
              </a:p>
            </p:txBody>
          </p:sp>
        </mc:Choice>
        <mc:Fallback xmlns="">
          <p:sp>
            <p:nvSpPr>
              <p:cNvPr id="24" name="Content Placeholder 2">
                <a:extLst>
                  <a:ext uri="{FF2B5EF4-FFF2-40B4-BE49-F238E27FC236}">
                    <a16:creationId xmlns:a16="http://schemas.microsoft.com/office/drawing/2014/main" id="{41A81A46-7DB4-5149-3A65-CE3A1DBDCFA7}"/>
                  </a:ext>
                </a:extLst>
              </p:cNvPr>
              <p:cNvSpPr>
                <a:spLocks noGrp="1" noRot="1" noChangeAspect="1" noMove="1" noResize="1" noEditPoints="1" noAdjustHandles="1" noChangeArrowheads="1" noChangeShapeType="1" noTextEdit="1"/>
              </p:cNvSpPr>
              <p:nvPr>
                <p:ph idx="1"/>
              </p:nvPr>
            </p:nvSpPr>
            <p:spPr>
              <a:xfrm>
                <a:off x="4191000" y="2684326"/>
                <a:ext cx="4629912" cy="1889760"/>
              </a:xfrm>
              <a:blipFill>
                <a:blip r:embed="rId4"/>
                <a:stretch>
                  <a:fillRect l="-2108" t="-2258" b="-2258"/>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9AA567CB-E262-1590-FC66-01132D072CAE}"/>
              </a:ext>
            </a:extLst>
          </p:cNvPr>
          <p:cNvSpPr/>
          <p:nvPr/>
        </p:nvSpPr>
        <p:spPr>
          <a:xfrm>
            <a:off x="1524000" y="1371600"/>
            <a:ext cx="762000" cy="1219200"/>
          </a:xfrm>
          <a:prstGeom prst="round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6F040E18-EF52-9F08-C9E9-BB6296A736DA}"/>
              </a:ext>
            </a:extLst>
          </p:cNvPr>
          <p:cNvCxnSpPr>
            <a:cxnSpLocks/>
          </p:cNvCxnSpPr>
          <p:nvPr/>
        </p:nvCxnSpPr>
        <p:spPr>
          <a:xfrm>
            <a:off x="2057400" y="2590800"/>
            <a:ext cx="228600" cy="2057400"/>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10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6BBA9-C173-4E34-81B1-D45B64741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F815F-424E-1CBF-BC37-D3822519E439}"/>
              </a:ext>
            </a:extLst>
          </p:cNvPr>
          <p:cNvSpPr>
            <a:spLocks noGrp="1"/>
          </p:cNvSpPr>
          <p:nvPr>
            <p:ph type="title"/>
          </p:nvPr>
        </p:nvSpPr>
        <p:spPr>
          <a:solidFill>
            <a:srgbClr val="FFCC00"/>
          </a:solidFill>
        </p:spPr>
        <p:txBody>
          <a:bodyPr/>
          <a:lstStyle/>
          <a:p>
            <a:r>
              <a:rPr lang="sr-Cyrl-RS" dirty="0"/>
              <a:t>Геометријски поглед</a:t>
            </a:r>
            <a:endParaRPr lang="en-US" dirty="0"/>
          </a:p>
        </p:txBody>
      </p:sp>
      <p:sp>
        <p:nvSpPr>
          <p:cNvPr id="24" name="Content Placeholder 2">
            <a:extLst>
              <a:ext uri="{FF2B5EF4-FFF2-40B4-BE49-F238E27FC236}">
                <a16:creationId xmlns:a16="http://schemas.microsoft.com/office/drawing/2014/main" id="{1788B490-1719-3D20-BA61-BF69126BBC12}"/>
              </a:ext>
            </a:extLst>
          </p:cNvPr>
          <p:cNvSpPr>
            <a:spLocks noGrp="1"/>
          </p:cNvSpPr>
          <p:nvPr>
            <p:ph idx="1"/>
          </p:nvPr>
        </p:nvSpPr>
        <p:spPr>
          <a:xfrm>
            <a:off x="490728" y="1371600"/>
            <a:ext cx="5986272" cy="533400"/>
          </a:xfrm>
        </p:spPr>
        <p:txBody>
          <a:bodyPr>
            <a:normAutofit fontScale="92500"/>
          </a:bodyPr>
          <a:lstStyle/>
          <a:p>
            <a:r>
              <a:rPr lang="en-US" sz="2800" dirty="0">
                <a:hlinkClick r:id="rId2"/>
              </a:rPr>
              <a:t>https://www.geogebra.org/m/b568hz38</a:t>
            </a:r>
            <a:r>
              <a:rPr lang="sr-Cyrl-RS" sz="2800" dirty="0"/>
              <a:t> </a:t>
            </a:r>
          </a:p>
        </p:txBody>
      </p:sp>
      <p:pic>
        <p:nvPicPr>
          <p:cNvPr id="4" name="Picture 3">
            <a:extLst>
              <a:ext uri="{FF2B5EF4-FFF2-40B4-BE49-F238E27FC236}">
                <a16:creationId xmlns:a16="http://schemas.microsoft.com/office/drawing/2014/main" id="{B41AA42F-CD1F-648F-B427-FC9F6EEFB8B6}"/>
              </a:ext>
            </a:extLst>
          </p:cNvPr>
          <p:cNvPicPr>
            <a:picLocks noChangeAspect="1"/>
          </p:cNvPicPr>
          <p:nvPr/>
        </p:nvPicPr>
        <p:blipFill>
          <a:blip r:embed="rId3"/>
          <a:stretch>
            <a:fillRect/>
          </a:stretch>
        </p:blipFill>
        <p:spPr>
          <a:xfrm>
            <a:off x="914400" y="2286000"/>
            <a:ext cx="7144117" cy="3676839"/>
          </a:xfrm>
          <a:prstGeom prst="rect">
            <a:avLst/>
          </a:prstGeom>
        </p:spPr>
      </p:pic>
    </p:spTree>
    <p:extLst>
      <p:ext uri="{BB962C8B-B14F-4D97-AF65-F5344CB8AC3E}">
        <p14:creationId xmlns:p14="http://schemas.microsoft.com/office/powerpoint/2010/main" val="2337390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EA5A5-50AB-E0D8-B7CE-631104EEBF6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5508588-0B9C-767C-8F14-468E8B47A0E0}"/>
              </a:ext>
            </a:extLst>
          </p:cNvPr>
          <p:cNvPicPr>
            <a:picLocks noChangeAspect="1"/>
          </p:cNvPicPr>
          <p:nvPr/>
        </p:nvPicPr>
        <p:blipFill>
          <a:blip r:embed="rId2">
            <a:extLst>
              <a:ext uri="{28A0092B-C50C-407E-A947-70E740481C1C}">
                <a14:useLocalDpi xmlns:a14="http://schemas.microsoft.com/office/drawing/2010/main" val="0"/>
              </a:ext>
            </a:extLst>
          </a:blip>
          <a:srcRect t="63784"/>
          <a:stretch>
            <a:fillRect/>
          </a:stretch>
        </p:blipFill>
        <p:spPr>
          <a:xfrm>
            <a:off x="172652" y="1560026"/>
            <a:ext cx="8825942" cy="1688983"/>
          </a:xfrm>
          <a:prstGeom prst="rect">
            <a:avLst/>
          </a:prstGeom>
        </p:spPr>
      </p:pic>
      <p:pic>
        <p:nvPicPr>
          <p:cNvPr id="11" name="Picture 10">
            <a:extLst>
              <a:ext uri="{FF2B5EF4-FFF2-40B4-BE49-F238E27FC236}">
                <a16:creationId xmlns:a16="http://schemas.microsoft.com/office/drawing/2014/main" id="{0B45CA2C-27DB-CB92-45E8-3134B81B4F30}"/>
              </a:ext>
            </a:extLst>
          </p:cNvPr>
          <p:cNvPicPr>
            <a:picLocks noChangeAspect="1"/>
          </p:cNvPicPr>
          <p:nvPr/>
        </p:nvPicPr>
        <p:blipFill>
          <a:blip r:embed="rId3" cstate="print">
            <a:alphaModFix amt="99000"/>
            <a:extLst>
              <a:ext uri="{BEBA8EAE-BF5A-486C-A8C5-ECC9F3942E4B}">
                <a14:imgProps xmlns:a14="http://schemas.microsoft.com/office/drawing/2010/main">
                  <a14:imgLayer r:embed="rId4">
                    <a14:imgEffect>
                      <a14:sharpenSoften amount="-54000"/>
                    </a14:imgEffect>
                    <a14:imgEffect>
                      <a14:saturation sat="101000"/>
                    </a14:imgEffect>
                  </a14:imgLayer>
                </a14:imgProps>
              </a:ext>
              <a:ext uri="{28A0092B-C50C-407E-A947-70E740481C1C}">
                <a14:useLocalDpi xmlns:a14="http://schemas.microsoft.com/office/drawing/2010/main" val="0"/>
              </a:ext>
            </a:extLst>
          </a:blip>
          <a:srcRect t="37705" b="24095"/>
          <a:stretch>
            <a:fillRect/>
          </a:stretch>
        </p:blipFill>
        <p:spPr>
          <a:xfrm>
            <a:off x="184844" y="304800"/>
            <a:ext cx="8798510" cy="1775619"/>
          </a:xfrm>
          <a:prstGeom prst="rect">
            <a:avLst/>
          </a:prstGeom>
          <a:gradFill>
            <a:gsLst>
              <a:gs pos="5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8" name="Title 7">
            <a:extLst>
              <a:ext uri="{FF2B5EF4-FFF2-40B4-BE49-F238E27FC236}">
                <a16:creationId xmlns:a16="http://schemas.microsoft.com/office/drawing/2014/main" id="{6CCC1DA0-0D61-1CFB-1B23-34FE6818E273}"/>
              </a:ext>
            </a:extLst>
          </p:cNvPr>
          <p:cNvSpPr>
            <a:spLocks noGrp="1"/>
          </p:cNvSpPr>
          <p:nvPr>
            <p:ph type="title"/>
          </p:nvPr>
        </p:nvSpPr>
        <p:spPr>
          <a:solidFill>
            <a:srgbClr val="FFCC00"/>
          </a:solidFill>
        </p:spPr>
        <p:txBody>
          <a:bodyPr/>
          <a:lstStyle/>
          <a:p>
            <a:r>
              <a:rPr lang="sr-Cyrl-RS" dirty="0"/>
              <a:t>Кратак поглед на 16. век</a:t>
            </a:r>
            <a:endParaRPr lang="en-US" dirty="0"/>
          </a:p>
        </p:txBody>
      </p:sp>
      <p:sp>
        <p:nvSpPr>
          <p:cNvPr id="9" name="Rectangle: Rounded Corners 8">
            <a:extLst>
              <a:ext uri="{FF2B5EF4-FFF2-40B4-BE49-F238E27FC236}">
                <a16:creationId xmlns:a16="http://schemas.microsoft.com/office/drawing/2014/main" id="{12C3EC5E-EEDD-FA3F-963F-7D2AFC416B88}"/>
              </a:ext>
            </a:extLst>
          </p:cNvPr>
          <p:cNvSpPr/>
          <p:nvPr/>
        </p:nvSpPr>
        <p:spPr>
          <a:xfrm>
            <a:off x="4953000" y="2156619"/>
            <a:ext cx="4057786" cy="533400"/>
          </a:xfrm>
          <a:prstGeom prst="roundRect">
            <a:avLst/>
          </a:prstGeom>
          <a:noFill/>
          <a:ln w="28575">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9">
            <a:extLst>
              <a:ext uri="{FF2B5EF4-FFF2-40B4-BE49-F238E27FC236}">
                <a16:creationId xmlns:a16="http://schemas.microsoft.com/office/drawing/2014/main" id="{9084D091-7C37-8F9B-9133-B919281145E0}"/>
              </a:ext>
            </a:extLst>
          </p:cNvPr>
          <p:cNvSpPr txBox="1">
            <a:spLocks/>
          </p:cNvSpPr>
          <p:nvPr/>
        </p:nvSpPr>
        <p:spPr>
          <a:xfrm>
            <a:off x="3253207" y="3642519"/>
            <a:ext cx="5715000" cy="25146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Wingdings" pitchFamily="2" charset="2"/>
              <a:buChar char="q"/>
              <a:defRPr sz="20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C00000"/>
              </a:buClr>
            </a:pPr>
            <a:r>
              <a:rPr lang="ru-RU" dirty="0" err="1"/>
              <a:t>Увођење</a:t>
            </a:r>
            <a:r>
              <a:rPr lang="ru-RU" dirty="0"/>
              <a:t> </a:t>
            </a:r>
            <a:r>
              <a:rPr lang="ru-RU" dirty="0" err="1"/>
              <a:t>логаритамских</a:t>
            </a:r>
            <a:r>
              <a:rPr lang="ru-RU" dirty="0"/>
              <a:t> таблица </a:t>
            </a:r>
            <a:r>
              <a:rPr lang="ru-RU" dirty="0" err="1"/>
              <a:t>донело</a:t>
            </a:r>
            <a:r>
              <a:rPr lang="ru-RU" dirty="0"/>
              <a:t> </a:t>
            </a:r>
            <a:r>
              <a:rPr lang="ru-RU" dirty="0" err="1"/>
              <a:t>је</a:t>
            </a:r>
            <a:r>
              <a:rPr lang="ru-RU" dirty="0"/>
              <a:t> </a:t>
            </a:r>
            <a:r>
              <a:rPr lang="ru-RU" dirty="0" err="1"/>
              <a:t>нову</a:t>
            </a:r>
            <a:r>
              <a:rPr lang="ru-RU" dirty="0"/>
              <a:t> </a:t>
            </a:r>
            <a:r>
              <a:rPr lang="ru-RU" dirty="0" err="1"/>
              <a:t>револуцију</a:t>
            </a:r>
            <a:r>
              <a:rPr lang="ru-RU" dirty="0"/>
              <a:t> у </a:t>
            </a:r>
            <a:r>
              <a:rPr lang="ru-RU" dirty="0" err="1"/>
              <a:t>техникама</a:t>
            </a:r>
            <a:r>
              <a:rPr lang="ru-RU" dirty="0"/>
              <a:t> </a:t>
            </a:r>
            <a:r>
              <a:rPr lang="ru-RU" dirty="0" err="1"/>
              <a:t>рачунања</a:t>
            </a:r>
            <a:r>
              <a:rPr lang="ru-RU" dirty="0"/>
              <a:t>. </a:t>
            </a:r>
            <a:endParaRPr lang="en-US" dirty="0"/>
          </a:p>
          <a:p>
            <a:pPr>
              <a:buClr>
                <a:srgbClr val="C00000"/>
              </a:buClr>
            </a:pPr>
            <a:endParaRPr lang="en-US" dirty="0"/>
          </a:p>
          <a:p>
            <a:pPr>
              <a:buClr>
                <a:srgbClr val="C00000"/>
              </a:buClr>
            </a:pPr>
            <a:r>
              <a:rPr lang="ru-RU" dirty="0" err="1"/>
              <a:t>Седамнаести</a:t>
            </a:r>
            <a:r>
              <a:rPr lang="ru-RU" dirty="0"/>
              <a:t> век се </a:t>
            </a:r>
            <a:r>
              <a:rPr lang="ru-RU" dirty="0" err="1"/>
              <a:t>често</a:t>
            </a:r>
            <a:r>
              <a:rPr lang="ru-RU" dirty="0"/>
              <a:t> </a:t>
            </a:r>
            <a:r>
              <a:rPr lang="ru-RU" dirty="0" err="1"/>
              <a:t>назива</a:t>
            </a:r>
            <a:r>
              <a:rPr lang="ru-RU" dirty="0"/>
              <a:t> веком </a:t>
            </a:r>
            <a:r>
              <a:rPr lang="ru-RU" dirty="0" err="1"/>
              <a:t>генија</a:t>
            </a:r>
            <a:r>
              <a:rPr lang="ru-RU" dirty="0"/>
              <a:t>. </a:t>
            </a:r>
            <a:endParaRPr lang="en-US" dirty="0"/>
          </a:p>
        </p:txBody>
      </p:sp>
      <p:pic>
        <p:nvPicPr>
          <p:cNvPr id="3" name="Picture 2">
            <a:extLst>
              <a:ext uri="{FF2B5EF4-FFF2-40B4-BE49-F238E27FC236}">
                <a16:creationId xmlns:a16="http://schemas.microsoft.com/office/drawing/2014/main" id="{5CC19CC1-8370-DA3A-1611-9A0F4B2BBED6}"/>
              </a:ext>
            </a:extLst>
          </p:cNvPr>
          <p:cNvPicPr>
            <a:picLocks noChangeAspect="1"/>
          </p:cNvPicPr>
          <p:nvPr/>
        </p:nvPicPr>
        <p:blipFill>
          <a:blip r:embed="rId5"/>
          <a:stretch>
            <a:fillRect/>
          </a:stretch>
        </p:blipFill>
        <p:spPr>
          <a:xfrm>
            <a:off x="457200" y="3374506"/>
            <a:ext cx="2574476" cy="3080790"/>
          </a:xfrm>
          <a:prstGeom prst="rect">
            <a:avLst/>
          </a:prstGeom>
        </p:spPr>
      </p:pic>
    </p:spTree>
    <p:extLst>
      <p:ext uri="{BB962C8B-B14F-4D97-AF65-F5344CB8AC3E}">
        <p14:creationId xmlns:p14="http://schemas.microsoft.com/office/powerpoint/2010/main" val="15320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E0BA-408D-14A3-7CE2-2D325057A842}"/>
              </a:ext>
            </a:extLst>
          </p:cNvPr>
          <p:cNvSpPr>
            <a:spLocks noGrp="1"/>
          </p:cNvSpPr>
          <p:nvPr>
            <p:ph type="title"/>
          </p:nvPr>
        </p:nvSpPr>
        <p:spPr/>
        <p:txBody>
          <a:bodyPr/>
          <a:lstStyle/>
          <a:p>
            <a:r>
              <a:rPr lang="sr-Cyrl-RS" dirty="0"/>
              <a:t>Динамичка геометрија</a:t>
            </a:r>
            <a:endParaRPr lang="en-US" dirty="0"/>
          </a:p>
        </p:txBody>
      </p:sp>
      <p:pic>
        <p:nvPicPr>
          <p:cNvPr id="3" name="Picture 2">
            <a:extLst>
              <a:ext uri="{FF2B5EF4-FFF2-40B4-BE49-F238E27FC236}">
                <a16:creationId xmlns:a16="http://schemas.microsoft.com/office/drawing/2014/main" id="{F24ED1C0-CA59-B82D-9F6F-A389F73AC399}"/>
              </a:ext>
            </a:extLst>
          </p:cNvPr>
          <p:cNvPicPr>
            <a:picLocks noChangeAspect="1"/>
          </p:cNvPicPr>
          <p:nvPr/>
        </p:nvPicPr>
        <p:blipFill>
          <a:blip r:embed="rId2"/>
          <a:stretch>
            <a:fillRect/>
          </a:stretch>
        </p:blipFill>
        <p:spPr>
          <a:xfrm>
            <a:off x="457200" y="2209800"/>
            <a:ext cx="7963309" cy="2597283"/>
          </a:xfrm>
          <a:prstGeom prst="rect">
            <a:avLst/>
          </a:prstGeom>
        </p:spPr>
      </p:pic>
      <p:pic>
        <p:nvPicPr>
          <p:cNvPr id="4" name="Picture 3">
            <a:extLst>
              <a:ext uri="{FF2B5EF4-FFF2-40B4-BE49-F238E27FC236}">
                <a16:creationId xmlns:a16="http://schemas.microsoft.com/office/drawing/2014/main" id="{BEAC5A93-07DB-6D73-08A0-D313B51E1C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405763">
            <a:off x="4371590" y="4663954"/>
            <a:ext cx="734243" cy="881091"/>
          </a:xfrm>
          <a:prstGeom prst="rect">
            <a:avLst/>
          </a:prstGeom>
        </p:spPr>
      </p:pic>
      <p:sp>
        <p:nvSpPr>
          <p:cNvPr id="8" name="TextBox 7">
            <a:extLst>
              <a:ext uri="{FF2B5EF4-FFF2-40B4-BE49-F238E27FC236}">
                <a16:creationId xmlns:a16="http://schemas.microsoft.com/office/drawing/2014/main" id="{229A355E-E78B-AE9B-BC0B-1E37D632BE6E}"/>
              </a:ext>
            </a:extLst>
          </p:cNvPr>
          <p:cNvSpPr txBox="1"/>
          <p:nvPr/>
        </p:nvSpPr>
        <p:spPr>
          <a:xfrm>
            <a:off x="457200" y="5715000"/>
            <a:ext cx="5029200" cy="400110"/>
          </a:xfrm>
          <a:prstGeom prst="rect">
            <a:avLst/>
          </a:prstGeom>
          <a:noFill/>
        </p:spPr>
        <p:txBody>
          <a:bodyPr wrap="square">
            <a:spAutoFit/>
          </a:bodyPr>
          <a:lstStyle/>
          <a:p>
            <a:r>
              <a:rPr lang="en-US" sz="2000" dirty="0">
                <a:hlinkClick r:id="rId4"/>
              </a:rPr>
              <a:t>https://www.geogebra.org/m/znztbcpq</a:t>
            </a:r>
            <a:r>
              <a:rPr lang="sr-Cyrl-RS" sz="2000" dirty="0"/>
              <a:t> </a:t>
            </a:r>
            <a:endParaRPr lang="en-US" sz="2000" dirty="0"/>
          </a:p>
        </p:txBody>
      </p:sp>
    </p:spTree>
    <p:extLst>
      <p:ext uri="{BB962C8B-B14F-4D97-AF65-F5344CB8AC3E}">
        <p14:creationId xmlns:p14="http://schemas.microsoft.com/office/powerpoint/2010/main" val="20939153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A92B-236A-4B87-A4E1-2198FA55CE69}"/>
              </a:ext>
            </a:extLst>
          </p:cNvPr>
          <p:cNvSpPr>
            <a:spLocks noGrp="1"/>
          </p:cNvSpPr>
          <p:nvPr>
            <p:ph type="title" idx="4294967295"/>
          </p:nvPr>
        </p:nvSpPr>
        <p:spPr>
          <a:xfrm>
            <a:off x="520700" y="304800"/>
            <a:ext cx="8229600" cy="1143000"/>
          </a:xfrm>
        </p:spPr>
        <p:txBody>
          <a:bodyPr>
            <a:normAutofit fontScale="90000"/>
          </a:bodyPr>
          <a:lstStyle/>
          <a:p>
            <a:r>
              <a:rPr lang="sr-Cyrl-RS" dirty="0"/>
              <a:t>Никада не потцењујете спори напредак</a:t>
            </a:r>
            <a:endParaRPr lang="en-US" dirty="0"/>
          </a:p>
        </p:txBody>
      </p:sp>
      <p:pic>
        <p:nvPicPr>
          <p:cNvPr id="4" name="video">
            <a:hlinkClick r:id="" action="ppaction://media"/>
            <a:extLst>
              <a:ext uri="{FF2B5EF4-FFF2-40B4-BE49-F238E27FC236}">
                <a16:creationId xmlns:a16="http://schemas.microsoft.com/office/drawing/2014/main" id="{60434A31-CECC-B273-5287-39C566997F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9000" y="1295400"/>
            <a:ext cx="4826000" cy="5010198"/>
          </a:xfrm>
          <a:prstGeom prst="rect">
            <a:avLst/>
          </a:prstGeom>
        </p:spPr>
      </p:pic>
    </p:spTree>
    <p:extLst>
      <p:ext uri="{BB962C8B-B14F-4D97-AF65-F5344CB8AC3E}">
        <p14:creationId xmlns:p14="http://schemas.microsoft.com/office/powerpoint/2010/main" val="62674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E1C87D-2C1D-2399-884F-58D257A94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6" y="1813415"/>
            <a:ext cx="8825942" cy="4663585"/>
          </a:xfrm>
          <a:prstGeom prst="rect">
            <a:avLst/>
          </a:prstGeom>
        </p:spPr>
      </p:pic>
      <p:sp>
        <p:nvSpPr>
          <p:cNvPr id="8" name="Title 7">
            <a:extLst>
              <a:ext uri="{FF2B5EF4-FFF2-40B4-BE49-F238E27FC236}">
                <a16:creationId xmlns:a16="http://schemas.microsoft.com/office/drawing/2014/main" id="{3614B14F-5D30-56A5-8005-7EC08EF173E7}"/>
              </a:ext>
            </a:extLst>
          </p:cNvPr>
          <p:cNvSpPr>
            <a:spLocks noGrp="1"/>
          </p:cNvSpPr>
          <p:nvPr>
            <p:ph type="title"/>
          </p:nvPr>
        </p:nvSpPr>
        <p:spPr>
          <a:solidFill>
            <a:srgbClr val="FFCC00"/>
          </a:solidFill>
        </p:spPr>
        <p:txBody>
          <a:bodyPr/>
          <a:lstStyle/>
          <a:p>
            <a:r>
              <a:rPr lang="sr-Cyrl-RS" dirty="0"/>
              <a:t>Кратак поглед на 16. век</a:t>
            </a:r>
            <a:endParaRPr lang="en-US" dirty="0"/>
          </a:p>
        </p:txBody>
      </p:sp>
      <p:sp>
        <p:nvSpPr>
          <p:cNvPr id="9" name="Rectangle: Rounded Corners 8">
            <a:extLst>
              <a:ext uri="{FF2B5EF4-FFF2-40B4-BE49-F238E27FC236}">
                <a16:creationId xmlns:a16="http://schemas.microsoft.com/office/drawing/2014/main" id="{31D89AC6-72C2-36FD-6316-D84995DE3CAB}"/>
              </a:ext>
            </a:extLst>
          </p:cNvPr>
          <p:cNvSpPr/>
          <p:nvPr/>
        </p:nvSpPr>
        <p:spPr>
          <a:xfrm>
            <a:off x="4953000" y="5410200"/>
            <a:ext cx="4057786" cy="533400"/>
          </a:xfrm>
          <a:prstGeom prst="roundRect">
            <a:avLst/>
          </a:prstGeom>
          <a:noFill/>
          <a:ln w="28575">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6E4E84A-60A2-E69A-CA7E-5F69E64066DA}"/>
              </a:ext>
            </a:extLst>
          </p:cNvPr>
          <p:cNvSpPr/>
          <p:nvPr/>
        </p:nvSpPr>
        <p:spPr>
          <a:xfrm>
            <a:off x="1600200" y="1562100"/>
            <a:ext cx="5943600" cy="533400"/>
          </a:xfrm>
          <a:prstGeom prst="roundRect">
            <a:avLst/>
          </a:prstGeom>
          <a:noFill/>
          <a:ln w="28575">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8E016E-C9EC-C481-A306-B86216D67E60}"/>
              </a:ext>
            </a:extLst>
          </p:cNvPr>
          <p:cNvSpPr txBox="1"/>
          <p:nvPr/>
        </p:nvSpPr>
        <p:spPr>
          <a:xfrm>
            <a:off x="1447800" y="3265061"/>
            <a:ext cx="6599462" cy="1770698"/>
          </a:xfrm>
          <a:prstGeom prst="wedgeRoundRectCallout">
            <a:avLst>
              <a:gd name="adj1" fmla="val -5921"/>
              <a:gd name="adj2" fmla="val 103783"/>
              <a:gd name="adj3" fmla="val 16667"/>
            </a:avLst>
          </a:prstGeom>
          <a:solidFill>
            <a:schemeClr val="bg1"/>
          </a:solidFill>
          <a:effectLst>
            <a:glow rad="139700">
              <a:schemeClr val="accent6">
                <a:satMod val="175000"/>
                <a:alpha val="40000"/>
              </a:schemeClr>
            </a:glow>
          </a:effectLst>
        </p:spPr>
        <p:txBody>
          <a:bodyPr wrap="square" rtlCol="0">
            <a:spAutoFit/>
          </a:bodyPr>
          <a:lstStyle/>
          <a:p>
            <a:pPr algn="just"/>
            <a:r>
              <a:rPr lang="sr-Cyrl-RS" sz="2000" dirty="0" err="1"/>
              <a:t>Кеплерови</a:t>
            </a:r>
            <a:r>
              <a:rPr lang="sr-Cyrl-RS" sz="2000" dirty="0"/>
              <a:t> закони су можда најзначајнији експериментални физички резултат 17. века, који је и на развој физике и на развој математике утицао више него све легенде о развоју технике и путовања у новом добу. </a:t>
            </a:r>
          </a:p>
          <a:p>
            <a:pPr algn="r"/>
            <a:r>
              <a:rPr lang="sr-Cyrl-RS" dirty="0"/>
              <a:t>М. Божић, Преглед историје и филозофије математике</a:t>
            </a:r>
            <a:endParaRPr lang="en-US" sz="2000" dirty="0"/>
          </a:p>
        </p:txBody>
      </p:sp>
    </p:spTree>
    <p:extLst>
      <p:ext uri="{BB962C8B-B14F-4D97-AF65-F5344CB8AC3E}">
        <p14:creationId xmlns:p14="http://schemas.microsoft.com/office/powerpoint/2010/main" val="163200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C959-52C4-06D3-8D38-84D0B205283A}"/>
              </a:ext>
            </a:extLst>
          </p:cNvPr>
          <p:cNvSpPr>
            <a:spLocks noGrp="1"/>
          </p:cNvSpPr>
          <p:nvPr>
            <p:ph type="title"/>
          </p:nvPr>
        </p:nvSpPr>
        <p:spPr>
          <a:solidFill>
            <a:srgbClr val="FFCC00"/>
          </a:solidFill>
        </p:spPr>
        <p:txBody>
          <a:bodyPr/>
          <a:lstStyle/>
          <a:p>
            <a:r>
              <a:rPr lang="sr-Cyrl-RS" dirty="0"/>
              <a:t>17. век – век генија </a:t>
            </a:r>
            <a:endParaRPr lang="en-US" dirty="0"/>
          </a:p>
        </p:txBody>
      </p:sp>
      <p:sp>
        <p:nvSpPr>
          <p:cNvPr id="3" name="Content Placeholder 2">
            <a:extLst>
              <a:ext uri="{FF2B5EF4-FFF2-40B4-BE49-F238E27FC236}">
                <a16:creationId xmlns:a16="http://schemas.microsoft.com/office/drawing/2014/main" id="{5873D92A-741D-E14B-172E-9FD4FAE56AF5}"/>
              </a:ext>
            </a:extLst>
          </p:cNvPr>
          <p:cNvSpPr>
            <a:spLocks noGrp="1"/>
          </p:cNvSpPr>
          <p:nvPr>
            <p:ph idx="1"/>
          </p:nvPr>
        </p:nvSpPr>
        <p:spPr/>
        <p:txBody>
          <a:bodyPr/>
          <a:lstStyle/>
          <a:p>
            <a:r>
              <a:rPr lang="sr-Cyrl-RS" dirty="0" err="1"/>
              <a:t>Галилео</a:t>
            </a:r>
            <a:r>
              <a:rPr lang="sr-Cyrl-RS" dirty="0"/>
              <a:t> Галилеј (1564–1642)</a:t>
            </a:r>
            <a:endParaRPr lang="en-US" dirty="0"/>
          </a:p>
          <a:p>
            <a:r>
              <a:rPr lang="sr-Cyrl-RS" dirty="0"/>
              <a:t>Јохан </a:t>
            </a:r>
            <a:r>
              <a:rPr lang="sr-Cyrl-RS" dirty="0" err="1"/>
              <a:t>Кеплер</a:t>
            </a:r>
            <a:r>
              <a:rPr lang="sr-Cyrl-RS" dirty="0"/>
              <a:t> (1571–1630)</a:t>
            </a:r>
            <a:endParaRPr lang="en-US" dirty="0"/>
          </a:p>
          <a:p>
            <a:r>
              <a:rPr lang="sr-Cyrl-RS" dirty="0"/>
              <a:t>Рене Декарт (1596–1650)</a:t>
            </a:r>
            <a:endParaRPr lang="en-US" dirty="0"/>
          </a:p>
          <a:p>
            <a:r>
              <a:rPr lang="sr-Cyrl-RS" dirty="0"/>
              <a:t>Пјер Ферма (1601–1665)</a:t>
            </a:r>
            <a:endParaRPr lang="en-US" dirty="0"/>
          </a:p>
          <a:p>
            <a:r>
              <a:rPr lang="sr-Cyrl-RS" dirty="0"/>
              <a:t>Исак Њутн (1643–1727)</a:t>
            </a:r>
            <a:endParaRPr lang="en-US" dirty="0"/>
          </a:p>
          <a:p>
            <a:r>
              <a:rPr lang="sr-Cyrl-RS" dirty="0"/>
              <a:t>Готфрид Лајбниц (1646–1716)</a:t>
            </a:r>
            <a:endParaRPr lang="sr-Latn-RS" dirty="0"/>
          </a:p>
          <a:p>
            <a:endParaRPr lang="sr-Latn-RS" dirty="0"/>
          </a:p>
          <a:p>
            <a:pPr algn="ctr"/>
            <a:r>
              <a:rPr lang="sr-Cyrl-RS" dirty="0">
                <a:effectLst>
                  <a:outerShdw blurRad="38100" dist="38100" dir="2700000" algn="tl">
                    <a:srgbClr val="000000">
                      <a:alpha val="43137"/>
                    </a:srgbClr>
                  </a:outerShdw>
                </a:effectLst>
              </a:rPr>
              <a:t>Инфинитезимални рачун/Рачун са </a:t>
            </a:r>
            <a:r>
              <a:rPr lang="sr-Cyrl-RS" dirty="0" err="1">
                <a:effectLst>
                  <a:outerShdw blurRad="38100" dist="38100" dir="2700000" algn="tl">
                    <a:srgbClr val="000000">
                      <a:alpha val="43137"/>
                    </a:srgbClr>
                  </a:outerShdw>
                </a:effectLst>
              </a:rPr>
              <a:t>инфинитезималама</a:t>
            </a:r>
            <a:endParaRPr lang="sr-Cyrl-RS"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sr-Cyrl-RS" dirty="0"/>
              <a:t>Диференцијални рачун</a:t>
            </a:r>
          </a:p>
          <a:p>
            <a:pPr marL="342900" indent="-342900">
              <a:buFont typeface="Arial" panose="020B0604020202020204" pitchFamily="34" charset="0"/>
              <a:buChar char="•"/>
            </a:pPr>
            <a:r>
              <a:rPr lang="sr-Cyrl-RS" dirty="0"/>
              <a:t>Интегрални рачун</a:t>
            </a:r>
            <a:endParaRPr lang="en-US" dirty="0"/>
          </a:p>
          <a:p>
            <a:endParaRPr lang="en-US" dirty="0"/>
          </a:p>
          <a:p>
            <a:endParaRPr lang="en-US" dirty="0"/>
          </a:p>
        </p:txBody>
      </p:sp>
      <p:pic>
        <p:nvPicPr>
          <p:cNvPr id="11" name="Picture 10">
            <a:extLst>
              <a:ext uri="{FF2B5EF4-FFF2-40B4-BE49-F238E27FC236}">
                <a16:creationId xmlns:a16="http://schemas.microsoft.com/office/drawing/2014/main" id="{D2175637-277D-4EF8-B091-F76C117EC49E}"/>
              </a:ext>
            </a:extLst>
          </p:cNvPr>
          <p:cNvPicPr>
            <a:picLocks noChangeAspect="1"/>
          </p:cNvPicPr>
          <p:nvPr/>
        </p:nvPicPr>
        <p:blipFill>
          <a:blip r:embed="rId2"/>
          <a:srcRect t="16667" b="44444"/>
          <a:stretch>
            <a:fillRect/>
          </a:stretch>
        </p:blipFill>
        <p:spPr>
          <a:xfrm>
            <a:off x="4724400" y="1981200"/>
            <a:ext cx="4226487" cy="2191512"/>
          </a:xfrm>
          <a:prstGeom prst="rect">
            <a:avLst/>
          </a:prstGeom>
        </p:spPr>
      </p:pic>
    </p:spTree>
    <p:extLst>
      <p:ext uri="{BB962C8B-B14F-4D97-AF65-F5344CB8AC3E}">
        <p14:creationId xmlns:p14="http://schemas.microsoft.com/office/powerpoint/2010/main" val="10535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11DC0-1B8F-038D-D656-6188A83D27F0}"/>
              </a:ext>
            </a:extLst>
          </p:cNvPr>
          <p:cNvSpPr>
            <a:spLocks noGrp="1"/>
          </p:cNvSpPr>
          <p:nvPr>
            <p:ph type="title"/>
          </p:nvPr>
        </p:nvSpPr>
        <p:spPr/>
        <p:txBody>
          <a:bodyPr/>
          <a:lstStyle/>
          <a:p>
            <a:r>
              <a:rPr lang="sr-Cyrl-RS" dirty="0" err="1"/>
              <a:t>Инфинитезимале</a:t>
            </a:r>
            <a:endParaRPr lang="en-US" dirty="0"/>
          </a:p>
        </p:txBody>
      </p:sp>
      <p:sp>
        <p:nvSpPr>
          <p:cNvPr id="3" name="Content Placeholder 2">
            <a:extLst>
              <a:ext uri="{FF2B5EF4-FFF2-40B4-BE49-F238E27FC236}">
                <a16:creationId xmlns:a16="http://schemas.microsoft.com/office/drawing/2014/main" id="{A67D9BB0-5CED-773E-AAD7-4EA78BB6410E}"/>
              </a:ext>
            </a:extLst>
          </p:cNvPr>
          <p:cNvSpPr>
            <a:spLocks noGrp="1"/>
          </p:cNvSpPr>
          <p:nvPr>
            <p:ph idx="1"/>
          </p:nvPr>
        </p:nvSpPr>
        <p:spPr/>
        <p:txBody>
          <a:bodyPr/>
          <a:lstStyle/>
          <a:p>
            <a:r>
              <a:rPr lang="en-US" dirty="0"/>
              <a:t>I</a:t>
            </a:r>
            <a:r>
              <a:rPr lang="sr-Cyrl-RS" dirty="0" err="1"/>
              <a:t>nfinitesimus</a:t>
            </a:r>
            <a:r>
              <a:rPr lang="sr-Cyrl-RS" dirty="0"/>
              <a:t> (модеран латински језик 17. века): 	бесконачно мали део нечега, </a:t>
            </a:r>
          </a:p>
          <a:p>
            <a:r>
              <a:rPr lang="sr-Cyrl-RS" dirty="0"/>
              <a:t>	занемарљиво различит од нуле</a:t>
            </a:r>
          </a:p>
          <a:p>
            <a:endParaRPr lang="sr-Cyrl-RS" dirty="0"/>
          </a:p>
          <a:p>
            <a:r>
              <a:rPr lang="sr-Cyrl-RS" dirty="0">
                <a:effectLst>
                  <a:outerShdw blurRad="38100" dist="38100" dir="2700000" algn="tl">
                    <a:srgbClr val="000000">
                      <a:alpha val="43137"/>
                    </a:srgbClr>
                  </a:outerShdw>
                </a:effectLst>
              </a:rPr>
              <a:t>Физика за 1. разред гимназије, 2026: </a:t>
            </a:r>
          </a:p>
          <a:p>
            <a:pPr algn="just"/>
            <a:r>
              <a:rPr lang="sr-Cyrl-RS" dirty="0"/>
              <a:t>	За одређивање тренутне брзине треба 	посматрати померај тела у бесконачно малом 	временском интервалу јер је само бесконачно 	мали временски интервал близак једном тренутку.</a:t>
            </a:r>
          </a:p>
          <a:p>
            <a:endParaRPr lang="en-US" dirty="0"/>
          </a:p>
        </p:txBody>
      </p:sp>
      <p:sp>
        <p:nvSpPr>
          <p:cNvPr id="4" name="Rectangle: Rounded Corners 3">
            <a:extLst>
              <a:ext uri="{FF2B5EF4-FFF2-40B4-BE49-F238E27FC236}">
                <a16:creationId xmlns:a16="http://schemas.microsoft.com/office/drawing/2014/main" id="{06300670-C917-0C7D-297C-C26C188F75AB}"/>
              </a:ext>
            </a:extLst>
          </p:cNvPr>
          <p:cNvSpPr/>
          <p:nvPr/>
        </p:nvSpPr>
        <p:spPr>
          <a:xfrm>
            <a:off x="4419600" y="3733800"/>
            <a:ext cx="2971800" cy="381000"/>
          </a:xfrm>
          <a:prstGeom prst="roundRect">
            <a:avLst/>
          </a:prstGeom>
          <a:no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3961E9A-7E7F-C8EE-B929-77D8E49A8EBF}"/>
              </a:ext>
            </a:extLst>
          </p:cNvPr>
          <p:cNvSpPr/>
          <p:nvPr/>
        </p:nvSpPr>
        <p:spPr>
          <a:xfrm>
            <a:off x="5334000" y="4152900"/>
            <a:ext cx="3352800" cy="381000"/>
          </a:xfrm>
          <a:prstGeom prst="roundRect">
            <a:avLst/>
          </a:prstGeom>
          <a:no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8DCB3B2-1279-0CCE-2352-F3B439BFA747}"/>
              </a:ext>
            </a:extLst>
          </p:cNvPr>
          <p:cNvSpPr/>
          <p:nvPr/>
        </p:nvSpPr>
        <p:spPr>
          <a:xfrm>
            <a:off x="7281672" y="4876800"/>
            <a:ext cx="1402080" cy="381000"/>
          </a:xfrm>
          <a:prstGeom prst="roundRect">
            <a:avLst/>
          </a:prstGeom>
          <a:no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73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CC4F5-48CC-EF25-ADD2-521C633D4316}"/>
              </a:ext>
            </a:extLst>
          </p:cNvPr>
          <p:cNvSpPr>
            <a:spLocks noGrp="1"/>
          </p:cNvSpPr>
          <p:nvPr>
            <p:ph type="title"/>
          </p:nvPr>
        </p:nvSpPr>
        <p:spPr/>
        <p:txBody>
          <a:bodyPr/>
          <a:lstStyle/>
          <a:p>
            <a:r>
              <a:rPr lang="sr-Cyrl-RS" dirty="0"/>
              <a:t>Рачун са </a:t>
            </a:r>
            <a:r>
              <a:rPr lang="sr-Cyrl-RS" dirty="0" err="1"/>
              <a:t>инфинитезималама</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9B3C1D-6D21-280F-986B-6C903BD11141}"/>
                  </a:ext>
                </a:extLst>
              </p:cNvPr>
              <p:cNvSpPr>
                <a:spLocks noGrp="1"/>
              </p:cNvSpPr>
              <p:nvPr>
                <p:ph idx="1"/>
              </p:nvPr>
            </p:nvSpPr>
            <p:spPr>
              <a:xfrm>
                <a:off x="457200" y="1600200"/>
                <a:ext cx="4343400" cy="4525963"/>
              </a:xfrm>
            </p:spPr>
            <p:txBody>
              <a:bodyPr>
                <a:normAutofit/>
              </a:bodyPr>
              <a:lstStyle/>
              <a:p>
                <a:r>
                  <a:rPr lang="sr-Cyrl-RS" dirty="0">
                    <a:effectLst>
                      <a:outerShdw blurRad="38100" dist="38100" dir="2700000" algn="tl">
                        <a:srgbClr val="000000">
                          <a:alpha val="43137"/>
                        </a:srgbClr>
                      </a:outerShdw>
                    </a:effectLst>
                  </a:rPr>
                  <a:t>Физика за 1. разред гимназије, 2026: </a:t>
                </a:r>
              </a:p>
              <a:p>
                <a:r>
                  <a:rPr lang="sr-Cyrl-RS" dirty="0"/>
                  <a:t>Ако за бесконачно мало време </a:t>
                </a:r>
                <a14:m>
                  <m:oMath xmlns:m="http://schemas.openxmlformats.org/officeDocument/2006/math">
                    <m:r>
                      <a:rPr lang="sr-Cyrl-RS" i="1">
                        <a:latin typeface="Cambria Math" panose="02040503050406030204" pitchFamily="18" charset="0"/>
                      </a:rPr>
                      <m:t>𝑡</m:t>
                    </m:r>
                    <m:r>
                      <a:rPr lang="sr-Cyrl-RS">
                        <a:latin typeface="Cambria Math" panose="02040503050406030204" pitchFamily="18" charset="0"/>
                      </a:rPr>
                      <m:t> </m:t>
                    </m:r>
                  </m:oMath>
                </a14:m>
                <a:r>
                  <a:rPr lang="sr-Cyrl-RS" dirty="0"/>
                  <a:t> тело направи бесконачно мали померај </a:t>
                </a:r>
                <a14:m>
                  <m:oMath xmlns:m="http://schemas.openxmlformats.org/officeDocument/2006/math">
                    <m:r>
                      <m:rPr>
                        <m:sty m:val="p"/>
                      </m:rPr>
                      <a:rPr lang="sr-Cyrl-RS">
                        <a:latin typeface="Cambria Math" panose="02040503050406030204" pitchFamily="18" charset="0"/>
                      </a:rPr>
                      <m:t>Δ</m:t>
                    </m:r>
                    <m:acc>
                      <m:accPr>
                        <m:chr m:val="⃗"/>
                        <m:ctrlPr>
                          <a:rPr lang="en-US" i="1">
                            <a:latin typeface="Cambria Math" panose="02040503050406030204" pitchFamily="18" charset="0"/>
                          </a:rPr>
                        </m:ctrlPr>
                      </m:accPr>
                      <m:e>
                        <m:r>
                          <a:rPr lang="sr-Cyrl-RS" i="1">
                            <a:latin typeface="Cambria Math" panose="02040503050406030204" pitchFamily="18" charset="0"/>
                          </a:rPr>
                          <m:t>𝑝</m:t>
                        </m:r>
                      </m:e>
                    </m:acc>
                  </m:oMath>
                </a14:m>
                <a:r>
                  <a:rPr lang="sr-Cyrl-RS" dirty="0"/>
                  <a:t>, тренутна брзина тела је: </a:t>
                </a:r>
                <a14:m>
                  <m:oMath xmlns:m="http://schemas.openxmlformats.org/officeDocument/2006/math">
                    <m:r>
                      <m:rPr>
                        <m:sty m:val="p"/>
                      </m:rPr>
                      <a:rPr lang="sr-Cyrl-RS">
                        <a:latin typeface="Cambria Math" panose="02040503050406030204" pitchFamily="18" charset="0"/>
                      </a:rPr>
                      <m:t>Δ</m:t>
                    </m:r>
                    <m:acc>
                      <m:accPr>
                        <m:chr m:val="⃗"/>
                        <m:ctrlPr>
                          <a:rPr lang="en-US" i="1">
                            <a:latin typeface="Cambria Math" panose="02040503050406030204" pitchFamily="18" charset="0"/>
                          </a:rPr>
                        </m:ctrlPr>
                      </m:accPr>
                      <m:e>
                        <m:r>
                          <a:rPr lang="sr-Cyrl-RS" i="1">
                            <a:latin typeface="Cambria Math" panose="02040503050406030204" pitchFamily="18" charset="0"/>
                          </a:rPr>
                          <m:t>𝑣</m:t>
                        </m:r>
                      </m:e>
                    </m:acc>
                    <m:r>
                      <a:rPr lang="sr-Cyrl-RS" i="1">
                        <a:latin typeface="Cambria Math" panose="02040503050406030204" pitchFamily="18" charset="0"/>
                      </a:rPr>
                      <m:t>=</m:t>
                    </m:r>
                    <m:f>
                      <m:fPr>
                        <m:ctrlPr>
                          <a:rPr lang="en-US" i="1">
                            <a:latin typeface="Cambria Math" panose="02040503050406030204" pitchFamily="18" charset="0"/>
                          </a:rPr>
                        </m:ctrlPr>
                      </m:fPr>
                      <m:num>
                        <m:r>
                          <m:rPr>
                            <m:sty m:val="p"/>
                          </m:rPr>
                          <a:rPr lang="sr-Cyrl-RS">
                            <a:latin typeface="Cambria Math" panose="02040503050406030204" pitchFamily="18" charset="0"/>
                          </a:rPr>
                          <m:t>Δ</m:t>
                        </m:r>
                        <m:acc>
                          <m:accPr>
                            <m:chr m:val="⃗"/>
                            <m:ctrlPr>
                              <a:rPr lang="en-US" i="1">
                                <a:latin typeface="Cambria Math" panose="02040503050406030204" pitchFamily="18" charset="0"/>
                              </a:rPr>
                            </m:ctrlPr>
                          </m:accPr>
                          <m:e>
                            <m:r>
                              <a:rPr lang="sr-Cyrl-RS" i="1">
                                <a:latin typeface="Cambria Math" panose="02040503050406030204" pitchFamily="18" charset="0"/>
                              </a:rPr>
                              <m:t>𝑣</m:t>
                            </m:r>
                          </m:e>
                        </m:acc>
                      </m:num>
                      <m:den>
                        <m:r>
                          <m:rPr>
                            <m:sty m:val="p"/>
                          </m:rPr>
                          <a:rPr lang="sr-Cyrl-RS">
                            <a:latin typeface="Cambria Math" panose="02040503050406030204" pitchFamily="18" charset="0"/>
                          </a:rPr>
                          <m:t>Δ</m:t>
                        </m:r>
                        <m:r>
                          <a:rPr lang="sr-Cyrl-RS" i="1">
                            <a:latin typeface="Cambria Math" panose="02040503050406030204" pitchFamily="18" charset="0"/>
                          </a:rPr>
                          <m:t>𝑡</m:t>
                        </m:r>
                      </m:den>
                    </m:f>
                  </m:oMath>
                </a14:m>
                <a:r>
                  <a:rPr lang="sr-Cyrl-RS" dirty="0"/>
                  <a:t>.   </a:t>
                </a:r>
                <a:endParaRPr lang="en-US" dirty="0"/>
              </a:p>
              <a:p>
                <a:r>
                  <a:rPr lang="sr-Cyrl-RS" dirty="0"/>
                  <a:t>Дакле, по дефиницији: Тренутна брзина је средња брзина у бесконачно малом тренутку.</a:t>
                </a:r>
                <a:endParaRPr lang="en-US" dirty="0"/>
              </a:p>
              <a:p>
                <a:endParaRPr lang="en-US" dirty="0"/>
              </a:p>
            </p:txBody>
          </p:sp>
        </mc:Choice>
        <mc:Fallback xmlns="">
          <p:sp>
            <p:nvSpPr>
              <p:cNvPr id="3" name="Content Placeholder 2">
                <a:extLst>
                  <a:ext uri="{FF2B5EF4-FFF2-40B4-BE49-F238E27FC236}">
                    <a16:creationId xmlns:a16="http://schemas.microsoft.com/office/drawing/2014/main" id="{539B3C1D-6D21-280F-986B-6C903BD11141}"/>
                  </a:ext>
                </a:extLst>
              </p:cNvPr>
              <p:cNvSpPr>
                <a:spLocks noGrp="1" noRot="1" noChangeAspect="1" noMove="1" noResize="1" noEditPoints="1" noAdjustHandles="1" noChangeArrowheads="1" noChangeShapeType="1" noTextEdit="1"/>
              </p:cNvSpPr>
              <p:nvPr>
                <p:ph idx="1"/>
              </p:nvPr>
            </p:nvSpPr>
            <p:spPr>
              <a:xfrm>
                <a:off x="457200" y="1600200"/>
                <a:ext cx="4343400" cy="4525963"/>
              </a:xfrm>
              <a:blipFill>
                <a:blip r:embed="rId2"/>
                <a:stretch>
                  <a:fillRect l="-2244" t="-1078" b="-148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F438C2A-B190-EBD9-56CF-B45D6A800E03}"/>
              </a:ext>
            </a:extLst>
          </p:cNvPr>
          <p:cNvSpPr txBox="1"/>
          <p:nvPr/>
        </p:nvSpPr>
        <p:spPr>
          <a:xfrm>
            <a:off x="5181600" y="5410200"/>
            <a:ext cx="3733800" cy="1015663"/>
          </a:xfrm>
          <a:prstGeom prst="rect">
            <a:avLst/>
          </a:prstGeom>
          <a:noFill/>
        </p:spPr>
        <p:txBody>
          <a:bodyPr wrap="square">
            <a:spAutoFit/>
          </a:bodyPr>
          <a:lstStyle/>
          <a:p>
            <a:r>
              <a:rPr lang="sr-Cyrl-RS" sz="2000" dirty="0" err="1">
                <a:latin typeface="Segoe UI" panose="020B0502040204020203" pitchFamily="34" charset="0"/>
                <a:ea typeface="Calibri" panose="020F0502020204030204" pitchFamily="34" charset="0"/>
                <a:cs typeface="Segoe UI" panose="020B0502040204020203" pitchFamily="34" charset="0"/>
              </a:rPr>
              <a:t>Лопитал</a:t>
            </a:r>
            <a:r>
              <a:rPr lang="sr-Cyrl-RS" sz="2000" dirty="0">
                <a:latin typeface="Segoe UI" panose="020B0502040204020203" pitchFamily="34" charset="0"/>
                <a:ea typeface="Calibri" panose="020F0502020204030204" pitchFamily="34" charset="0"/>
                <a:cs typeface="Segoe UI" panose="020B0502040204020203" pitchFamily="34" charset="0"/>
              </a:rPr>
              <a:t>, </a:t>
            </a:r>
            <a:r>
              <a:rPr lang="sr-Cyrl-RS" sz="2000" i="1" dirty="0">
                <a:latin typeface="Segoe UI" panose="020B0502040204020203" pitchFamily="34" charset="0"/>
                <a:ea typeface="Calibri" panose="020F0502020204030204" pitchFamily="34" charset="0"/>
                <a:cs typeface="Segoe UI" panose="020B0502040204020203" pitchFamily="34" charset="0"/>
              </a:rPr>
              <a:t>Анализа бесконачно малих за разумевање кривих линија</a:t>
            </a:r>
            <a:r>
              <a:rPr lang="sr-Cyrl-RS" sz="2000" dirty="0">
                <a:latin typeface="Segoe UI" panose="020B0502040204020203" pitchFamily="34" charset="0"/>
                <a:ea typeface="Calibri" panose="020F0502020204030204" pitchFamily="34" charset="0"/>
                <a:cs typeface="Segoe UI" panose="020B0502040204020203" pitchFamily="34" charset="0"/>
              </a:rPr>
              <a:t>, 1696</a:t>
            </a:r>
            <a:endParaRPr lang="en-US" sz="2000" dirty="0">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20AB29FE-AF4B-BFCE-DF97-3CC43B17A2E0}"/>
              </a:ext>
            </a:extLst>
          </p:cNvPr>
          <p:cNvPicPr>
            <a:picLocks noChangeAspect="1"/>
          </p:cNvPicPr>
          <p:nvPr/>
        </p:nvPicPr>
        <p:blipFill>
          <a:blip r:embed="rId3"/>
          <a:stretch>
            <a:fillRect/>
          </a:stretch>
        </p:blipFill>
        <p:spPr>
          <a:xfrm>
            <a:off x="5715000" y="1524000"/>
            <a:ext cx="2667000" cy="3810000"/>
          </a:xfrm>
          <a:prstGeom prst="rect">
            <a:avLst/>
          </a:prstGeom>
        </p:spPr>
      </p:pic>
      <p:sp>
        <p:nvSpPr>
          <p:cNvPr id="4" name="Rectangle: Rounded Corners 3">
            <a:extLst>
              <a:ext uri="{FF2B5EF4-FFF2-40B4-BE49-F238E27FC236}">
                <a16:creationId xmlns:a16="http://schemas.microsoft.com/office/drawing/2014/main" id="{ED2CA40F-F2FA-7A8F-8743-26BDBA3D8B5B}"/>
              </a:ext>
            </a:extLst>
          </p:cNvPr>
          <p:cNvSpPr/>
          <p:nvPr/>
        </p:nvSpPr>
        <p:spPr>
          <a:xfrm>
            <a:off x="484632" y="4937759"/>
            <a:ext cx="4087368" cy="1188403"/>
          </a:xfrm>
          <a:prstGeom prst="roundRect">
            <a:avLst/>
          </a:prstGeom>
          <a:no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12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33723</TotalTime>
  <Words>2524</Words>
  <Application>Microsoft Office PowerPoint</Application>
  <PresentationFormat>On-screen Show (4:3)</PresentationFormat>
  <Paragraphs>721</Paragraphs>
  <Slides>54</Slides>
  <Notes>3</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3" baseType="lpstr">
      <vt:lpstr>Arial</vt:lpstr>
      <vt:lpstr>Calibri</vt:lpstr>
      <vt:lpstr>Cambria Math</vt:lpstr>
      <vt:lpstr>Segoe UI</vt:lpstr>
      <vt:lpstr>Segoe UI Semibold</vt:lpstr>
      <vt:lpstr>Symbol</vt:lpstr>
      <vt:lpstr>Wingdings</vt:lpstr>
      <vt:lpstr>Office Theme</vt:lpstr>
      <vt:lpstr>Document</vt:lpstr>
      <vt:lpstr>Преткалкулус</vt:lpstr>
      <vt:lpstr>PowerPoint Presentation</vt:lpstr>
      <vt:lpstr>Калкулус </vt:lpstr>
      <vt:lpstr>Почетак 21. века</vt:lpstr>
      <vt:lpstr>Почетак 16. века</vt:lpstr>
      <vt:lpstr>Кратак поглед на 16. век</vt:lpstr>
      <vt:lpstr>17. век – век генија </vt:lpstr>
      <vt:lpstr>Инфинитезимале</vt:lpstr>
      <vt:lpstr>Рачун са инфинитезималама</vt:lpstr>
      <vt:lpstr>Рачун са инфинитезималама</vt:lpstr>
      <vt:lpstr>Рачун са инфинитезималама</vt:lpstr>
      <vt:lpstr>Рачун са инфинитезималама</vt:lpstr>
      <vt:lpstr>„Ослабљене једнакости“</vt:lpstr>
      <vt:lpstr>Гранична вредност</vt:lpstr>
      <vt:lpstr>Површина</vt:lpstr>
      <vt:lpstr>Тангенте</vt:lpstr>
      <vt:lpstr>Основна теорема калкулуса</vt:lpstr>
      <vt:lpstr>Мерански програм</vt:lpstr>
      <vt:lpstr>„Нестандардни“ приступ</vt:lpstr>
      <vt:lpstr>Преткалкулус</vt:lpstr>
      <vt:lpstr>Разуме ли ученик Галилејеве речи?</vt:lpstr>
      <vt:lpstr>Галилејеви експерименти</vt:lpstr>
      <vt:lpstr>Галилејеви експерименти</vt:lpstr>
      <vt:lpstr>Галилејеви експерименти</vt:lpstr>
      <vt:lpstr>Галилејеви експерименти</vt:lpstr>
      <vt:lpstr>Галилејеви експерименти</vt:lpstr>
      <vt:lpstr>Галилејеви експерименти</vt:lpstr>
      <vt:lpstr>Галилејеви експерименти</vt:lpstr>
      <vt:lpstr>PowerPoint Presentation</vt:lpstr>
      <vt:lpstr>PowerPoint Presentation</vt:lpstr>
      <vt:lpstr>Промене брзине нису скоковите!</vt:lpstr>
      <vt:lpstr>PowerPoint Presentation</vt:lpstr>
      <vt:lpstr>Брзина и пређени пут</vt:lpstr>
      <vt:lpstr>„Обична“ алгебра</vt:lpstr>
      <vt:lpstr>Кеплер о Биргијевом канону</vt:lpstr>
      <vt:lpstr>Задатак</vt:lpstr>
      <vt:lpstr>Задатак</vt:lpstr>
      <vt:lpstr>Како је Бирги размишљао?</vt:lpstr>
      <vt:lpstr>Како је Бирги размишљао?</vt:lpstr>
      <vt:lpstr>Како је Бирги размишљао?</vt:lpstr>
      <vt:lpstr>Како је Бирги размишљао?</vt:lpstr>
      <vt:lpstr>Како је Бирги размишљао?</vt:lpstr>
      <vt:lpstr>Како је Бирги размишљао?</vt:lpstr>
      <vt:lpstr>Задатак</vt:lpstr>
      <vt:lpstr>Задатак</vt:lpstr>
      <vt:lpstr>Бирги је узео финију поделу</vt:lpstr>
      <vt:lpstr>Таблица може да се чита здесна налево</vt:lpstr>
      <vt:lpstr>Двосмерно читање</vt:lpstr>
      <vt:lpstr>Главна формула! </vt:lpstr>
      <vt:lpstr>Геометријски поглед</vt:lpstr>
      <vt:lpstr>Геометријски поглед</vt:lpstr>
      <vt:lpstr>Кратак поглед на 16. век</vt:lpstr>
      <vt:lpstr>Динамичка геометрија</vt:lpstr>
      <vt:lpstr>Никада не потцењујете спори напредак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Nebojsa Ikodinovic</dc:creator>
  <cp:lastModifiedBy>Икодиновић Небојша</cp:lastModifiedBy>
  <cp:revision>168</cp:revision>
  <dcterms:created xsi:type="dcterms:W3CDTF">2024-11-30T20:13:50Z</dcterms:created>
  <dcterms:modified xsi:type="dcterms:W3CDTF">2026-05-16T07:26:42Z</dcterms:modified>
</cp:coreProperties>
</file>