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12" r:id="rId3"/>
    <p:sldId id="313" r:id="rId4"/>
    <p:sldId id="309" r:id="rId5"/>
    <p:sldId id="333" r:id="rId6"/>
    <p:sldId id="314" r:id="rId7"/>
    <p:sldId id="315" r:id="rId8"/>
    <p:sldId id="335" r:id="rId9"/>
    <p:sldId id="334" r:id="rId10"/>
    <p:sldId id="317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8" r:id="rId19"/>
    <p:sldId id="327" r:id="rId20"/>
    <p:sldId id="329" r:id="rId21"/>
    <p:sldId id="330" r:id="rId22"/>
    <p:sldId id="332" r:id="rId23"/>
    <p:sldId id="293" r:id="rId24"/>
    <p:sldId id="295" r:id="rId2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CC"/>
    <a:srgbClr val="5C732F"/>
    <a:srgbClr val="F4F3EC"/>
    <a:srgbClr val="F0EEE4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2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50ECB-89ED-46CF-9B74-1B1CA00A1A0C}" type="datetimeFigureOut">
              <a:rPr lang="sr-Cyrl-RS" smtClean="0"/>
              <a:t>24.04.2026.</a:t>
            </a:fld>
            <a:endParaRPr lang="sr-Cyrl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944D6-DAE4-415A-94FF-32B78A727EBE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66943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944D6-DAE4-415A-94FF-32B78A727EBE}" type="slidenum">
              <a:rPr lang="sr-Cyrl-RS" smtClean="0"/>
              <a:t>1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13545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944D6-DAE4-415A-94FF-32B78A727EBE}" type="slidenum">
              <a:rPr lang="sr-Cyrl-RS" smtClean="0"/>
              <a:t>3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766094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944D6-DAE4-415A-94FF-32B78A727EBE}" type="slidenum">
              <a:rPr lang="sr-Cyrl-RS" smtClean="0"/>
              <a:t>23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020870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944D6-DAE4-415A-94FF-32B78A727EBE}" type="slidenum">
              <a:rPr lang="sr-Cyrl-RS" smtClean="0"/>
              <a:t>24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84090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Segoe UI Semibold" pitchFamily="34" charset="0"/>
                <a:cs typeface="Segoe UI Semibold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r-Cyrl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r-Cyrl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16FF-26ED-4F55-9863-061780E57E4E}" type="datetime1">
              <a:rPr lang="sr-Cyrl-RS" smtClean="0"/>
              <a:t>24.04.2026.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31F3-D99E-41B8-A7C8-BC069CB552B6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77649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 algn="l">
              <a:defRPr sz="3600">
                <a:latin typeface="Segoe UI Semibold" pitchFamily="34" charset="0"/>
                <a:cs typeface="Segoe UI Semibold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Wingdings" pitchFamily="2" charset="2"/>
              <a:buNone/>
              <a:defRPr sz="2400">
                <a:latin typeface="Segoe UI" pitchFamily="34" charset="0"/>
                <a:cs typeface="Segoe UI" pitchFamily="34" charset="0"/>
              </a:defRPr>
            </a:lvl1pPr>
            <a:lvl2pPr marL="800100" indent="-342900">
              <a:buFont typeface="Wingdings" pitchFamily="2" charset="2"/>
              <a:buChar char="q"/>
              <a:defRPr sz="2000">
                <a:latin typeface="Segoe UI" pitchFamily="34" charset="0"/>
                <a:cs typeface="Segoe UI" pitchFamily="34" charset="0"/>
              </a:defRPr>
            </a:lvl2pPr>
            <a:lvl3pPr>
              <a:defRPr sz="2000">
                <a:latin typeface="Segoe UI" pitchFamily="34" charset="0"/>
                <a:cs typeface="Segoe UI" pitchFamily="34" charset="0"/>
              </a:defRPr>
            </a:lvl3pPr>
            <a:lvl4pPr>
              <a:defRPr sz="1800">
                <a:latin typeface="Segoe UI" pitchFamily="34" charset="0"/>
                <a:cs typeface="Segoe UI" pitchFamily="34" charset="0"/>
              </a:defRPr>
            </a:lvl4pPr>
            <a:lvl5pPr>
              <a:defRPr sz="16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FB2E-9729-41CF-BFCA-FBD1ED49A6D9}" type="datetime1">
              <a:rPr lang="sr-Cyrl-RS" smtClean="0"/>
              <a:t>24.04.2026.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31F3-D99E-41B8-A7C8-BC069CB552B6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43000"/>
            <a:ext cx="3886200" cy="0"/>
          </a:xfrm>
          <a:prstGeom prst="line">
            <a:avLst/>
          </a:prstGeom>
          <a:ln w="190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16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>
            <a:lvl1pPr algn="l">
              <a:defRPr sz="3600">
                <a:latin typeface="Segoe UI Semibold" pitchFamily="34" charset="0"/>
                <a:cs typeface="Segoe UI Semibold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q"/>
              <a:defRPr sz="2400">
                <a:latin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Segoe UI" pitchFamily="34" charset="0"/>
                <a:cs typeface="Segoe UI" pitchFamily="34" charset="0"/>
              </a:defRPr>
            </a:lvl2pPr>
            <a:lvl3pPr marL="1143000" indent="-228600">
              <a:buFont typeface="Wingdings" pitchFamily="2" charset="2"/>
              <a:buChar char="q"/>
              <a:defRPr sz="2000">
                <a:latin typeface="Segoe UI" pitchFamily="34" charset="0"/>
                <a:cs typeface="Segoe UI" pitchFamily="34" charset="0"/>
              </a:defRPr>
            </a:lvl3pPr>
            <a:lvl4pPr marL="1600200" indent="-228600">
              <a:buFont typeface="Wingdings" pitchFamily="2" charset="2"/>
              <a:buChar char="q"/>
              <a:defRPr sz="1800">
                <a:latin typeface="Segoe UI" pitchFamily="34" charset="0"/>
                <a:cs typeface="Segoe UI" pitchFamily="34" charset="0"/>
              </a:defRPr>
            </a:lvl4pPr>
            <a:lvl5pPr marL="2057400" indent="-228600">
              <a:buFont typeface="Wingdings" pitchFamily="2" charset="2"/>
              <a:buChar char="q"/>
              <a:defRPr sz="1800">
                <a:latin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q"/>
              <a:defRPr sz="2400">
                <a:latin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q"/>
              <a:defRPr sz="2000">
                <a:latin typeface="Segoe UI" pitchFamily="34" charset="0"/>
                <a:cs typeface="Segoe UI" pitchFamily="34" charset="0"/>
              </a:defRPr>
            </a:lvl2pPr>
            <a:lvl3pPr marL="1143000" indent="-228600">
              <a:buFont typeface="Wingdings" pitchFamily="2" charset="2"/>
              <a:buChar char="q"/>
              <a:defRPr sz="2000">
                <a:latin typeface="Segoe UI" pitchFamily="34" charset="0"/>
                <a:cs typeface="Segoe UI" pitchFamily="34" charset="0"/>
              </a:defRPr>
            </a:lvl3pPr>
            <a:lvl4pPr marL="1600200" indent="-228600">
              <a:buFont typeface="Wingdings" pitchFamily="2" charset="2"/>
              <a:buChar char="q"/>
              <a:defRPr sz="1800">
                <a:latin typeface="Segoe UI" pitchFamily="34" charset="0"/>
                <a:cs typeface="Segoe UI" pitchFamily="34" charset="0"/>
              </a:defRPr>
            </a:lvl4pPr>
            <a:lvl5pPr marL="2057400" indent="-228600">
              <a:buFont typeface="Wingdings" pitchFamily="2" charset="2"/>
              <a:buChar char="q"/>
              <a:defRPr sz="1800">
                <a:latin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1C46-26D4-4642-9A17-4F179F900B59}" type="datetime1">
              <a:rPr lang="sr-Cyrl-RS" smtClean="0"/>
              <a:t>24.04.2026.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31F3-D99E-41B8-A7C8-BC069CB552B6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43000"/>
            <a:ext cx="3886200" cy="0"/>
          </a:xfrm>
          <a:prstGeom prst="line">
            <a:avLst/>
          </a:prstGeom>
          <a:ln w="190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06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 algn="l">
              <a:defRPr sz="3600">
                <a:latin typeface="Segoe UI Semibold" pitchFamily="34" charset="0"/>
                <a:cs typeface="Segoe UI Semibold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r-Cyrl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4040188" cy="639762"/>
          </a:xfrm>
          <a:solidFill>
            <a:srgbClr val="FFCC00"/>
          </a:solidFill>
        </p:spPr>
        <p:txBody>
          <a:bodyPr anchor="b">
            <a:noAutofit/>
          </a:bodyPr>
          <a:lstStyle>
            <a:lvl1pPr marL="0" indent="0">
              <a:buNone/>
              <a:defRPr sz="2400" b="0">
                <a:effectLst/>
                <a:latin typeface="Segoe UI Semibold" pitchFamily="34" charset="0"/>
                <a:cs typeface="Segoe UI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indent="0">
              <a:buNone/>
              <a:defRPr sz="2400">
                <a:latin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q"/>
              <a:defRPr sz="20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cs typeface="Segoe UI" pitchFamily="34" charset="0"/>
              </a:defRPr>
            </a:lvl4pPr>
            <a:lvl5pPr>
              <a:defRPr sz="16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1438"/>
            <a:ext cx="4041775" cy="639762"/>
          </a:xfrm>
          <a:solidFill>
            <a:srgbClr val="FFCC00"/>
          </a:solidFill>
        </p:spPr>
        <p:txBody>
          <a:bodyPr anchor="b"/>
          <a:lstStyle>
            <a:lvl1pPr marL="0" indent="0">
              <a:buNone/>
              <a:defRPr sz="2400" b="0">
                <a:latin typeface="Segoe UI Semibold" pitchFamily="34" charset="0"/>
                <a:cs typeface="Segoe UI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indent="0">
              <a:buNone/>
              <a:defRPr sz="2400">
                <a:latin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q"/>
              <a:defRPr sz="20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cs typeface="Segoe UI" pitchFamily="34" charset="0"/>
              </a:defRPr>
            </a:lvl4pPr>
            <a:lvl5pPr>
              <a:defRPr sz="16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3694-F930-41EB-B351-3CF54DB517A0}" type="datetime1">
              <a:rPr lang="sr-Cyrl-RS" smtClean="0"/>
              <a:t>24.04.2026.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31F3-D99E-41B8-A7C8-BC069CB552B6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3886200" cy="0"/>
          </a:xfrm>
          <a:prstGeom prst="line">
            <a:avLst/>
          </a:prstGeom>
          <a:ln w="190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153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 algn="l">
              <a:defRPr sz="3600">
                <a:latin typeface="Segoe UI Semibold" pitchFamily="34" charset="0"/>
                <a:cs typeface="Segoe UI Semibold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r-Cyrl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4040188" cy="639762"/>
          </a:xfrm>
          <a:solidFill>
            <a:srgbClr val="FFCC00"/>
          </a:solidFill>
        </p:spPr>
        <p:txBody>
          <a:bodyPr anchor="b">
            <a:noAutofit/>
          </a:bodyPr>
          <a:lstStyle>
            <a:lvl1pPr marL="0" indent="0">
              <a:buNone/>
              <a:defRPr sz="2400" b="0">
                <a:effectLst/>
                <a:latin typeface="Segoe UI Semibold" pitchFamily="34" charset="0"/>
                <a:cs typeface="Segoe UI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indent="0">
              <a:buNone/>
              <a:defRPr sz="2400">
                <a:latin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q"/>
              <a:defRPr sz="20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cs typeface="Segoe UI" pitchFamily="34" charset="0"/>
              </a:defRPr>
            </a:lvl4pPr>
            <a:lvl5pPr>
              <a:defRPr sz="16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1438"/>
            <a:ext cx="4041775" cy="639762"/>
          </a:xfrm>
          <a:solidFill>
            <a:srgbClr val="FFCC00"/>
          </a:solidFill>
        </p:spPr>
        <p:txBody>
          <a:bodyPr anchor="b"/>
          <a:lstStyle>
            <a:lvl1pPr marL="0" indent="0">
              <a:buNone/>
              <a:defRPr sz="2400" b="0">
                <a:latin typeface="Segoe UI Semibold" pitchFamily="34" charset="0"/>
                <a:cs typeface="Segoe UI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indent="0">
              <a:buNone/>
              <a:defRPr sz="2400">
                <a:latin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q"/>
              <a:defRPr sz="20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cs typeface="Segoe UI" pitchFamily="34" charset="0"/>
              </a:defRPr>
            </a:lvl4pPr>
            <a:lvl5pPr>
              <a:defRPr sz="16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2F94-5966-47D3-9212-68A54F3FF671}" type="datetime1">
              <a:rPr lang="sr-Cyrl-RS" smtClean="0"/>
              <a:t>24.04.2026.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31F3-D99E-41B8-A7C8-BC069CB552B6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3886200" cy="0"/>
          </a:xfrm>
          <a:prstGeom prst="line">
            <a:avLst/>
          </a:prstGeom>
          <a:ln w="190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153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 algn="l">
              <a:defRPr sz="3600">
                <a:latin typeface="Segoe UI Semibold" pitchFamily="34" charset="0"/>
                <a:cs typeface="Segoe UI Semibold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r-Cyrl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4040188" cy="639762"/>
          </a:xfrm>
          <a:solidFill>
            <a:srgbClr val="FFCC00"/>
          </a:solidFill>
        </p:spPr>
        <p:txBody>
          <a:bodyPr anchor="b">
            <a:noAutofit/>
          </a:bodyPr>
          <a:lstStyle>
            <a:lvl1pPr marL="0" indent="0">
              <a:buNone/>
              <a:defRPr sz="2400" b="0">
                <a:effectLst/>
                <a:latin typeface="Segoe UI Semibold" pitchFamily="34" charset="0"/>
                <a:cs typeface="Segoe UI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indent="0">
              <a:buNone/>
              <a:defRPr sz="2400">
                <a:latin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q"/>
              <a:defRPr sz="20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cs typeface="Segoe UI" pitchFamily="34" charset="0"/>
              </a:defRPr>
            </a:lvl4pPr>
            <a:lvl5pPr>
              <a:defRPr sz="16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1438"/>
            <a:ext cx="4041775" cy="639762"/>
          </a:xfrm>
          <a:solidFill>
            <a:srgbClr val="FFCC00"/>
          </a:solidFill>
        </p:spPr>
        <p:txBody>
          <a:bodyPr anchor="b"/>
          <a:lstStyle>
            <a:lvl1pPr marL="0" indent="0">
              <a:buNone/>
              <a:defRPr sz="2400" b="0">
                <a:latin typeface="Segoe UI Semibold" pitchFamily="34" charset="0"/>
                <a:cs typeface="Segoe UI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indent="0">
              <a:buNone/>
              <a:defRPr sz="2400">
                <a:latin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q"/>
              <a:defRPr sz="20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cs typeface="Segoe UI" pitchFamily="34" charset="0"/>
              </a:defRPr>
            </a:lvl4pPr>
            <a:lvl5pPr>
              <a:defRPr sz="16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FAE7-A0F3-48E6-8F0A-09B45C9FA7B2}" type="datetime1">
              <a:rPr lang="sr-Cyrl-RS" smtClean="0"/>
              <a:t>24.04.2026.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31F3-D99E-41B8-A7C8-BC069CB552B6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3886200" cy="0"/>
          </a:xfrm>
          <a:prstGeom prst="line">
            <a:avLst/>
          </a:prstGeom>
          <a:ln w="190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153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 algn="l">
              <a:defRPr sz="3600">
                <a:latin typeface="Segoe UI Semibold" pitchFamily="34" charset="0"/>
                <a:cs typeface="Segoe UI Semibold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r-Cyrl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4040188" cy="639762"/>
          </a:xfrm>
          <a:solidFill>
            <a:srgbClr val="FFCC00"/>
          </a:solidFill>
        </p:spPr>
        <p:txBody>
          <a:bodyPr anchor="b">
            <a:noAutofit/>
          </a:bodyPr>
          <a:lstStyle>
            <a:lvl1pPr marL="0" indent="0">
              <a:buNone/>
              <a:defRPr sz="2400" b="0">
                <a:effectLst/>
                <a:latin typeface="Segoe UI Semibold" pitchFamily="34" charset="0"/>
                <a:cs typeface="Segoe UI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indent="0">
              <a:buNone/>
              <a:defRPr sz="2400">
                <a:latin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q"/>
              <a:defRPr sz="20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cs typeface="Segoe UI" pitchFamily="34" charset="0"/>
              </a:defRPr>
            </a:lvl4pPr>
            <a:lvl5pPr>
              <a:defRPr sz="16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1438"/>
            <a:ext cx="4041775" cy="639762"/>
          </a:xfrm>
          <a:solidFill>
            <a:srgbClr val="FFCC00"/>
          </a:solidFill>
        </p:spPr>
        <p:txBody>
          <a:bodyPr anchor="b"/>
          <a:lstStyle>
            <a:lvl1pPr marL="0" indent="0">
              <a:buNone/>
              <a:defRPr sz="2400" b="0">
                <a:latin typeface="Segoe UI Semibold" pitchFamily="34" charset="0"/>
                <a:cs typeface="Segoe UI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indent="0">
              <a:buNone/>
              <a:defRPr sz="2400">
                <a:latin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q"/>
              <a:defRPr sz="20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cs typeface="Segoe UI" pitchFamily="34" charset="0"/>
              </a:defRPr>
            </a:lvl4pPr>
            <a:lvl5pPr>
              <a:defRPr sz="16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6E20-0EC7-4B89-A2D7-59E643BE3E2A}" type="datetime1">
              <a:rPr lang="sr-Cyrl-RS" smtClean="0"/>
              <a:t>24.04.2026.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31F3-D99E-41B8-A7C8-BC069CB552B6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3886200" cy="0"/>
          </a:xfrm>
          <a:prstGeom prst="line">
            <a:avLst/>
          </a:prstGeom>
          <a:ln w="190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153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latin typeface="Segoe UI Semibold" pitchFamily="34" charset="0"/>
                <a:cs typeface="Segoe UI Semibold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r-Cyrl-R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ACF9-BFA2-4E21-BC28-29F544700D8B}" type="datetime1">
              <a:rPr lang="sr-Cyrl-RS" smtClean="0"/>
              <a:t>24.04.2026.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31F3-D99E-41B8-A7C8-BC069CB552B6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447800"/>
            <a:ext cx="3886200" cy="0"/>
          </a:xfrm>
          <a:prstGeom prst="line">
            <a:avLst/>
          </a:prstGeom>
          <a:ln w="190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6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8483-A312-453A-BE71-50A0AE9BF1F7}" type="datetime1">
              <a:rPr lang="sr-Cyrl-RS" smtClean="0"/>
              <a:t>24.04.2026.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31F3-D99E-41B8-A7C8-BC069CB552B6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059059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latin typeface="Segoe UI Semibold" pitchFamily="34" charset="0"/>
                <a:cs typeface="Segoe UI Semibold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r-Cyrl-R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4336-1408-4005-9C37-5B5326DB9F33}" type="datetime1">
              <a:rPr lang="sr-Cyrl-RS" smtClean="0"/>
              <a:t>24.04.2026.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31F3-D99E-41B8-A7C8-BC069CB552B6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447800"/>
            <a:ext cx="3886200" cy="0"/>
          </a:xfrm>
          <a:prstGeom prst="line">
            <a:avLst/>
          </a:prstGeom>
          <a:ln w="190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700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438400" cy="1327150"/>
          </a:xfrm>
        </p:spPr>
        <p:txBody>
          <a:bodyPr anchor="b">
            <a:noAutofit/>
          </a:bodyPr>
          <a:lstStyle>
            <a:lvl1pPr algn="l">
              <a:defRPr sz="3000" b="1">
                <a:latin typeface="Segoe UI Semibold" pitchFamily="34" charset="0"/>
                <a:cs typeface="Segoe UI Semibold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273050"/>
            <a:ext cx="5638800" cy="5853113"/>
          </a:xfrm>
        </p:spPr>
        <p:txBody>
          <a:bodyPr/>
          <a:lstStyle>
            <a:lvl1pPr marL="0" indent="0">
              <a:buNone/>
              <a:defRPr sz="2400">
                <a:latin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q"/>
              <a:defRPr sz="2000">
                <a:latin typeface="Segoe UI" pitchFamily="34" charset="0"/>
                <a:cs typeface="Segoe UI" pitchFamily="34" charset="0"/>
              </a:defRPr>
            </a:lvl2pPr>
            <a:lvl3pPr>
              <a:defRPr sz="2400">
                <a:latin typeface="Segoe UI" pitchFamily="34" charset="0"/>
                <a:cs typeface="Segoe UI" pitchFamily="34" charset="0"/>
              </a:defRPr>
            </a:lvl3pPr>
            <a:lvl4pPr>
              <a:defRPr sz="2000">
                <a:latin typeface="Segoe UI" pitchFamily="34" charset="0"/>
                <a:cs typeface="Segoe UI" pitchFamily="34" charset="0"/>
              </a:defRPr>
            </a:lvl4pPr>
            <a:lvl5pPr>
              <a:defRPr sz="2000">
                <a:latin typeface="Segoe UI" pitchFamily="34" charset="0"/>
                <a:cs typeface="Segoe U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76400"/>
            <a:ext cx="2438400" cy="44497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5CB3-BBA1-40E8-BF51-9D888B485067}" type="datetime1">
              <a:rPr lang="sr-Cyrl-RS" smtClean="0"/>
              <a:t>24.04.2026.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31F3-D99E-41B8-A7C8-BC069CB552B6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600200"/>
            <a:ext cx="2514600" cy="0"/>
          </a:xfrm>
          <a:prstGeom prst="line">
            <a:avLst/>
          </a:prstGeom>
          <a:ln w="190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30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 algn="l">
              <a:defRPr sz="3600">
                <a:latin typeface="Segoe UI Semibold" pitchFamily="34" charset="0"/>
                <a:cs typeface="Segoe UI Semibold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Wingdings" pitchFamily="2" charset="2"/>
              <a:buNone/>
              <a:defRPr sz="2400">
                <a:latin typeface="Segoe UI" pitchFamily="34" charset="0"/>
                <a:cs typeface="Segoe UI" pitchFamily="34" charset="0"/>
              </a:defRPr>
            </a:lvl1pPr>
            <a:lvl2pPr marL="800100" indent="-342900">
              <a:buFont typeface="Wingdings" pitchFamily="2" charset="2"/>
              <a:buChar char="q"/>
              <a:defRPr sz="2000">
                <a:latin typeface="Segoe UI" pitchFamily="34" charset="0"/>
                <a:cs typeface="Segoe UI" pitchFamily="34" charset="0"/>
              </a:defRPr>
            </a:lvl2pPr>
            <a:lvl3pPr>
              <a:defRPr sz="2000">
                <a:latin typeface="Segoe UI" pitchFamily="34" charset="0"/>
                <a:cs typeface="Segoe UI" pitchFamily="34" charset="0"/>
              </a:defRPr>
            </a:lvl3pPr>
            <a:lvl4pPr>
              <a:defRPr sz="1800">
                <a:latin typeface="Segoe UI" pitchFamily="34" charset="0"/>
                <a:cs typeface="Segoe UI" pitchFamily="34" charset="0"/>
              </a:defRPr>
            </a:lvl4pPr>
            <a:lvl5pPr>
              <a:defRPr sz="16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2D7D-6939-4F46-B131-C9B937FBB11C}" type="datetime1">
              <a:rPr lang="sr-Cyrl-RS" smtClean="0"/>
              <a:t>24.04.2026.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31F3-D99E-41B8-A7C8-BC069CB552B6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43000"/>
            <a:ext cx="3886200" cy="0"/>
          </a:xfrm>
          <a:prstGeom prst="line">
            <a:avLst/>
          </a:prstGeom>
          <a:ln w="190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166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438400" cy="1327150"/>
          </a:xfrm>
        </p:spPr>
        <p:txBody>
          <a:bodyPr anchor="b">
            <a:noAutofit/>
          </a:bodyPr>
          <a:lstStyle>
            <a:lvl1pPr algn="l">
              <a:defRPr sz="3000" b="1">
                <a:latin typeface="Segoe UI Semibold" pitchFamily="34" charset="0"/>
                <a:cs typeface="Segoe UI Semibold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r-Cyrl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76400"/>
            <a:ext cx="2438400" cy="44497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C438-EA14-4927-B8B4-56323E50C6AE}" type="datetime1">
              <a:rPr lang="sr-Cyrl-RS" smtClean="0"/>
              <a:t>24.04.2026.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31F3-D99E-41B8-A7C8-BC069CB552B6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048000" y="285750"/>
            <a:ext cx="5791200" cy="47625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effectLst/>
                <a:latin typeface="Segoe UI Semibold" pitchFamily="34" charset="0"/>
                <a:cs typeface="Segoe UI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3048000" y="838200"/>
            <a:ext cx="5791200" cy="2362200"/>
          </a:xfrm>
        </p:spPr>
        <p:txBody>
          <a:bodyPr/>
          <a:lstStyle>
            <a:lvl1pPr marL="0" indent="0">
              <a:buNone/>
              <a:defRPr sz="2400">
                <a:latin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q"/>
              <a:defRPr sz="20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cs typeface="Segoe UI" pitchFamily="34" charset="0"/>
              </a:defRPr>
            </a:lvl4pPr>
            <a:lvl5pPr>
              <a:defRPr sz="16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3048000" y="3276600"/>
            <a:ext cx="5791200" cy="47625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effectLst/>
                <a:latin typeface="Segoe UI Semibold" pitchFamily="34" charset="0"/>
                <a:cs typeface="Segoe UI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5"/>
          </p:nvPr>
        </p:nvSpPr>
        <p:spPr>
          <a:xfrm>
            <a:off x="3048000" y="3821112"/>
            <a:ext cx="5791200" cy="2274888"/>
          </a:xfrm>
        </p:spPr>
        <p:txBody>
          <a:bodyPr/>
          <a:lstStyle>
            <a:lvl1pPr marL="0" indent="0">
              <a:buNone/>
              <a:defRPr sz="2400">
                <a:latin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q"/>
              <a:defRPr sz="20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cs typeface="Segoe UI" pitchFamily="34" charset="0"/>
              </a:defRPr>
            </a:lvl4pPr>
            <a:lvl5pPr>
              <a:defRPr sz="16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600200"/>
            <a:ext cx="2514600" cy="0"/>
          </a:xfrm>
          <a:prstGeom prst="line">
            <a:avLst/>
          </a:prstGeom>
          <a:ln w="190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049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6150"/>
          </a:xfrm>
          <a:solidFill>
            <a:srgbClr val="FFCC00"/>
          </a:solidFill>
        </p:spPr>
        <p:txBody>
          <a:bodyPr anchor="b">
            <a:noAutofit/>
          </a:bodyPr>
          <a:lstStyle>
            <a:lvl1pPr algn="l">
              <a:defRPr sz="2800" b="1">
                <a:latin typeface="Segoe UI Semibold" pitchFamily="34" charset="0"/>
                <a:cs typeface="Segoe UI Semibold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0" indent="0">
              <a:buNone/>
              <a:defRPr sz="2400">
                <a:latin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q"/>
              <a:defRPr sz="2000">
                <a:latin typeface="Segoe UI" pitchFamily="34" charset="0"/>
                <a:cs typeface="Segoe UI" pitchFamily="34" charset="0"/>
              </a:defRPr>
            </a:lvl2pPr>
            <a:lvl3pPr>
              <a:defRPr sz="2400">
                <a:latin typeface="Segoe UI" pitchFamily="34" charset="0"/>
                <a:cs typeface="Segoe UI" pitchFamily="34" charset="0"/>
              </a:defRPr>
            </a:lvl3pPr>
            <a:lvl4pPr>
              <a:defRPr sz="2000">
                <a:latin typeface="Segoe UI" pitchFamily="34" charset="0"/>
                <a:cs typeface="Segoe UI" pitchFamily="34" charset="0"/>
              </a:defRPr>
            </a:lvl4pPr>
            <a:lvl5pPr>
              <a:defRPr sz="2000">
                <a:latin typeface="Segoe UI" pitchFamily="34" charset="0"/>
                <a:cs typeface="Segoe U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266B-835D-4189-8D9C-902B85ACACAB}" type="datetime1">
              <a:rPr lang="sr-Cyrl-RS" smtClean="0"/>
              <a:t>24.04.2026.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31F3-D99E-41B8-A7C8-BC069CB552B6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295400"/>
            <a:ext cx="2971800" cy="0"/>
          </a:xfrm>
          <a:prstGeom prst="line">
            <a:avLst/>
          </a:prstGeom>
          <a:ln w="190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16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Segoe UI Semibold" pitchFamily="34" charset="0"/>
                <a:cs typeface="Segoe UI Semibold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r-Cyrl-R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Segoe UI Semibold" pitchFamily="34" charset="0"/>
                <a:cs typeface="Segoe UI Semibold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6240-7255-4D46-9FFE-86AD59D51CA7}" type="datetime1">
              <a:rPr lang="sr-Cyrl-RS" smtClean="0"/>
              <a:t>24.04.2026.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31F3-D99E-41B8-A7C8-BC069CB552B6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061426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1032-86E3-4FA4-B7F3-C8FE88A0001B}" type="datetime1">
              <a:rPr lang="sr-Cyrl-RS" smtClean="0"/>
              <a:t>24.04.2026.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31F3-D99E-41B8-A7C8-BC069CB552B6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94447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0B1C-968C-4821-9E9D-308535BEDBF8}" type="datetime1">
              <a:rPr lang="sr-Cyrl-RS" smtClean="0"/>
              <a:t>24.04.2026.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31F3-D99E-41B8-A7C8-BC069CB552B6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01872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9313-FCED-4BDA-96DF-BF83B2620DDF}" type="datetime1">
              <a:rPr lang="sr-Cyrl-RS" smtClean="0"/>
              <a:t>24.04.2026.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31F3-D99E-41B8-A7C8-BC069CB552B6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384552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8FAB-08F7-4707-85E4-4DE12BC3B75A}" type="datetime1">
              <a:rPr lang="sr-Cyrl-RS" smtClean="0"/>
              <a:t>24.04.2026.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31F3-D99E-41B8-A7C8-BC069CB552B6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034802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EAF1-0456-46C5-9BC5-F211C4A2B45C}" type="datetime1">
              <a:rPr lang="sr-Cyrl-RS" smtClean="0"/>
              <a:t>24.04.2026.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31F3-D99E-41B8-A7C8-BC069CB552B6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2321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 algn="l">
              <a:defRPr sz="3600">
                <a:latin typeface="Segoe UI Semibold" pitchFamily="34" charset="0"/>
                <a:cs typeface="Segoe UI Semibold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Wingdings" pitchFamily="2" charset="2"/>
              <a:buNone/>
              <a:defRPr sz="2400">
                <a:latin typeface="Segoe UI" pitchFamily="34" charset="0"/>
                <a:cs typeface="Segoe UI" pitchFamily="34" charset="0"/>
              </a:defRPr>
            </a:lvl1pPr>
            <a:lvl2pPr marL="800100" indent="-342900">
              <a:buFont typeface="Wingdings" pitchFamily="2" charset="2"/>
              <a:buChar char="q"/>
              <a:defRPr sz="2000">
                <a:latin typeface="Segoe UI" pitchFamily="34" charset="0"/>
                <a:cs typeface="Segoe UI" pitchFamily="34" charset="0"/>
              </a:defRPr>
            </a:lvl2pPr>
            <a:lvl3pPr>
              <a:defRPr sz="2000">
                <a:latin typeface="Segoe UI" pitchFamily="34" charset="0"/>
                <a:cs typeface="Segoe UI" pitchFamily="34" charset="0"/>
              </a:defRPr>
            </a:lvl3pPr>
            <a:lvl4pPr>
              <a:defRPr sz="1800">
                <a:latin typeface="Segoe UI" pitchFamily="34" charset="0"/>
                <a:cs typeface="Segoe UI" pitchFamily="34" charset="0"/>
              </a:defRPr>
            </a:lvl4pPr>
            <a:lvl5pPr>
              <a:defRPr sz="16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00D5-99B9-4F64-BBB6-D4C942E67159}" type="datetime1">
              <a:rPr lang="sr-Cyrl-RS" smtClean="0"/>
              <a:t>24.04.2026.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31F3-D99E-41B8-A7C8-BC069CB552B6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43000"/>
            <a:ext cx="3886200" cy="0"/>
          </a:xfrm>
          <a:prstGeom prst="line">
            <a:avLst/>
          </a:prstGeom>
          <a:ln w="190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16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 algn="l">
              <a:defRPr sz="3600">
                <a:latin typeface="Segoe UI Semibold" pitchFamily="34" charset="0"/>
                <a:cs typeface="Segoe UI Semibold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Wingdings" pitchFamily="2" charset="2"/>
              <a:buNone/>
              <a:defRPr sz="2400">
                <a:latin typeface="Segoe UI" pitchFamily="34" charset="0"/>
                <a:cs typeface="Segoe UI" pitchFamily="34" charset="0"/>
              </a:defRPr>
            </a:lvl1pPr>
            <a:lvl2pPr marL="800100" indent="-342900">
              <a:buFont typeface="Wingdings" pitchFamily="2" charset="2"/>
              <a:buChar char="q"/>
              <a:defRPr sz="2000">
                <a:latin typeface="Segoe UI" pitchFamily="34" charset="0"/>
                <a:cs typeface="Segoe UI" pitchFamily="34" charset="0"/>
              </a:defRPr>
            </a:lvl2pPr>
            <a:lvl3pPr>
              <a:defRPr sz="2000">
                <a:latin typeface="Segoe UI" pitchFamily="34" charset="0"/>
                <a:cs typeface="Segoe UI" pitchFamily="34" charset="0"/>
              </a:defRPr>
            </a:lvl3pPr>
            <a:lvl4pPr>
              <a:defRPr sz="1800">
                <a:latin typeface="Segoe UI" pitchFamily="34" charset="0"/>
                <a:cs typeface="Segoe UI" pitchFamily="34" charset="0"/>
              </a:defRPr>
            </a:lvl4pPr>
            <a:lvl5pPr>
              <a:defRPr sz="16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B72E-8B3B-4CAE-A7C3-39151D66B8AF}" type="datetime1">
              <a:rPr lang="sr-Cyrl-RS" smtClean="0"/>
              <a:t>24.04.2026.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31F3-D99E-41B8-A7C8-BC069CB552B6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43000"/>
            <a:ext cx="3886200" cy="0"/>
          </a:xfrm>
          <a:prstGeom prst="line">
            <a:avLst/>
          </a:prstGeom>
          <a:ln w="190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16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 algn="l">
              <a:defRPr sz="3600">
                <a:latin typeface="Segoe UI Semibold" pitchFamily="34" charset="0"/>
                <a:cs typeface="Segoe UI Semibold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Wingdings" pitchFamily="2" charset="2"/>
              <a:buNone/>
              <a:defRPr sz="2400">
                <a:latin typeface="Segoe UI" pitchFamily="34" charset="0"/>
                <a:cs typeface="Segoe UI" pitchFamily="34" charset="0"/>
              </a:defRPr>
            </a:lvl1pPr>
            <a:lvl2pPr marL="800100" indent="-342900">
              <a:buFont typeface="Wingdings" pitchFamily="2" charset="2"/>
              <a:buChar char="q"/>
              <a:defRPr sz="2000">
                <a:latin typeface="Segoe UI" pitchFamily="34" charset="0"/>
                <a:cs typeface="Segoe UI" pitchFamily="34" charset="0"/>
              </a:defRPr>
            </a:lvl2pPr>
            <a:lvl3pPr>
              <a:defRPr sz="2000">
                <a:latin typeface="Segoe UI" pitchFamily="34" charset="0"/>
                <a:cs typeface="Segoe UI" pitchFamily="34" charset="0"/>
              </a:defRPr>
            </a:lvl3pPr>
            <a:lvl4pPr>
              <a:defRPr sz="1800">
                <a:latin typeface="Segoe UI" pitchFamily="34" charset="0"/>
                <a:cs typeface="Segoe UI" pitchFamily="34" charset="0"/>
              </a:defRPr>
            </a:lvl4pPr>
            <a:lvl5pPr>
              <a:defRPr sz="16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0554-805F-4118-A391-3959E7DDB600}" type="datetime1">
              <a:rPr lang="sr-Cyrl-RS" smtClean="0"/>
              <a:t>24.04.2026.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31F3-D99E-41B8-A7C8-BC069CB552B6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43000"/>
            <a:ext cx="3886200" cy="0"/>
          </a:xfrm>
          <a:prstGeom prst="line">
            <a:avLst/>
          </a:prstGeom>
          <a:ln w="190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16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 algn="l">
              <a:defRPr sz="3600">
                <a:latin typeface="Segoe UI Semibold" pitchFamily="34" charset="0"/>
                <a:cs typeface="Segoe UI Semibold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Wingdings" pitchFamily="2" charset="2"/>
              <a:buNone/>
              <a:defRPr sz="2400">
                <a:latin typeface="Segoe UI" pitchFamily="34" charset="0"/>
                <a:cs typeface="Segoe UI" pitchFamily="34" charset="0"/>
              </a:defRPr>
            </a:lvl1pPr>
            <a:lvl2pPr marL="800100" indent="-342900">
              <a:buFont typeface="Wingdings" pitchFamily="2" charset="2"/>
              <a:buChar char="q"/>
              <a:defRPr sz="2000">
                <a:latin typeface="Segoe UI" pitchFamily="34" charset="0"/>
                <a:cs typeface="Segoe UI" pitchFamily="34" charset="0"/>
              </a:defRPr>
            </a:lvl2pPr>
            <a:lvl3pPr>
              <a:defRPr sz="2000">
                <a:latin typeface="Segoe UI" pitchFamily="34" charset="0"/>
                <a:cs typeface="Segoe UI" pitchFamily="34" charset="0"/>
              </a:defRPr>
            </a:lvl3pPr>
            <a:lvl4pPr>
              <a:defRPr sz="1800">
                <a:latin typeface="Segoe UI" pitchFamily="34" charset="0"/>
                <a:cs typeface="Segoe UI" pitchFamily="34" charset="0"/>
              </a:defRPr>
            </a:lvl4pPr>
            <a:lvl5pPr>
              <a:defRPr sz="16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7148-D8FA-45E9-BDC7-242C56BBA0AF}" type="datetime1">
              <a:rPr lang="sr-Cyrl-RS" smtClean="0"/>
              <a:t>24.04.2026.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31F3-D99E-41B8-A7C8-BC069CB552B6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43000"/>
            <a:ext cx="3886200" cy="0"/>
          </a:xfrm>
          <a:prstGeom prst="line">
            <a:avLst/>
          </a:prstGeom>
          <a:ln w="190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16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 algn="l">
              <a:defRPr sz="3600">
                <a:latin typeface="Segoe UI Semibold" pitchFamily="34" charset="0"/>
                <a:cs typeface="Segoe UI Semibold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Wingdings" pitchFamily="2" charset="2"/>
              <a:buNone/>
              <a:defRPr sz="2400">
                <a:latin typeface="Segoe UI" pitchFamily="34" charset="0"/>
                <a:cs typeface="Segoe UI" pitchFamily="34" charset="0"/>
              </a:defRPr>
            </a:lvl1pPr>
            <a:lvl2pPr marL="800100" indent="-342900">
              <a:buFont typeface="Wingdings" pitchFamily="2" charset="2"/>
              <a:buChar char="q"/>
              <a:defRPr sz="2000">
                <a:latin typeface="Segoe UI" pitchFamily="34" charset="0"/>
                <a:cs typeface="Segoe UI" pitchFamily="34" charset="0"/>
              </a:defRPr>
            </a:lvl2pPr>
            <a:lvl3pPr>
              <a:defRPr sz="2000">
                <a:latin typeface="Segoe UI" pitchFamily="34" charset="0"/>
                <a:cs typeface="Segoe UI" pitchFamily="34" charset="0"/>
              </a:defRPr>
            </a:lvl3pPr>
            <a:lvl4pPr>
              <a:defRPr sz="1800">
                <a:latin typeface="Segoe UI" pitchFamily="34" charset="0"/>
                <a:cs typeface="Segoe UI" pitchFamily="34" charset="0"/>
              </a:defRPr>
            </a:lvl4pPr>
            <a:lvl5pPr>
              <a:defRPr sz="16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40AE-51FB-49AE-9347-1135C722BD64}" type="datetime1">
              <a:rPr lang="sr-Cyrl-RS" smtClean="0"/>
              <a:t>24.04.2026.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31F3-D99E-41B8-A7C8-BC069CB552B6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43000"/>
            <a:ext cx="3886200" cy="0"/>
          </a:xfrm>
          <a:prstGeom prst="line">
            <a:avLst/>
          </a:prstGeom>
          <a:ln w="190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16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 algn="l">
              <a:defRPr sz="3600">
                <a:latin typeface="Segoe UI Semibold" pitchFamily="34" charset="0"/>
                <a:cs typeface="Segoe UI Semibold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Wingdings" pitchFamily="2" charset="2"/>
              <a:buNone/>
              <a:defRPr sz="2400">
                <a:latin typeface="Segoe UI" pitchFamily="34" charset="0"/>
                <a:cs typeface="Segoe UI" pitchFamily="34" charset="0"/>
              </a:defRPr>
            </a:lvl1pPr>
            <a:lvl2pPr marL="800100" indent="-342900">
              <a:buFont typeface="Wingdings" pitchFamily="2" charset="2"/>
              <a:buChar char="q"/>
              <a:defRPr sz="2000">
                <a:latin typeface="Segoe UI" pitchFamily="34" charset="0"/>
                <a:cs typeface="Segoe UI" pitchFamily="34" charset="0"/>
              </a:defRPr>
            </a:lvl2pPr>
            <a:lvl3pPr>
              <a:defRPr sz="2000">
                <a:latin typeface="Segoe UI" pitchFamily="34" charset="0"/>
                <a:cs typeface="Segoe UI" pitchFamily="34" charset="0"/>
              </a:defRPr>
            </a:lvl3pPr>
            <a:lvl4pPr>
              <a:defRPr sz="1800">
                <a:latin typeface="Segoe UI" pitchFamily="34" charset="0"/>
                <a:cs typeface="Segoe UI" pitchFamily="34" charset="0"/>
              </a:defRPr>
            </a:lvl4pPr>
            <a:lvl5pPr>
              <a:defRPr sz="16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8FC4-3B55-469B-B667-6EFF6B8803A5}" type="datetime1">
              <a:rPr lang="sr-Cyrl-RS" smtClean="0"/>
              <a:t>24.04.2026.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31F3-D99E-41B8-A7C8-BC069CB552B6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43000"/>
            <a:ext cx="3886200" cy="0"/>
          </a:xfrm>
          <a:prstGeom prst="line">
            <a:avLst/>
          </a:prstGeom>
          <a:ln w="190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16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 algn="l">
              <a:defRPr sz="3600">
                <a:latin typeface="Segoe UI Semibold" pitchFamily="34" charset="0"/>
                <a:cs typeface="Segoe UI Semibold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Wingdings" pitchFamily="2" charset="2"/>
              <a:buNone/>
              <a:defRPr sz="2400">
                <a:latin typeface="Segoe UI" pitchFamily="34" charset="0"/>
                <a:cs typeface="Segoe UI" pitchFamily="34" charset="0"/>
              </a:defRPr>
            </a:lvl1pPr>
            <a:lvl2pPr marL="800100" indent="-342900">
              <a:buFont typeface="Wingdings" pitchFamily="2" charset="2"/>
              <a:buChar char="q"/>
              <a:defRPr sz="2000">
                <a:latin typeface="Segoe UI" pitchFamily="34" charset="0"/>
                <a:cs typeface="Segoe UI" pitchFamily="34" charset="0"/>
              </a:defRPr>
            </a:lvl2pPr>
            <a:lvl3pPr>
              <a:defRPr sz="2000">
                <a:latin typeface="Segoe UI" pitchFamily="34" charset="0"/>
                <a:cs typeface="Segoe UI" pitchFamily="34" charset="0"/>
              </a:defRPr>
            </a:lvl3pPr>
            <a:lvl4pPr>
              <a:defRPr sz="1800">
                <a:latin typeface="Segoe UI" pitchFamily="34" charset="0"/>
                <a:cs typeface="Segoe UI" pitchFamily="34" charset="0"/>
              </a:defRPr>
            </a:lvl4pPr>
            <a:lvl5pPr>
              <a:defRPr sz="16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21C1-9153-4EC7-979A-A7F6668DA98C}" type="datetime1">
              <a:rPr lang="sr-Cyrl-RS" smtClean="0"/>
              <a:t>24.04.2026.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31F3-D99E-41B8-A7C8-BC069CB552B6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43000"/>
            <a:ext cx="3886200" cy="0"/>
          </a:xfrm>
          <a:prstGeom prst="line">
            <a:avLst/>
          </a:prstGeom>
          <a:ln w="190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16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r-Cyrl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Cyrl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39EA0-CA3D-41BD-BC64-EF0E533E8246}" type="datetime1">
              <a:rPr lang="sr-Cyrl-RS" smtClean="0"/>
              <a:t>24.04.2026.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831F3-D99E-41B8-A7C8-BC069CB552B6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3830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67" r:id="rId8"/>
    <p:sldLayoutId id="2147483666" r:id="rId9"/>
    <p:sldLayoutId id="2147483665" r:id="rId10"/>
    <p:sldLayoutId id="2147483652" r:id="rId11"/>
    <p:sldLayoutId id="2147483653" r:id="rId12"/>
    <p:sldLayoutId id="2147483670" r:id="rId13"/>
    <p:sldLayoutId id="2147483669" r:id="rId14"/>
    <p:sldLayoutId id="2147483668" r:id="rId15"/>
    <p:sldLayoutId id="2147483654" r:id="rId16"/>
    <p:sldLayoutId id="2147483655" r:id="rId17"/>
    <p:sldLayoutId id="2147483662" r:id="rId18"/>
    <p:sldLayoutId id="2147483663" r:id="rId19"/>
    <p:sldLayoutId id="2147483664" r:id="rId20"/>
    <p:sldLayoutId id="2147483660" r:id="rId21"/>
    <p:sldLayoutId id="2147483661" r:id="rId22"/>
    <p:sldLayoutId id="2147483651" r:id="rId23"/>
    <p:sldLayoutId id="2147483656" r:id="rId24"/>
    <p:sldLayoutId id="2147483657" r:id="rId25"/>
    <p:sldLayoutId id="2147483658" r:id="rId26"/>
    <p:sldLayoutId id="2147483659" r:id="rId2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Segoe UI Semibold" pitchFamily="34" charset="0"/>
          <a:ea typeface="+mj-ea"/>
          <a:cs typeface="Segoe UI Semibold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geogebra.org/m/b568hz3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nebojsa.ikodinovic@matf.bg.ac.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algn="ctr"/>
            <a:r>
              <a:rPr lang="sr-Cyrl-RS" dirty="0"/>
              <a:t>О открићу логаритама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7442" y="2133600"/>
            <a:ext cx="6858000" cy="533400"/>
          </a:xfrm>
        </p:spPr>
        <p:txBody>
          <a:bodyPr>
            <a:normAutofit/>
          </a:bodyPr>
          <a:lstStyle/>
          <a:p>
            <a:r>
              <a:rPr lang="sr-Cyrl-RS" sz="2400" dirty="0">
                <a:solidFill>
                  <a:schemeClr val="tx1"/>
                </a:solidFill>
              </a:rPr>
              <a:t>Небојша </a:t>
            </a:r>
            <a:r>
              <a:rPr lang="sr-Cyrl-RS" sz="2400" dirty="0" err="1">
                <a:solidFill>
                  <a:schemeClr val="tx1"/>
                </a:solidFill>
              </a:rPr>
              <a:t>Икодиновић</a:t>
            </a:r>
            <a:endParaRPr lang="sr-Cyrl-RS" sz="2400" dirty="0">
              <a:solidFill>
                <a:schemeClr val="tx1"/>
              </a:solidFill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sr-Cyrl-RS" sz="2000" dirty="0"/>
          </a:p>
        </p:txBody>
      </p:sp>
      <p:pic>
        <p:nvPicPr>
          <p:cNvPr id="1026" name="Picture 2" descr="https://simpozijum.matf.bg.ac.rs/css/matf-black-s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524000" cy="78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 descr="Single gear outline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RS"/>
          </a:p>
        </p:txBody>
      </p:sp>
      <p:sp>
        <p:nvSpPr>
          <p:cNvPr id="5" name="AutoShape 2" descr="Single gear outlin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RS"/>
          </a:p>
        </p:txBody>
      </p:sp>
      <p:sp>
        <p:nvSpPr>
          <p:cNvPr id="6" name="TextBox 5"/>
          <p:cNvSpPr txBox="1"/>
          <p:nvPr/>
        </p:nvSpPr>
        <p:spPr>
          <a:xfrm>
            <a:off x="1143001" y="304799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sr-Cyrl-RS" sz="2400" dirty="0">
                <a:solidFill>
                  <a:prstClr val="black">
                    <a:tint val="75000"/>
                  </a:prstClr>
                </a:solidFill>
                <a:latin typeface="Segoe UI" pitchFamily="34" charset="0"/>
                <a:cs typeface="Segoe UI" pitchFamily="34" charset="0"/>
              </a:rPr>
              <a:t>април 2026</a:t>
            </a:r>
            <a:endParaRPr lang="ru-RU" sz="2400" dirty="0">
              <a:solidFill>
                <a:prstClr val="black">
                  <a:tint val="75000"/>
                </a:prst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77019" y="4572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Segoe UI Semibold" pitchFamily="34" charset="0"/>
                <a:ea typeface="+mj-ea"/>
                <a:cs typeface="Segoe UI Semibold" pitchFamily="34" charset="0"/>
              </a:defRPr>
            </a:lvl1pPr>
          </a:lstStyle>
          <a:p>
            <a:endParaRPr lang="sr-Cyrl-RS" dirty="0"/>
          </a:p>
        </p:txBody>
      </p:sp>
      <p:sp>
        <p:nvSpPr>
          <p:cNvPr id="7" name="Rectangle 6"/>
          <p:cNvSpPr/>
          <p:nvPr/>
        </p:nvSpPr>
        <p:spPr>
          <a:xfrm>
            <a:off x="1334219" y="3218688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>
                <a:latin typeface="Segoe UI" pitchFamily="34" charset="0"/>
                <a:cs typeface="Segoe UI" pitchFamily="34" charset="0"/>
              </a:rPr>
              <a:t>(уз један оптимистички поглед на технологију)</a:t>
            </a:r>
          </a:p>
        </p:txBody>
      </p:sp>
      <p:pic>
        <p:nvPicPr>
          <p:cNvPr id="13" name="Picture 12" descr="A picture containing sign, stop, reading, outdoor&#10;&#10;Description automatically generated">
            <a:extLst>
              <a:ext uri="{FF2B5EF4-FFF2-40B4-BE49-F238E27FC236}">
                <a16:creationId xmlns:a16="http://schemas.microsoft.com/office/drawing/2014/main" id="{DF1028B7-C475-B942-BB87-B079E02CE2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9903" b="1690"/>
          <a:stretch/>
        </p:blipFill>
        <p:spPr>
          <a:xfrm>
            <a:off x="0" y="6422740"/>
            <a:ext cx="9144000" cy="51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3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06FF7C-B441-5FE2-F234-31B15231D53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r>
              <a:rPr lang="sr-Cyrl-RS" dirty="0"/>
              <a:t>Како је </a:t>
            </a:r>
            <a:r>
              <a:rPr lang="sr-Cyrl-RS" dirty="0" err="1"/>
              <a:t>Бирги</a:t>
            </a:r>
            <a:r>
              <a:rPr lang="sr-Cyrl-RS" dirty="0"/>
              <a:t> размишљао?</a:t>
            </a:r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9075B1F-66F8-50AE-B80C-F19B80935E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997180"/>
              </p:ext>
            </p:extLst>
          </p:nvPr>
        </p:nvGraphicFramePr>
        <p:xfrm>
          <a:off x="457200" y="2224722"/>
          <a:ext cx="4038600" cy="435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9725">
                  <a:extLst>
                    <a:ext uri="{9D8B030D-6E8A-4147-A177-3AD203B41FA5}">
                      <a16:colId xmlns:a16="http://schemas.microsoft.com/office/drawing/2014/main" val="1582795922"/>
                    </a:ext>
                  </a:extLst>
                </a:gridCol>
                <a:gridCol w="1823688">
                  <a:extLst>
                    <a:ext uri="{9D8B030D-6E8A-4147-A177-3AD203B41FA5}">
                      <a16:colId xmlns:a16="http://schemas.microsoft.com/office/drawing/2014/main" val="3381855408"/>
                    </a:ext>
                  </a:extLst>
                </a:gridCol>
                <a:gridCol w="1705187">
                  <a:extLst>
                    <a:ext uri="{9D8B030D-6E8A-4147-A177-3AD203B41FA5}">
                      <a16:colId xmlns:a16="http://schemas.microsoft.com/office/drawing/2014/main" val="4236580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b="0" i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sr-Cyrl-RS" sz="2000" b="0" dirty="0">
                          <a:solidFill>
                            <a:schemeClr val="tx1"/>
                          </a:solidFill>
                        </a:rPr>
                        <a:t>1.1</a:t>
                      </a:r>
                      <a:r>
                        <a:rPr lang="en-US" sz="2000" b="0" i="1" baseline="300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baseline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 </a:t>
                      </a:r>
                      <a:r>
                        <a:rPr lang="en-US" sz="2000" b="0" i="1" baseline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h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464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79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33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01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62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428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642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717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9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87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36167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602CEF-D3B6-2D8D-55B1-CEAEBB58B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807569"/>
              </p:ext>
            </p:extLst>
          </p:nvPr>
        </p:nvGraphicFramePr>
        <p:xfrm>
          <a:off x="441959" y="1391094"/>
          <a:ext cx="6857998" cy="65989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96575963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71250429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904642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736664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866902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241887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9121069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73621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06969776"/>
                    </a:ext>
                  </a:extLst>
                </a:gridCol>
                <a:gridCol w="761998">
                  <a:extLst>
                    <a:ext uri="{9D8B030D-6E8A-4147-A177-3AD203B41FA5}">
                      <a16:colId xmlns:a16="http://schemas.microsoft.com/office/drawing/2014/main" val="1053244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i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983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i="1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 = 2</a:t>
                      </a:r>
                      <a:r>
                        <a:rPr lang="sr-Latn-RS" sz="2000" b="0" i="1" baseline="3000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0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32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64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128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256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512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30634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C537F5A-19FB-D412-197B-31BC53224B52}"/>
              </a:ext>
            </a:extLst>
          </p:cNvPr>
          <p:cNvSpPr/>
          <p:nvPr/>
        </p:nvSpPr>
        <p:spPr>
          <a:xfrm>
            <a:off x="3147058" y="1315530"/>
            <a:ext cx="1447799" cy="79216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4CA48-E57A-A13C-4CA7-7D2FFDC51127}"/>
              </a:ext>
            </a:extLst>
          </p:cNvPr>
          <p:cNvSpPr txBox="1"/>
          <p:nvPr/>
        </p:nvSpPr>
        <p:spPr>
          <a:xfrm>
            <a:off x="7385304" y="1143000"/>
            <a:ext cx="1758696" cy="1405533"/>
          </a:xfrm>
          <a:prstGeom prst="cloudCallout">
            <a:avLst>
              <a:gd name="adj1" fmla="val -92952"/>
              <a:gd name="adj2" fmla="val 20492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RS" dirty="0"/>
              <a:t>Сувише су велики скокови!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5402A642-AC47-E352-9231-B1B52E33E8AE}"/>
              </a:ext>
            </a:extLst>
          </p:cNvPr>
          <p:cNvSpPr txBox="1">
            <a:spLocks/>
          </p:cNvSpPr>
          <p:nvPr/>
        </p:nvSpPr>
        <p:spPr>
          <a:xfrm>
            <a:off x="4648202" y="2743200"/>
            <a:ext cx="4267200" cy="3840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D"/>
            </a:pPr>
            <a:r>
              <a:rPr lang="en-US" i="1" dirty="0">
                <a:sym typeface="Symbol" panose="05050102010706020507" pitchFamily="18" charset="2"/>
              </a:rPr>
              <a:t>h</a:t>
            </a:r>
            <a:r>
              <a:rPr lang="en-US" dirty="0">
                <a:sym typeface="Symbol" panose="05050102010706020507" pitchFamily="18" charset="2"/>
              </a:rPr>
              <a:t> = </a:t>
            </a:r>
            <a:r>
              <a:rPr lang="en-US" dirty="0"/>
              <a:t>1.1</a:t>
            </a:r>
            <a:r>
              <a:rPr lang="en-US" i="1" baseline="30000" dirty="0"/>
              <a:t>t</a:t>
            </a:r>
            <a:r>
              <a:rPr lang="en-US" baseline="30000" dirty="0"/>
              <a:t> + 1</a:t>
            </a:r>
            <a:r>
              <a:rPr lang="en-US" dirty="0"/>
              <a:t> – 1.1</a:t>
            </a:r>
            <a:r>
              <a:rPr lang="en-US" i="1" baseline="30000" dirty="0"/>
              <a:t>t</a:t>
            </a:r>
            <a:r>
              <a:rPr lang="en-US" dirty="0"/>
              <a:t> </a:t>
            </a:r>
          </a:p>
          <a:p>
            <a:r>
              <a:rPr lang="en-US" dirty="0"/>
              <a:t>       = 1.1</a:t>
            </a:r>
            <a:r>
              <a:rPr lang="en-US" i="1" baseline="30000" dirty="0"/>
              <a:t>t</a:t>
            </a:r>
            <a:r>
              <a:rPr lang="en-US" dirty="0"/>
              <a:t> (1.1 – 1)</a:t>
            </a:r>
          </a:p>
          <a:p>
            <a:r>
              <a:rPr lang="en-US" dirty="0"/>
              <a:t>       = 1.1</a:t>
            </a:r>
            <a:r>
              <a:rPr lang="en-US" i="1" baseline="30000" dirty="0"/>
              <a:t>t</a:t>
            </a:r>
            <a:r>
              <a:rPr lang="en-US" dirty="0"/>
              <a:t> / 10</a:t>
            </a:r>
          </a:p>
          <a:p>
            <a:endParaRPr lang="sr-Cyrl-RS" dirty="0"/>
          </a:p>
          <a:p>
            <a:r>
              <a:rPr lang="sr-Cyrl-RS" dirty="0"/>
              <a:t>Н</a:t>
            </a:r>
            <a:r>
              <a:rPr lang="ru-RU" dirty="0" err="1"/>
              <a:t>аредну</a:t>
            </a:r>
            <a:r>
              <a:rPr lang="ru-RU" dirty="0"/>
              <a:t> </a:t>
            </a:r>
            <a:r>
              <a:rPr lang="ru-RU" dirty="0" err="1"/>
              <a:t>вредност</a:t>
            </a:r>
            <a:r>
              <a:rPr lang="ru-RU" dirty="0"/>
              <a:t> </a:t>
            </a:r>
            <a:r>
              <a:rPr lang="ru-RU" dirty="0" err="1"/>
              <a:t>целобројног</a:t>
            </a:r>
            <a:r>
              <a:rPr lang="ru-RU" dirty="0"/>
              <a:t> </a:t>
            </a:r>
            <a:r>
              <a:rPr lang="ru-RU" dirty="0" err="1"/>
              <a:t>степена</a:t>
            </a:r>
            <a:r>
              <a:rPr lang="ru-RU" dirty="0"/>
              <a:t> </a:t>
            </a:r>
            <a:r>
              <a:rPr lang="ru-RU" dirty="0" err="1"/>
              <a:t>броја</a:t>
            </a:r>
            <a:r>
              <a:rPr lang="ru-RU" dirty="0"/>
              <a:t> 1.1 </a:t>
            </a:r>
            <a:r>
              <a:rPr lang="ru-RU" dirty="0" err="1"/>
              <a:t>добијамо</a:t>
            </a:r>
            <a:r>
              <a:rPr lang="ru-RU" dirty="0"/>
              <a:t> </a:t>
            </a:r>
            <a:r>
              <a:rPr lang="ru-RU" dirty="0" err="1"/>
              <a:t>повећавајући</a:t>
            </a:r>
            <a:r>
              <a:rPr lang="ru-RU" dirty="0"/>
              <a:t> </a:t>
            </a:r>
            <a:r>
              <a:rPr lang="ru-RU" dirty="0" err="1"/>
              <a:t>претходну</a:t>
            </a:r>
            <a:r>
              <a:rPr lang="ru-RU" dirty="0"/>
              <a:t> </a:t>
            </a:r>
            <a:r>
              <a:rPr lang="ru-RU" dirty="0" err="1"/>
              <a:t>вредност</a:t>
            </a:r>
            <a:r>
              <a:rPr lang="ru-RU" dirty="0"/>
              <a:t> за </a:t>
            </a:r>
            <a:r>
              <a:rPr lang="ru-RU" dirty="0" err="1"/>
              <a:t>њену</a:t>
            </a:r>
            <a:r>
              <a:rPr lang="ru-RU" dirty="0"/>
              <a:t> </a:t>
            </a:r>
            <a:r>
              <a:rPr lang="ru-RU" dirty="0" err="1"/>
              <a:t>десетину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1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A0ABD-0C85-3D37-3E96-166237887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2A2873-E7FA-EDD5-32FB-F4FA3E130F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r>
              <a:rPr lang="sr-Cyrl-RS" dirty="0"/>
              <a:t>Како је </a:t>
            </a:r>
            <a:r>
              <a:rPr lang="sr-Cyrl-RS" dirty="0" err="1"/>
              <a:t>Бирги</a:t>
            </a:r>
            <a:r>
              <a:rPr lang="sr-Cyrl-RS" dirty="0"/>
              <a:t> размишљао?</a:t>
            </a:r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93F3CC1-02B7-3777-5CC8-06948D60D7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774189"/>
              </p:ext>
            </p:extLst>
          </p:nvPr>
        </p:nvGraphicFramePr>
        <p:xfrm>
          <a:off x="457200" y="2224722"/>
          <a:ext cx="4038600" cy="435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9725">
                  <a:extLst>
                    <a:ext uri="{9D8B030D-6E8A-4147-A177-3AD203B41FA5}">
                      <a16:colId xmlns:a16="http://schemas.microsoft.com/office/drawing/2014/main" val="1582795922"/>
                    </a:ext>
                  </a:extLst>
                </a:gridCol>
                <a:gridCol w="1823688">
                  <a:extLst>
                    <a:ext uri="{9D8B030D-6E8A-4147-A177-3AD203B41FA5}">
                      <a16:colId xmlns:a16="http://schemas.microsoft.com/office/drawing/2014/main" val="3381855408"/>
                    </a:ext>
                  </a:extLst>
                </a:gridCol>
                <a:gridCol w="1705187">
                  <a:extLst>
                    <a:ext uri="{9D8B030D-6E8A-4147-A177-3AD203B41FA5}">
                      <a16:colId xmlns:a16="http://schemas.microsoft.com/office/drawing/2014/main" val="4236580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b="0" i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sr-Cyrl-RS" sz="2000" b="0" dirty="0">
                          <a:solidFill>
                            <a:schemeClr val="tx1"/>
                          </a:solidFill>
                        </a:rPr>
                        <a:t>1.1</a:t>
                      </a:r>
                      <a:r>
                        <a:rPr lang="en-US" sz="2000" b="0" i="1" baseline="300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baseline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 </a:t>
                      </a:r>
                      <a:r>
                        <a:rPr lang="en-US" sz="2000" b="0" i="1" baseline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h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464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/>
                        <a:t>0.1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79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33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01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62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428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642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717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9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87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36167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08626B-C39B-44DA-0B6D-4250D9EFBAA8}"/>
              </a:ext>
            </a:extLst>
          </p:cNvPr>
          <p:cNvGraphicFramePr>
            <a:graphicFrameLocks noGrp="1"/>
          </p:cNvGraphicFramePr>
          <p:nvPr/>
        </p:nvGraphicFramePr>
        <p:xfrm>
          <a:off x="441959" y="1391094"/>
          <a:ext cx="6857998" cy="65989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96575963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71250429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904642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736664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866902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241887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9121069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73621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06969776"/>
                    </a:ext>
                  </a:extLst>
                </a:gridCol>
                <a:gridCol w="761998">
                  <a:extLst>
                    <a:ext uri="{9D8B030D-6E8A-4147-A177-3AD203B41FA5}">
                      <a16:colId xmlns:a16="http://schemas.microsoft.com/office/drawing/2014/main" val="1053244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i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983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i="1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 = 2</a:t>
                      </a:r>
                      <a:r>
                        <a:rPr lang="sr-Latn-RS" sz="2000" b="0" i="1" baseline="3000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0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32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64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128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256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512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30634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A8859A-88B8-E55B-B9E4-CC8CA5633593}"/>
              </a:ext>
            </a:extLst>
          </p:cNvPr>
          <p:cNvSpPr/>
          <p:nvPr/>
        </p:nvSpPr>
        <p:spPr>
          <a:xfrm>
            <a:off x="3147058" y="1315530"/>
            <a:ext cx="1447799" cy="79216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AD7A06-1EA3-9AC1-288C-B91108330FB0}"/>
              </a:ext>
            </a:extLst>
          </p:cNvPr>
          <p:cNvSpPr txBox="1"/>
          <p:nvPr/>
        </p:nvSpPr>
        <p:spPr>
          <a:xfrm>
            <a:off x="7385304" y="1143000"/>
            <a:ext cx="1758696" cy="1405533"/>
          </a:xfrm>
          <a:prstGeom prst="cloudCallout">
            <a:avLst>
              <a:gd name="adj1" fmla="val -92952"/>
              <a:gd name="adj2" fmla="val 20492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RS" dirty="0"/>
              <a:t>Сувише су велики скокови!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39A089E-0CA3-8DF7-540A-03CDD0C8D41F}"/>
              </a:ext>
            </a:extLst>
          </p:cNvPr>
          <p:cNvSpPr txBox="1">
            <a:spLocks/>
          </p:cNvSpPr>
          <p:nvPr/>
        </p:nvSpPr>
        <p:spPr>
          <a:xfrm>
            <a:off x="4648202" y="2743200"/>
            <a:ext cx="4267200" cy="3840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D"/>
            </a:pPr>
            <a:r>
              <a:rPr lang="en-US" i="1" dirty="0">
                <a:sym typeface="Symbol" panose="05050102010706020507" pitchFamily="18" charset="2"/>
              </a:rPr>
              <a:t>h</a:t>
            </a:r>
            <a:r>
              <a:rPr lang="en-US" dirty="0">
                <a:sym typeface="Symbol" panose="05050102010706020507" pitchFamily="18" charset="2"/>
              </a:rPr>
              <a:t> = </a:t>
            </a:r>
            <a:r>
              <a:rPr lang="en-US" dirty="0"/>
              <a:t>1.1</a:t>
            </a:r>
            <a:r>
              <a:rPr lang="en-US" i="1" baseline="30000" dirty="0"/>
              <a:t>t</a:t>
            </a:r>
            <a:r>
              <a:rPr lang="en-US" baseline="30000" dirty="0"/>
              <a:t> + 1</a:t>
            </a:r>
            <a:r>
              <a:rPr lang="en-US" dirty="0"/>
              <a:t> – 1.1</a:t>
            </a:r>
            <a:r>
              <a:rPr lang="en-US" i="1" baseline="30000" dirty="0"/>
              <a:t>t</a:t>
            </a:r>
            <a:r>
              <a:rPr lang="en-US" dirty="0"/>
              <a:t> </a:t>
            </a:r>
          </a:p>
          <a:p>
            <a:r>
              <a:rPr lang="en-US" dirty="0"/>
              <a:t>       = 1.1</a:t>
            </a:r>
            <a:r>
              <a:rPr lang="en-US" i="1" baseline="30000" dirty="0"/>
              <a:t>t</a:t>
            </a:r>
            <a:r>
              <a:rPr lang="en-US" dirty="0"/>
              <a:t> (1.1 – 1)</a:t>
            </a:r>
          </a:p>
          <a:p>
            <a:r>
              <a:rPr lang="en-US" dirty="0"/>
              <a:t>       = 1.1</a:t>
            </a:r>
            <a:r>
              <a:rPr lang="en-US" i="1" baseline="30000" dirty="0"/>
              <a:t>t</a:t>
            </a:r>
            <a:r>
              <a:rPr lang="en-US" dirty="0"/>
              <a:t> / 10</a:t>
            </a:r>
          </a:p>
          <a:p>
            <a:endParaRPr lang="sr-Cyrl-RS" dirty="0"/>
          </a:p>
          <a:p>
            <a:r>
              <a:rPr lang="sr-Cyrl-RS" dirty="0"/>
              <a:t>Н</a:t>
            </a:r>
            <a:r>
              <a:rPr lang="ru-RU" dirty="0" err="1"/>
              <a:t>аредну</a:t>
            </a:r>
            <a:r>
              <a:rPr lang="ru-RU" dirty="0"/>
              <a:t> </a:t>
            </a:r>
            <a:r>
              <a:rPr lang="ru-RU" dirty="0" err="1"/>
              <a:t>вредност</a:t>
            </a:r>
            <a:r>
              <a:rPr lang="ru-RU" dirty="0"/>
              <a:t> </a:t>
            </a:r>
            <a:r>
              <a:rPr lang="ru-RU" dirty="0" err="1"/>
              <a:t>целобројног</a:t>
            </a:r>
            <a:r>
              <a:rPr lang="ru-RU" dirty="0"/>
              <a:t> </a:t>
            </a:r>
            <a:r>
              <a:rPr lang="ru-RU" dirty="0" err="1"/>
              <a:t>степена</a:t>
            </a:r>
            <a:r>
              <a:rPr lang="ru-RU" dirty="0"/>
              <a:t> </a:t>
            </a:r>
            <a:r>
              <a:rPr lang="ru-RU" dirty="0" err="1"/>
              <a:t>броја</a:t>
            </a:r>
            <a:r>
              <a:rPr lang="ru-RU" dirty="0"/>
              <a:t> 1.1 </a:t>
            </a:r>
            <a:r>
              <a:rPr lang="ru-RU" dirty="0" err="1"/>
              <a:t>добијамо</a:t>
            </a:r>
            <a:r>
              <a:rPr lang="ru-RU" dirty="0"/>
              <a:t> </a:t>
            </a:r>
            <a:r>
              <a:rPr lang="ru-RU" dirty="0" err="1"/>
              <a:t>повећавајући</a:t>
            </a:r>
            <a:r>
              <a:rPr lang="ru-RU" dirty="0"/>
              <a:t> </a:t>
            </a:r>
            <a:r>
              <a:rPr lang="ru-RU" dirty="0" err="1"/>
              <a:t>претходну</a:t>
            </a:r>
            <a:r>
              <a:rPr lang="ru-RU" dirty="0"/>
              <a:t> </a:t>
            </a:r>
            <a:r>
              <a:rPr lang="ru-RU" dirty="0" err="1"/>
              <a:t>вредност</a:t>
            </a:r>
            <a:r>
              <a:rPr lang="ru-RU" dirty="0"/>
              <a:t> за </a:t>
            </a:r>
            <a:r>
              <a:rPr lang="ru-RU" dirty="0" err="1"/>
              <a:t>њену</a:t>
            </a:r>
            <a:r>
              <a:rPr lang="ru-RU" dirty="0"/>
              <a:t> </a:t>
            </a:r>
            <a:r>
              <a:rPr lang="ru-RU" dirty="0" err="1"/>
              <a:t>десетину</a:t>
            </a:r>
            <a:r>
              <a:rPr lang="ru-RU" dirty="0"/>
              <a:t>. 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047355C-E929-0D35-36BD-3ED06DCBB1DD}"/>
              </a:ext>
            </a:extLst>
          </p:cNvPr>
          <p:cNvCxnSpPr>
            <a:cxnSpLocks/>
          </p:cNvCxnSpPr>
          <p:nvPr/>
        </p:nvCxnSpPr>
        <p:spPr>
          <a:xfrm>
            <a:off x="1600200" y="2819400"/>
            <a:ext cx="1143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F71A17-D519-4D8C-5B4F-443D50A6A8F5}"/>
              </a:ext>
            </a:extLst>
          </p:cNvPr>
          <p:cNvCxnSpPr>
            <a:cxnSpLocks/>
          </p:cNvCxnSpPr>
          <p:nvPr/>
        </p:nvCxnSpPr>
        <p:spPr>
          <a:xfrm flipH="1">
            <a:off x="1524000" y="2971800"/>
            <a:ext cx="1219200" cy="22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838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04F06-F791-D4D9-5782-5D762505F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9207FD-FBE9-25B7-FCBD-0E48CB320CD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r>
              <a:rPr lang="sr-Cyrl-RS" dirty="0"/>
              <a:t>Како је </a:t>
            </a:r>
            <a:r>
              <a:rPr lang="sr-Cyrl-RS" dirty="0" err="1"/>
              <a:t>Бирги</a:t>
            </a:r>
            <a:r>
              <a:rPr lang="sr-Cyrl-RS" dirty="0"/>
              <a:t> размишљао?</a:t>
            </a:r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BAC154B-9A94-84FE-4FAB-AD437B3CFC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601610"/>
              </p:ext>
            </p:extLst>
          </p:nvPr>
        </p:nvGraphicFramePr>
        <p:xfrm>
          <a:off x="457200" y="2224722"/>
          <a:ext cx="4038600" cy="435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9725">
                  <a:extLst>
                    <a:ext uri="{9D8B030D-6E8A-4147-A177-3AD203B41FA5}">
                      <a16:colId xmlns:a16="http://schemas.microsoft.com/office/drawing/2014/main" val="1582795922"/>
                    </a:ext>
                  </a:extLst>
                </a:gridCol>
                <a:gridCol w="1823688">
                  <a:extLst>
                    <a:ext uri="{9D8B030D-6E8A-4147-A177-3AD203B41FA5}">
                      <a16:colId xmlns:a16="http://schemas.microsoft.com/office/drawing/2014/main" val="3381855408"/>
                    </a:ext>
                  </a:extLst>
                </a:gridCol>
                <a:gridCol w="1705187">
                  <a:extLst>
                    <a:ext uri="{9D8B030D-6E8A-4147-A177-3AD203B41FA5}">
                      <a16:colId xmlns:a16="http://schemas.microsoft.com/office/drawing/2014/main" val="4236580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b="0" i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sr-Cyrl-RS" sz="2000" b="0" dirty="0">
                          <a:solidFill>
                            <a:schemeClr val="tx1"/>
                          </a:solidFill>
                        </a:rPr>
                        <a:t>1.1</a:t>
                      </a:r>
                      <a:r>
                        <a:rPr lang="en-US" sz="2000" b="0" i="1" baseline="300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baseline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 </a:t>
                      </a:r>
                      <a:r>
                        <a:rPr lang="en-US" sz="2000" b="0" i="1" baseline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h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464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/>
                        <a:t>0.1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79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/>
                        <a:t>0.11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33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/>
                        <a:t>1.21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01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62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428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642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717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9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87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36167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357EAA3-C54F-8401-841E-B65F31AA4EC1}"/>
              </a:ext>
            </a:extLst>
          </p:cNvPr>
          <p:cNvGraphicFramePr>
            <a:graphicFrameLocks noGrp="1"/>
          </p:cNvGraphicFramePr>
          <p:nvPr/>
        </p:nvGraphicFramePr>
        <p:xfrm>
          <a:off x="441959" y="1391094"/>
          <a:ext cx="6857998" cy="65989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96575963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71250429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904642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736664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866902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241887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9121069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73621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06969776"/>
                    </a:ext>
                  </a:extLst>
                </a:gridCol>
                <a:gridCol w="761998">
                  <a:extLst>
                    <a:ext uri="{9D8B030D-6E8A-4147-A177-3AD203B41FA5}">
                      <a16:colId xmlns:a16="http://schemas.microsoft.com/office/drawing/2014/main" val="1053244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i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983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i="1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 = 2</a:t>
                      </a:r>
                      <a:r>
                        <a:rPr lang="sr-Latn-RS" sz="2000" b="0" i="1" baseline="3000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0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32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64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128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256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512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30634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03F60-B91F-BA2A-C29C-9D8619088C20}"/>
              </a:ext>
            </a:extLst>
          </p:cNvPr>
          <p:cNvSpPr/>
          <p:nvPr/>
        </p:nvSpPr>
        <p:spPr>
          <a:xfrm>
            <a:off x="3147058" y="1315530"/>
            <a:ext cx="1447799" cy="79216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0E1A22-EE5C-B481-22C0-833329D8B8A4}"/>
              </a:ext>
            </a:extLst>
          </p:cNvPr>
          <p:cNvSpPr txBox="1"/>
          <p:nvPr/>
        </p:nvSpPr>
        <p:spPr>
          <a:xfrm>
            <a:off x="7385304" y="1143000"/>
            <a:ext cx="1758696" cy="1405533"/>
          </a:xfrm>
          <a:prstGeom prst="cloudCallout">
            <a:avLst>
              <a:gd name="adj1" fmla="val -92952"/>
              <a:gd name="adj2" fmla="val 20492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RS" dirty="0"/>
              <a:t>Сувише су велики скокови!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8362520-F965-F922-23B2-4DEC848285DE}"/>
              </a:ext>
            </a:extLst>
          </p:cNvPr>
          <p:cNvSpPr txBox="1">
            <a:spLocks/>
          </p:cNvSpPr>
          <p:nvPr/>
        </p:nvSpPr>
        <p:spPr>
          <a:xfrm>
            <a:off x="4648202" y="2743200"/>
            <a:ext cx="4267200" cy="3840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D"/>
            </a:pPr>
            <a:r>
              <a:rPr lang="en-US" i="1" dirty="0">
                <a:sym typeface="Symbol" panose="05050102010706020507" pitchFamily="18" charset="2"/>
              </a:rPr>
              <a:t>h</a:t>
            </a:r>
            <a:r>
              <a:rPr lang="en-US" dirty="0">
                <a:sym typeface="Symbol" panose="05050102010706020507" pitchFamily="18" charset="2"/>
              </a:rPr>
              <a:t> = </a:t>
            </a:r>
            <a:r>
              <a:rPr lang="en-US" dirty="0"/>
              <a:t>1.1</a:t>
            </a:r>
            <a:r>
              <a:rPr lang="en-US" i="1" baseline="30000" dirty="0"/>
              <a:t>t</a:t>
            </a:r>
            <a:r>
              <a:rPr lang="en-US" baseline="30000" dirty="0"/>
              <a:t> + 1</a:t>
            </a:r>
            <a:r>
              <a:rPr lang="en-US" dirty="0"/>
              <a:t> – 1.1</a:t>
            </a:r>
            <a:r>
              <a:rPr lang="en-US" i="1" baseline="30000" dirty="0"/>
              <a:t>t</a:t>
            </a:r>
            <a:r>
              <a:rPr lang="en-US" dirty="0"/>
              <a:t> </a:t>
            </a:r>
          </a:p>
          <a:p>
            <a:r>
              <a:rPr lang="en-US" dirty="0"/>
              <a:t>       = 1.1</a:t>
            </a:r>
            <a:r>
              <a:rPr lang="en-US" i="1" baseline="30000" dirty="0"/>
              <a:t>t</a:t>
            </a:r>
            <a:r>
              <a:rPr lang="en-US" dirty="0"/>
              <a:t> (1.1 – 1)</a:t>
            </a:r>
          </a:p>
          <a:p>
            <a:r>
              <a:rPr lang="en-US" dirty="0"/>
              <a:t>       = 1.1</a:t>
            </a:r>
            <a:r>
              <a:rPr lang="en-US" i="1" baseline="30000" dirty="0"/>
              <a:t>t</a:t>
            </a:r>
            <a:r>
              <a:rPr lang="en-US" dirty="0"/>
              <a:t> / 10</a:t>
            </a:r>
          </a:p>
          <a:p>
            <a:endParaRPr lang="sr-Cyrl-RS" dirty="0"/>
          </a:p>
          <a:p>
            <a:r>
              <a:rPr lang="sr-Cyrl-RS" dirty="0"/>
              <a:t>Н</a:t>
            </a:r>
            <a:r>
              <a:rPr lang="ru-RU" dirty="0" err="1"/>
              <a:t>аредну</a:t>
            </a:r>
            <a:r>
              <a:rPr lang="ru-RU" dirty="0"/>
              <a:t> </a:t>
            </a:r>
            <a:r>
              <a:rPr lang="ru-RU" dirty="0" err="1"/>
              <a:t>вредност</a:t>
            </a:r>
            <a:r>
              <a:rPr lang="ru-RU" dirty="0"/>
              <a:t> </a:t>
            </a:r>
            <a:r>
              <a:rPr lang="ru-RU" dirty="0" err="1"/>
              <a:t>целобројног</a:t>
            </a:r>
            <a:r>
              <a:rPr lang="ru-RU" dirty="0"/>
              <a:t> </a:t>
            </a:r>
            <a:r>
              <a:rPr lang="ru-RU" dirty="0" err="1"/>
              <a:t>степена</a:t>
            </a:r>
            <a:r>
              <a:rPr lang="ru-RU" dirty="0"/>
              <a:t> </a:t>
            </a:r>
            <a:r>
              <a:rPr lang="ru-RU" dirty="0" err="1"/>
              <a:t>броја</a:t>
            </a:r>
            <a:r>
              <a:rPr lang="ru-RU" dirty="0"/>
              <a:t> 1.1 </a:t>
            </a:r>
            <a:r>
              <a:rPr lang="ru-RU" dirty="0" err="1"/>
              <a:t>добијамо</a:t>
            </a:r>
            <a:r>
              <a:rPr lang="ru-RU" dirty="0"/>
              <a:t> </a:t>
            </a:r>
            <a:r>
              <a:rPr lang="ru-RU" dirty="0" err="1"/>
              <a:t>повећавајући</a:t>
            </a:r>
            <a:r>
              <a:rPr lang="ru-RU" dirty="0"/>
              <a:t> </a:t>
            </a:r>
            <a:r>
              <a:rPr lang="ru-RU" dirty="0" err="1"/>
              <a:t>претходну</a:t>
            </a:r>
            <a:r>
              <a:rPr lang="ru-RU" dirty="0"/>
              <a:t> </a:t>
            </a:r>
            <a:r>
              <a:rPr lang="ru-RU" dirty="0" err="1"/>
              <a:t>вредност</a:t>
            </a:r>
            <a:r>
              <a:rPr lang="ru-RU" dirty="0"/>
              <a:t> за </a:t>
            </a:r>
            <a:r>
              <a:rPr lang="ru-RU" dirty="0" err="1"/>
              <a:t>њену</a:t>
            </a:r>
            <a:r>
              <a:rPr lang="ru-RU" dirty="0"/>
              <a:t> </a:t>
            </a:r>
            <a:r>
              <a:rPr lang="ru-RU" dirty="0" err="1"/>
              <a:t>десетину</a:t>
            </a:r>
            <a:r>
              <a:rPr lang="ru-RU" dirty="0"/>
              <a:t>. </a:t>
            </a:r>
            <a:endParaRPr lang="en-US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3BEFD85-91A8-34F8-701D-C9C1CA38B807}"/>
              </a:ext>
            </a:extLst>
          </p:cNvPr>
          <p:cNvCxnSpPr>
            <a:cxnSpLocks/>
          </p:cNvCxnSpPr>
          <p:nvPr/>
        </p:nvCxnSpPr>
        <p:spPr>
          <a:xfrm>
            <a:off x="1524000" y="3200400"/>
            <a:ext cx="1143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47BC2FD-1521-7B9E-F34B-AE2951A57990}"/>
              </a:ext>
            </a:extLst>
          </p:cNvPr>
          <p:cNvCxnSpPr>
            <a:cxnSpLocks/>
          </p:cNvCxnSpPr>
          <p:nvPr/>
        </p:nvCxnSpPr>
        <p:spPr>
          <a:xfrm flipH="1">
            <a:off x="1676400" y="3352800"/>
            <a:ext cx="990600" cy="22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369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34FBD-313E-14C8-08B8-869E8A383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A20DC2-9E9B-98FB-B85D-3DF9B41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r>
              <a:rPr lang="sr-Cyrl-RS" dirty="0"/>
              <a:t>Како је </a:t>
            </a:r>
            <a:r>
              <a:rPr lang="sr-Cyrl-RS" dirty="0" err="1"/>
              <a:t>Бирги</a:t>
            </a:r>
            <a:r>
              <a:rPr lang="sr-Cyrl-RS" dirty="0"/>
              <a:t> размишљао?</a:t>
            </a:r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5587B38-5DB4-FF29-4488-FA8F531105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832699"/>
              </p:ext>
            </p:extLst>
          </p:nvPr>
        </p:nvGraphicFramePr>
        <p:xfrm>
          <a:off x="457200" y="2224722"/>
          <a:ext cx="4038600" cy="435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9725">
                  <a:extLst>
                    <a:ext uri="{9D8B030D-6E8A-4147-A177-3AD203B41FA5}">
                      <a16:colId xmlns:a16="http://schemas.microsoft.com/office/drawing/2014/main" val="1582795922"/>
                    </a:ext>
                  </a:extLst>
                </a:gridCol>
                <a:gridCol w="1823688">
                  <a:extLst>
                    <a:ext uri="{9D8B030D-6E8A-4147-A177-3AD203B41FA5}">
                      <a16:colId xmlns:a16="http://schemas.microsoft.com/office/drawing/2014/main" val="3381855408"/>
                    </a:ext>
                  </a:extLst>
                </a:gridCol>
                <a:gridCol w="1705187">
                  <a:extLst>
                    <a:ext uri="{9D8B030D-6E8A-4147-A177-3AD203B41FA5}">
                      <a16:colId xmlns:a16="http://schemas.microsoft.com/office/drawing/2014/main" val="4236580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b="0" i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sr-Cyrl-RS" sz="2000" b="0" dirty="0">
                          <a:solidFill>
                            <a:schemeClr val="tx1"/>
                          </a:solidFill>
                        </a:rPr>
                        <a:t>1.1</a:t>
                      </a:r>
                      <a:r>
                        <a:rPr lang="en-US" sz="2000" b="0" i="1" baseline="300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baseline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 </a:t>
                      </a:r>
                      <a:r>
                        <a:rPr lang="en-US" sz="2000" b="0" i="1" baseline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h</a:t>
                      </a:r>
                      <a:endParaRPr lang="en-US" sz="20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464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/>
                        <a:t>0.1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79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/>
                        <a:t>0.11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33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/>
                        <a:t>1.21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/>
                        <a:t>0.121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01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/>
                        <a:t>0.1331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62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Cyrl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sr-Cyrl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4641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Cyrl-R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sr-Latn-R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sr-Cyrl-R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14641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5428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Cyrl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1.61051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Cyrl-R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0.161051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7642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Cyrl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1.771561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Cyrl-R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0.1771561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0717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Cyrl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1.9487171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Cyrl-R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0.19487171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49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Cyrl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2.14358881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Cyrl-R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0.214358881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8887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Cyrl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2.357947691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636167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6765F17-919E-B6C3-F32A-3BA9F821D05A}"/>
              </a:ext>
            </a:extLst>
          </p:cNvPr>
          <p:cNvGraphicFramePr>
            <a:graphicFrameLocks noGrp="1"/>
          </p:cNvGraphicFramePr>
          <p:nvPr/>
        </p:nvGraphicFramePr>
        <p:xfrm>
          <a:off x="441959" y="1391094"/>
          <a:ext cx="6857998" cy="65989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96575963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71250429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904642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736664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866902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241887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9121069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73621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06969776"/>
                    </a:ext>
                  </a:extLst>
                </a:gridCol>
                <a:gridCol w="761998">
                  <a:extLst>
                    <a:ext uri="{9D8B030D-6E8A-4147-A177-3AD203B41FA5}">
                      <a16:colId xmlns:a16="http://schemas.microsoft.com/office/drawing/2014/main" val="1053244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i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983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i="1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 = 2</a:t>
                      </a:r>
                      <a:r>
                        <a:rPr lang="sr-Latn-RS" sz="2000" b="0" i="1" baseline="3000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0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32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64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128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256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512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30634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833E5C9-1E77-645C-6811-4D0CD849655A}"/>
              </a:ext>
            </a:extLst>
          </p:cNvPr>
          <p:cNvSpPr/>
          <p:nvPr/>
        </p:nvSpPr>
        <p:spPr>
          <a:xfrm>
            <a:off x="3147058" y="1315530"/>
            <a:ext cx="1447799" cy="79216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18D9AE-6869-3A0A-E2D3-CBC6E759AE96}"/>
              </a:ext>
            </a:extLst>
          </p:cNvPr>
          <p:cNvSpPr txBox="1"/>
          <p:nvPr/>
        </p:nvSpPr>
        <p:spPr>
          <a:xfrm>
            <a:off x="7385304" y="1143000"/>
            <a:ext cx="1758696" cy="1405533"/>
          </a:xfrm>
          <a:prstGeom prst="cloudCallout">
            <a:avLst>
              <a:gd name="adj1" fmla="val -92952"/>
              <a:gd name="adj2" fmla="val 20492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RS" dirty="0"/>
              <a:t>Сувише су велики скокови!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42F0B51-D4FF-E8F8-2285-62B0C99CCCD7}"/>
              </a:ext>
            </a:extLst>
          </p:cNvPr>
          <p:cNvSpPr txBox="1">
            <a:spLocks/>
          </p:cNvSpPr>
          <p:nvPr/>
        </p:nvSpPr>
        <p:spPr>
          <a:xfrm>
            <a:off x="4648202" y="2743200"/>
            <a:ext cx="4267200" cy="3840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D"/>
            </a:pPr>
            <a:r>
              <a:rPr lang="en-US" i="1" dirty="0">
                <a:sym typeface="Symbol" panose="05050102010706020507" pitchFamily="18" charset="2"/>
              </a:rPr>
              <a:t>h</a:t>
            </a:r>
            <a:r>
              <a:rPr lang="en-US" dirty="0">
                <a:sym typeface="Symbol" panose="05050102010706020507" pitchFamily="18" charset="2"/>
              </a:rPr>
              <a:t> = </a:t>
            </a:r>
            <a:r>
              <a:rPr lang="en-US" dirty="0"/>
              <a:t>1.1</a:t>
            </a:r>
            <a:r>
              <a:rPr lang="en-US" i="1" baseline="30000" dirty="0"/>
              <a:t>t</a:t>
            </a:r>
            <a:r>
              <a:rPr lang="en-US" baseline="30000" dirty="0"/>
              <a:t> + 1</a:t>
            </a:r>
            <a:r>
              <a:rPr lang="en-US" dirty="0"/>
              <a:t> – 1.1</a:t>
            </a:r>
            <a:r>
              <a:rPr lang="en-US" i="1" baseline="30000" dirty="0"/>
              <a:t>t</a:t>
            </a:r>
            <a:r>
              <a:rPr lang="en-US" dirty="0"/>
              <a:t> </a:t>
            </a:r>
          </a:p>
          <a:p>
            <a:r>
              <a:rPr lang="en-US" dirty="0"/>
              <a:t>       = 1.1</a:t>
            </a:r>
            <a:r>
              <a:rPr lang="en-US" i="1" baseline="30000" dirty="0"/>
              <a:t>t</a:t>
            </a:r>
            <a:r>
              <a:rPr lang="en-US" dirty="0"/>
              <a:t> (1.1 – 1)</a:t>
            </a:r>
          </a:p>
          <a:p>
            <a:r>
              <a:rPr lang="en-US" dirty="0"/>
              <a:t>       = 1.1</a:t>
            </a:r>
            <a:r>
              <a:rPr lang="en-US" i="1" baseline="30000" dirty="0"/>
              <a:t>t</a:t>
            </a:r>
            <a:r>
              <a:rPr lang="en-US" dirty="0"/>
              <a:t> / 10</a:t>
            </a:r>
          </a:p>
          <a:p>
            <a:endParaRPr lang="sr-Cyrl-RS" dirty="0"/>
          </a:p>
          <a:p>
            <a:r>
              <a:rPr lang="sr-Cyrl-RS" dirty="0"/>
              <a:t>Н</a:t>
            </a:r>
            <a:r>
              <a:rPr lang="ru-RU" dirty="0" err="1"/>
              <a:t>аредну</a:t>
            </a:r>
            <a:r>
              <a:rPr lang="ru-RU" dirty="0"/>
              <a:t> </a:t>
            </a:r>
            <a:r>
              <a:rPr lang="ru-RU" dirty="0" err="1"/>
              <a:t>вредност</a:t>
            </a:r>
            <a:r>
              <a:rPr lang="ru-RU" dirty="0"/>
              <a:t> </a:t>
            </a:r>
            <a:r>
              <a:rPr lang="ru-RU" dirty="0" err="1"/>
              <a:t>целобројног</a:t>
            </a:r>
            <a:r>
              <a:rPr lang="ru-RU" dirty="0"/>
              <a:t> </a:t>
            </a:r>
            <a:r>
              <a:rPr lang="ru-RU" dirty="0" err="1"/>
              <a:t>степена</a:t>
            </a:r>
            <a:r>
              <a:rPr lang="ru-RU" dirty="0"/>
              <a:t> </a:t>
            </a:r>
            <a:r>
              <a:rPr lang="ru-RU" dirty="0" err="1"/>
              <a:t>броја</a:t>
            </a:r>
            <a:r>
              <a:rPr lang="ru-RU" dirty="0"/>
              <a:t> 1.1 </a:t>
            </a:r>
            <a:r>
              <a:rPr lang="ru-RU" dirty="0" err="1"/>
              <a:t>добијамо</a:t>
            </a:r>
            <a:r>
              <a:rPr lang="ru-RU" dirty="0"/>
              <a:t> </a:t>
            </a:r>
            <a:r>
              <a:rPr lang="ru-RU" dirty="0" err="1"/>
              <a:t>повећавајући</a:t>
            </a:r>
            <a:r>
              <a:rPr lang="ru-RU" dirty="0"/>
              <a:t> </a:t>
            </a:r>
            <a:r>
              <a:rPr lang="ru-RU" dirty="0" err="1"/>
              <a:t>претходну</a:t>
            </a:r>
            <a:r>
              <a:rPr lang="ru-RU" dirty="0"/>
              <a:t> </a:t>
            </a:r>
            <a:r>
              <a:rPr lang="ru-RU" dirty="0" err="1"/>
              <a:t>вредност</a:t>
            </a:r>
            <a:r>
              <a:rPr lang="ru-RU" dirty="0"/>
              <a:t> за </a:t>
            </a:r>
            <a:r>
              <a:rPr lang="ru-RU" dirty="0" err="1"/>
              <a:t>њену</a:t>
            </a:r>
            <a:r>
              <a:rPr lang="ru-RU" dirty="0"/>
              <a:t> </a:t>
            </a:r>
            <a:r>
              <a:rPr lang="ru-RU" dirty="0" err="1"/>
              <a:t>десетину</a:t>
            </a:r>
            <a:r>
              <a:rPr lang="ru-RU" dirty="0"/>
              <a:t>. </a:t>
            </a:r>
            <a:endParaRPr lang="en-US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B33D93A-DCEA-EC62-39B7-11DE78933284}"/>
              </a:ext>
            </a:extLst>
          </p:cNvPr>
          <p:cNvCxnSpPr>
            <a:cxnSpLocks/>
          </p:cNvCxnSpPr>
          <p:nvPr/>
        </p:nvCxnSpPr>
        <p:spPr>
          <a:xfrm>
            <a:off x="1600200" y="3581400"/>
            <a:ext cx="1143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E2B7657-67A5-E711-D876-BB12212FF416}"/>
              </a:ext>
            </a:extLst>
          </p:cNvPr>
          <p:cNvCxnSpPr>
            <a:cxnSpLocks/>
          </p:cNvCxnSpPr>
          <p:nvPr/>
        </p:nvCxnSpPr>
        <p:spPr>
          <a:xfrm flipH="1">
            <a:off x="1752600" y="3733800"/>
            <a:ext cx="990600" cy="22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169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5BEA2-9B52-DC69-0286-CC340D425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C17D7E-C2CE-03E8-29ED-84D7940E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Задатак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FB8CE-CD61-2324-2DA3-D63C31E0D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Замислимо</a:t>
            </a:r>
            <a:r>
              <a:rPr lang="ru-RU" dirty="0"/>
              <a:t> да </a:t>
            </a:r>
            <a:r>
              <a:rPr lang="ru-RU" dirty="0" err="1"/>
              <a:t>чаробни</a:t>
            </a:r>
            <a:r>
              <a:rPr lang="ru-RU" dirty="0"/>
              <a:t> </a:t>
            </a:r>
            <a:r>
              <a:rPr lang="ru-RU" dirty="0" err="1"/>
              <a:t>пасуљ</a:t>
            </a:r>
            <a:r>
              <a:rPr lang="ru-RU" dirty="0"/>
              <a:t>, </a:t>
            </a:r>
            <a:r>
              <a:rPr lang="ru-RU" dirty="0" err="1"/>
              <a:t>чим</a:t>
            </a:r>
            <a:r>
              <a:rPr lang="ru-RU" dirty="0"/>
              <a:t> се посади у </a:t>
            </a:r>
            <a:r>
              <a:rPr lang="ru-RU" dirty="0" err="1"/>
              <a:t>земљу</a:t>
            </a:r>
            <a:r>
              <a:rPr lang="ru-RU" dirty="0"/>
              <a:t> </a:t>
            </a:r>
            <a:r>
              <a:rPr lang="ru-RU" dirty="0" err="1"/>
              <a:t>почне</a:t>
            </a:r>
            <a:r>
              <a:rPr lang="ru-RU" dirty="0"/>
              <a:t> </a:t>
            </a:r>
            <a:r>
              <a:rPr lang="ru-RU" dirty="0" err="1"/>
              <a:t>непрекидно</a:t>
            </a:r>
            <a:r>
              <a:rPr lang="ru-RU" dirty="0"/>
              <a:t> да </a:t>
            </a:r>
            <a:r>
              <a:rPr lang="ru-RU" dirty="0" err="1"/>
              <a:t>расте</a:t>
            </a:r>
            <a:r>
              <a:rPr lang="ru-RU" dirty="0"/>
              <a:t>. </a:t>
            </a:r>
            <a:r>
              <a:rPr lang="ru-RU" dirty="0" err="1"/>
              <a:t>Првог</a:t>
            </a:r>
            <a:r>
              <a:rPr lang="ru-RU" dirty="0"/>
              <a:t> дана </a:t>
            </a:r>
            <a:r>
              <a:rPr lang="ru-RU" dirty="0" err="1"/>
              <a:t>достигне</a:t>
            </a:r>
            <a:r>
              <a:rPr lang="ru-RU" dirty="0"/>
              <a:t> </a:t>
            </a:r>
            <a:r>
              <a:rPr lang="ru-RU" dirty="0" err="1"/>
              <a:t>висину</a:t>
            </a:r>
            <a:r>
              <a:rPr lang="ru-RU" dirty="0"/>
              <a:t> од 2 </a:t>
            </a:r>
            <a:r>
              <a:rPr lang="sr-Latn-RS" dirty="0"/>
              <a:t>m</a:t>
            </a:r>
            <a:r>
              <a:rPr lang="ru-RU" dirty="0"/>
              <a:t>, а </a:t>
            </a:r>
            <a:r>
              <a:rPr lang="ru-RU" dirty="0" err="1"/>
              <a:t>затим</a:t>
            </a:r>
            <a:r>
              <a:rPr lang="ru-RU" dirty="0"/>
              <a:t> </a:t>
            </a:r>
            <a:r>
              <a:rPr lang="ru-RU" dirty="0" err="1"/>
              <a:t>сваког</a:t>
            </a:r>
            <a:r>
              <a:rPr lang="ru-RU" dirty="0"/>
              <a:t> </a:t>
            </a:r>
            <a:r>
              <a:rPr lang="ru-RU" dirty="0" err="1"/>
              <a:t>наредног</a:t>
            </a:r>
            <a:r>
              <a:rPr lang="ru-RU" dirty="0"/>
              <a:t> дана </a:t>
            </a:r>
            <a:r>
              <a:rPr lang="ru-RU" dirty="0" err="1"/>
              <a:t>удвостручи</a:t>
            </a:r>
            <a:r>
              <a:rPr lang="ru-RU" dirty="0"/>
              <a:t> </a:t>
            </a:r>
            <a:r>
              <a:rPr lang="ru-RU" dirty="0" err="1"/>
              <a:t>висину</a:t>
            </a:r>
            <a:r>
              <a:rPr lang="ru-RU" dirty="0"/>
              <a:t>. </a:t>
            </a:r>
            <a:r>
              <a:rPr lang="ru-RU" dirty="0" err="1"/>
              <a:t>Процените</a:t>
            </a:r>
            <a:r>
              <a:rPr lang="ru-RU" dirty="0"/>
              <a:t> </a:t>
            </a:r>
            <a:r>
              <a:rPr lang="ru-RU" dirty="0" err="1"/>
              <a:t>време</a:t>
            </a:r>
            <a:r>
              <a:rPr lang="ru-RU" dirty="0"/>
              <a:t> </a:t>
            </a:r>
            <a:r>
              <a:rPr lang="ru-RU" dirty="0" err="1"/>
              <a:t>када</a:t>
            </a:r>
            <a:r>
              <a:rPr lang="ru-RU" dirty="0"/>
              <a:t> </a:t>
            </a:r>
            <a:r>
              <a:rPr lang="ru-RU" dirty="0" err="1"/>
              <a:t>ће</a:t>
            </a:r>
            <a:r>
              <a:rPr lang="ru-RU" dirty="0"/>
              <a:t> да </a:t>
            </a:r>
            <a:r>
              <a:rPr lang="ru-RU" dirty="0" err="1"/>
              <a:t>достигне</a:t>
            </a:r>
            <a:r>
              <a:rPr lang="ru-RU" dirty="0"/>
              <a:t> </a:t>
            </a:r>
            <a:r>
              <a:rPr lang="ru-RU" dirty="0" err="1"/>
              <a:t>висину</a:t>
            </a:r>
            <a:r>
              <a:rPr lang="ru-RU" dirty="0"/>
              <a:t> од 21 </a:t>
            </a:r>
            <a:r>
              <a:rPr lang="sr-Latn-RS" dirty="0"/>
              <a:t>m</a:t>
            </a:r>
            <a:r>
              <a:rPr lang="ru-RU" dirty="0"/>
              <a:t>?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6B7CAF-FA69-A27F-DFCD-8CF109566F3C}"/>
              </a:ext>
            </a:extLst>
          </p:cNvPr>
          <p:cNvSpPr txBox="1"/>
          <p:nvPr/>
        </p:nvSpPr>
        <p:spPr>
          <a:xfrm>
            <a:off x="5572122" y="2998385"/>
            <a:ext cx="1028701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sr-Cyrl-RS" sz="2400" dirty="0"/>
              <a:t>2</a:t>
            </a:r>
            <a:r>
              <a:rPr lang="sr-Latn-RS" sz="2400" i="1" baseline="30000" dirty="0"/>
              <a:t>t</a:t>
            </a:r>
            <a:r>
              <a:rPr lang="sr-Latn-RS" sz="2400" dirty="0"/>
              <a:t> = 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C5B5BF-CD50-8A6F-A2FA-72FD198431AE}"/>
              </a:ext>
            </a:extLst>
          </p:cNvPr>
          <p:cNvSpPr txBox="1"/>
          <p:nvPr/>
        </p:nvSpPr>
        <p:spPr>
          <a:xfrm>
            <a:off x="2353056" y="6281516"/>
            <a:ext cx="6553199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2200" i="1" dirty="0"/>
              <a:t>t</a:t>
            </a:r>
            <a:r>
              <a:rPr lang="sr-Latn-RS" sz="2200" dirty="0"/>
              <a:t> = log</a:t>
            </a:r>
            <a:r>
              <a:rPr lang="sr-Latn-RS" sz="2200" baseline="-25000" dirty="0"/>
              <a:t>2</a:t>
            </a:r>
            <a:r>
              <a:rPr lang="sr-Latn-RS" sz="2200" dirty="0"/>
              <a:t>21 </a:t>
            </a:r>
            <a:r>
              <a:rPr lang="sr-Latn-RS" sz="2200" dirty="0">
                <a:sym typeface="Symbol" panose="05050102010706020507" pitchFamily="18" charset="2"/>
              </a:rPr>
              <a:t> 4</a:t>
            </a:r>
            <a:r>
              <a:rPr lang="sr-Latn-RS" sz="2200" dirty="0"/>
              <a:t>.3923174227787602888957082611796…</a:t>
            </a:r>
            <a:endParaRPr lang="en-US" sz="2200" baseline="-25000" dirty="0"/>
          </a:p>
        </p:txBody>
      </p:sp>
      <p:graphicFrame>
        <p:nvGraphicFramePr>
          <p:cNvPr id="5" name="Content Placeholder 10">
            <a:extLst>
              <a:ext uri="{FF2B5EF4-FFF2-40B4-BE49-F238E27FC236}">
                <a16:creationId xmlns:a16="http://schemas.microsoft.com/office/drawing/2014/main" id="{FF17DFE6-BB8E-84BB-2DB7-D3F8212087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432256"/>
              </p:ext>
            </p:extLst>
          </p:nvPr>
        </p:nvGraphicFramePr>
        <p:xfrm>
          <a:off x="711412" y="1589997"/>
          <a:ext cx="2333413" cy="435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9725">
                  <a:extLst>
                    <a:ext uri="{9D8B030D-6E8A-4147-A177-3AD203B41FA5}">
                      <a16:colId xmlns:a16="http://schemas.microsoft.com/office/drawing/2014/main" val="1582795922"/>
                    </a:ext>
                  </a:extLst>
                </a:gridCol>
                <a:gridCol w="1823688">
                  <a:extLst>
                    <a:ext uri="{9D8B030D-6E8A-4147-A177-3AD203B41FA5}">
                      <a16:colId xmlns:a16="http://schemas.microsoft.com/office/drawing/2014/main" val="3381855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b="0" i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sr-Cyrl-RS" sz="2000" b="0" dirty="0">
                          <a:solidFill>
                            <a:schemeClr val="tx1"/>
                          </a:solidFill>
                        </a:rPr>
                        <a:t>1.1</a:t>
                      </a:r>
                      <a:r>
                        <a:rPr lang="en-US" sz="2000" b="0" i="1" baseline="300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464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79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33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/>
                        <a:t>1.21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01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1.331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62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Cyrl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sr-Cyrl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4641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5428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Cyrl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1.61051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7642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Cyrl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1.771561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0717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Cyrl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1.9487171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49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Cyrl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2.14358881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8887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Cyrl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2.357947691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636167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03796C5-13D4-F5E3-F371-9C4877C02307}"/>
              </a:ext>
            </a:extLst>
          </p:cNvPr>
          <p:cNvSpPr txBox="1"/>
          <p:nvPr/>
        </p:nvSpPr>
        <p:spPr>
          <a:xfrm>
            <a:off x="5238145" y="3535329"/>
            <a:ext cx="1785557" cy="430887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sr-Cyrl-RS" sz="2200" dirty="0"/>
              <a:t>2</a:t>
            </a:r>
            <a:r>
              <a:rPr lang="sr-Latn-RS" sz="2200" i="1" baseline="30000" dirty="0"/>
              <a:t>t</a:t>
            </a:r>
            <a:r>
              <a:rPr lang="sr-Cyrl-RS" sz="2200" i="1" baseline="30000" dirty="0"/>
              <a:t> </a:t>
            </a:r>
            <a:r>
              <a:rPr lang="sr-Cyrl-RS" sz="2200" baseline="30000" dirty="0"/>
              <a:t>– 4</a:t>
            </a:r>
            <a:r>
              <a:rPr lang="sr-Cyrl-RS" sz="2200" i="1" baseline="30000" dirty="0"/>
              <a:t> </a:t>
            </a:r>
            <a:r>
              <a:rPr lang="sr-Latn-RS" sz="2200" dirty="0"/>
              <a:t> = 1.3125</a:t>
            </a:r>
            <a:endParaRPr lang="en-US" sz="22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E19B97-6FB9-9DB2-4685-97BA92C9697C}"/>
              </a:ext>
            </a:extLst>
          </p:cNvPr>
          <p:cNvSpPr txBox="1"/>
          <p:nvPr/>
        </p:nvSpPr>
        <p:spPr>
          <a:xfrm>
            <a:off x="6515101" y="3137281"/>
            <a:ext cx="791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dirty="0"/>
              <a:t>/ 16 </a:t>
            </a:r>
            <a:endParaRPr lang="en-US" sz="2200" baseline="-2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FE4B4D-CF51-36A3-DF31-0617EC8E87A2}"/>
              </a:ext>
            </a:extLst>
          </p:cNvPr>
          <p:cNvSpPr txBox="1"/>
          <p:nvPr/>
        </p:nvSpPr>
        <p:spPr>
          <a:xfrm>
            <a:off x="3270946" y="3882780"/>
            <a:ext cx="300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dirty="0"/>
              <a:t>1.3125 </a:t>
            </a:r>
            <a:r>
              <a:rPr lang="sr-Latn-RS" sz="2200" dirty="0">
                <a:sym typeface="Symbol" panose="05050102010706020507" pitchFamily="18" charset="2"/>
              </a:rPr>
              <a:t></a:t>
            </a:r>
            <a:r>
              <a:rPr lang="sr-Cyrl-RS" sz="2200" dirty="0">
                <a:sym typeface="Symbol" panose="05050102010706020507" pitchFamily="18" charset="2"/>
              </a:rPr>
              <a:t> </a:t>
            </a:r>
            <a:r>
              <a:rPr lang="en-US" sz="2400" dirty="0"/>
              <a:t>1.331</a:t>
            </a:r>
            <a:r>
              <a:rPr lang="sr-Cyrl-RS" sz="2400" dirty="0"/>
              <a:t> = 1.1</a:t>
            </a:r>
            <a:r>
              <a:rPr lang="sr-Cyrl-RS" sz="2400" baseline="30000" dirty="0"/>
              <a:t>3</a:t>
            </a:r>
            <a:endParaRPr lang="sr-Cyrl-RS" sz="2200" baseline="30000" dirty="0"/>
          </a:p>
          <a:p>
            <a:r>
              <a:rPr lang="sr-Cyrl-RS" sz="2200" dirty="0"/>
              <a:t>2</a:t>
            </a:r>
            <a:r>
              <a:rPr lang="sr-Latn-RS" sz="2200" dirty="0">
                <a:sym typeface="Symbol" panose="05050102010706020507" pitchFamily="18" charset="2"/>
              </a:rPr>
              <a:t> </a:t>
            </a:r>
            <a:r>
              <a:rPr lang="sr-Cyrl-RS" sz="2200" dirty="0">
                <a:sym typeface="Symbol" panose="05050102010706020507" pitchFamily="18" charset="2"/>
              </a:rPr>
              <a:t> </a:t>
            </a:r>
            <a:r>
              <a:rPr lang="sr-Cyrl-R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1.9487171 = 1.1</a:t>
            </a:r>
            <a:r>
              <a:rPr lang="sr-Cyrl-R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en-US" sz="2200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4508E1-446C-E938-D5E3-6EB29248EFE7}"/>
              </a:ext>
            </a:extLst>
          </p:cNvPr>
          <p:cNvSpPr txBox="1"/>
          <p:nvPr/>
        </p:nvSpPr>
        <p:spPr>
          <a:xfrm>
            <a:off x="4299297" y="4638297"/>
            <a:ext cx="366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dirty="0"/>
              <a:t>2</a:t>
            </a:r>
            <a:r>
              <a:rPr lang="sr-Latn-RS" sz="2200" i="1" baseline="30000" dirty="0"/>
              <a:t>t</a:t>
            </a:r>
            <a:r>
              <a:rPr lang="sr-Cyrl-RS" sz="2200" i="1" baseline="30000" dirty="0"/>
              <a:t> </a:t>
            </a:r>
            <a:r>
              <a:rPr lang="sr-Cyrl-RS" sz="2200" baseline="30000" dirty="0"/>
              <a:t>– 4</a:t>
            </a:r>
            <a:r>
              <a:rPr lang="sr-Latn-RS" sz="2200" dirty="0">
                <a:sym typeface="Symbol" panose="05050102010706020507" pitchFamily="18" charset="2"/>
              </a:rPr>
              <a:t> </a:t>
            </a:r>
            <a:r>
              <a:rPr lang="sr-Cyrl-RS" sz="2200" dirty="0">
                <a:sym typeface="Symbol" panose="05050102010706020507" pitchFamily="18" charset="2"/>
              </a:rPr>
              <a:t> </a:t>
            </a:r>
            <a:r>
              <a:rPr lang="sr-Cyrl-RS" sz="2400" dirty="0">
                <a:highlight>
                  <a:srgbClr val="FFCC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(1.1</a:t>
            </a:r>
            <a:r>
              <a:rPr lang="sr-Cyrl-RS" sz="2400" baseline="30000" dirty="0">
                <a:highlight>
                  <a:srgbClr val="FFCC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sr-Cyrl-RS" sz="2400" dirty="0">
                <a:highlight>
                  <a:srgbClr val="FFCC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sr-Latn-RS" sz="2200" i="1" baseline="30000" dirty="0">
                <a:highlight>
                  <a:srgbClr val="FFCC00"/>
                </a:highlight>
              </a:rPr>
              <a:t> t</a:t>
            </a:r>
            <a:r>
              <a:rPr lang="sr-Cyrl-RS" sz="2200" i="1" baseline="30000" dirty="0">
                <a:highlight>
                  <a:srgbClr val="FFCC00"/>
                </a:highlight>
              </a:rPr>
              <a:t> </a:t>
            </a:r>
            <a:r>
              <a:rPr lang="sr-Cyrl-RS" sz="2200" baseline="30000" dirty="0">
                <a:highlight>
                  <a:srgbClr val="FFCC00"/>
                </a:highlight>
              </a:rPr>
              <a:t>– 4</a:t>
            </a:r>
            <a:r>
              <a:rPr lang="sr-Cyrl-RS" sz="2200" i="1" baseline="30000" dirty="0">
                <a:highlight>
                  <a:srgbClr val="FFCC00"/>
                </a:highlight>
              </a:rPr>
              <a:t> </a:t>
            </a:r>
            <a:r>
              <a:rPr lang="sr-Latn-RS" sz="2200" dirty="0">
                <a:highlight>
                  <a:srgbClr val="FFCC00"/>
                </a:highlight>
                <a:sym typeface="Symbol" panose="05050102010706020507" pitchFamily="18" charset="2"/>
              </a:rPr>
              <a:t></a:t>
            </a:r>
            <a:r>
              <a:rPr lang="sr-Cyrl-RS" sz="2200" dirty="0">
                <a:highlight>
                  <a:srgbClr val="FFCC00"/>
                </a:highlight>
                <a:sym typeface="Symbol" panose="05050102010706020507" pitchFamily="18" charset="2"/>
              </a:rPr>
              <a:t> </a:t>
            </a:r>
            <a:r>
              <a:rPr lang="sr-Cyrl-RS" sz="2400" dirty="0">
                <a:highlight>
                  <a:srgbClr val="FFCC00"/>
                </a:highlight>
              </a:rPr>
              <a:t>1.1</a:t>
            </a:r>
            <a:r>
              <a:rPr lang="sr-Cyrl-RS" sz="2400" baseline="30000" dirty="0">
                <a:highlight>
                  <a:srgbClr val="FFCC00"/>
                </a:highlight>
              </a:rPr>
              <a:t>3</a:t>
            </a:r>
            <a:r>
              <a:rPr lang="sr-Cyrl-RS" sz="2400" baseline="30000" dirty="0"/>
              <a:t> </a:t>
            </a:r>
            <a:r>
              <a:rPr lang="sr-Cyrl-RS" sz="2400" dirty="0"/>
              <a:t>= </a:t>
            </a:r>
            <a:r>
              <a:rPr lang="en-US" sz="2200" dirty="0"/>
              <a:t>1.331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7F76C0-8555-3B37-15D5-4E908666A46C}"/>
              </a:ext>
            </a:extLst>
          </p:cNvPr>
          <p:cNvCxnSpPr>
            <a:cxnSpLocks/>
          </p:cNvCxnSpPr>
          <p:nvPr/>
        </p:nvCxnSpPr>
        <p:spPr>
          <a:xfrm flipH="1" flipV="1">
            <a:off x="2362200" y="3352800"/>
            <a:ext cx="952501" cy="7028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26B244-0628-3188-4946-B087FA279752}"/>
              </a:ext>
            </a:extLst>
          </p:cNvPr>
          <p:cNvCxnSpPr>
            <a:cxnSpLocks/>
          </p:cNvCxnSpPr>
          <p:nvPr/>
        </p:nvCxnSpPr>
        <p:spPr>
          <a:xfrm flipH="1">
            <a:off x="2514600" y="4501783"/>
            <a:ext cx="790574" cy="463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009AA9-FBDF-F6B1-6027-71B5B102D543}"/>
              </a:ext>
            </a:extLst>
          </p:cNvPr>
          <p:cNvSpPr txBox="1"/>
          <p:nvPr/>
        </p:nvSpPr>
        <p:spPr>
          <a:xfrm>
            <a:off x="5314603" y="5097572"/>
            <a:ext cx="1577719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sr-Cyrl-RS" sz="2400" dirty="0"/>
              <a:t>7(</a:t>
            </a:r>
            <a:r>
              <a:rPr lang="sr-Latn-RS" sz="2400" i="1" dirty="0"/>
              <a:t>t</a:t>
            </a:r>
            <a:r>
              <a:rPr lang="sr-Cyrl-RS" sz="2400" i="1" dirty="0"/>
              <a:t> </a:t>
            </a:r>
            <a:r>
              <a:rPr lang="sr-Cyrl-RS" sz="2400" dirty="0"/>
              <a:t>–</a:t>
            </a:r>
            <a:r>
              <a:rPr lang="sr-Cyrl-RS" sz="2400" i="1" dirty="0"/>
              <a:t> </a:t>
            </a:r>
            <a:r>
              <a:rPr lang="sr-Cyrl-RS" sz="2400" dirty="0"/>
              <a:t>4)</a:t>
            </a:r>
            <a:r>
              <a:rPr lang="sr-Cyrl-RS" sz="2400" i="1" baseline="30000" dirty="0"/>
              <a:t> </a:t>
            </a:r>
            <a:r>
              <a:rPr lang="sr-Latn-RS" sz="2200" dirty="0">
                <a:highlight>
                  <a:srgbClr val="FFCC00"/>
                </a:highlight>
                <a:sym typeface="Symbol" panose="05050102010706020507" pitchFamily="18" charset="2"/>
              </a:rPr>
              <a:t></a:t>
            </a:r>
            <a:r>
              <a:rPr lang="sr-Cyrl-RS" sz="2200" dirty="0">
                <a:highlight>
                  <a:srgbClr val="FFCC00"/>
                </a:highlight>
                <a:sym typeface="Symbol" panose="05050102010706020507" pitchFamily="18" charset="2"/>
              </a:rPr>
              <a:t> </a:t>
            </a:r>
            <a:r>
              <a:rPr lang="sr-Cyrl-RS" sz="2400" dirty="0">
                <a:highlight>
                  <a:srgbClr val="FFCC00"/>
                </a:highlight>
              </a:rPr>
              <a:t>3</a:t>
            </a:r>
            <a:r>
              <a:rPr lang="sr-Cyrl-RS" sz="2400" baseline="30000" dirty="0"/>
              <a:t> </a:t>
            </a:r>
            <a:endParaRPr lang="sr-Latn-R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915D7-B211-D4EC-9430-923E3CAF6C25}"/>
              </a:ext>
            </a:extLst>
          </p:cNvPr>
          <p:cNvSpPr txBox="1"/>
          <p:nvPr/>
        </p:nvSpPr>
        <p:spPr>
          <a:xfrm>
            <a:off x="5031247" y="5663303"/>
            <a:ext cx="2199354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sr-Latn-RS" sz="2400" i="1" dirty="0"/>
              <a:t>t</a:t>
            </a:r>
            <a:r>
              <a:rPr lang="sr-Cyrl-RS" sz="2400" i="1" dirty="0"/>
              <a:t> </a:t>
            </a:r>
            <a:r>
              <a:rPr lang="sr-Latn-RS" sz="2200" dirty="0">
                <a:highlight>
                  <a:srgbClr val="FFCC00"/>
                </a:highlight>
                <a:sym typeface="Symbol" panose="05050102010706020507" pitchFamily="18" charset="2"/>
              </a:rPr>
              <a:t></a:t>
            </a:r>
            <a:r>
              <a:rPr lang="sr-Cyrl-RS" sz="2200" dirty="0">
                <a:highlight>
                  <a:srgbClr val="FFCC00"/>
                </a:highlight>
                <a:sym typeface="Symbol" panose="05050102010706020507" pitchFamily="18" charset="2"/>
              </a:rPr>
              <a:t> 4 + </a:t>
            </a:r>
            <a:r>
              <a:rPr lang="sr-Cyrl-RS" sz="2400" dirty="0">
                <a:highlight>
                  <a:srgbClr val="FFCC00"/>
                </a:highlight>
              </a:rPr>
              <a:t>3/7</a:t>
            </a:r>
            <a:r>
              <a:rPr lang="sr-Latn-RS" sz="2400" dirty="0">
                <a:highlight>
                  <a:srgbClr val="FFCC00"/>
                </a:highlight>
                <a:sym typeface="Symbol" panose="05050102010706020507" pitchFamily="18" charset="2"/>
              </a:rPr>
              <a:t> </a:t>
            </a:r>
            <a:r>
              <a:rPr lang="sr-Cyrl-RS" sz="2400" dirty="0">
                <a:highlight>
                  <a:srgbClr val="FFCC00"/>
                </a:highlight>
                <a:sym typeface="Symbol" panose="05050102010706020507" pitchFamily="18" charset="2"/>
              </a:rPr>
              <a:t> 4.4</a:t>
            </a:r>
            <a:r>
              <a:rPr lang="sr-Cyrl-RS" sz="2400" dirty="0">
                <a:highlight>
                  <a:srgbClr val="FFCC00"/>
                </a:highlight>
              </a:rPr>
              <a:t> </a:t>
            </a:r>
            <a:r>
              <a:rPr lang="sr-Cyrl-RS" sz="2400" baseline="30000" dirty="0"/>
              <a:t> 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32709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0" grpId="0" animBg="1"/>
      <p:bldP spid="11" grpId="0"/>
      <p:bldP spid="12" grpId="0"/>
      <p:bldP spid="13" grpId="0"/>
      <p:bldP spid="19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B3DDF-81D9-3A1B-C8AD-661A00CC6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733475-D376-78CC-D047-69AE1685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Задатак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9C7B9-1FFB-284A-CFFB-22E5A5DF7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280150"/>
          </a:xfrm>
        </p:spPr>
        <p:txBody>
          <a:bodyPr>
            <a:normAutofit/>
          </a:bodyPr>
          <a:lstStyle/>
          <a:p>
            <a:r>
              <a:rPr lang="ru-RU" dirty="0" err="1"/>
              <a:t>Замислимо</a:t>
            </a:r>
            <a:r>
              <a:rPr lang="ru-RU" dirty="0"/>
              <a:t> да </a:t>
            </a:r>
            <a:r>
              <a:rPr lang="ru-RU" dirty="0" err="1"/>
              <a:t>чаробни</a:t>
            </a:r>
            <a:r>
              <a:rPr lang="ru-RU" dirty="0"/>
              <a:t> </a:t>
            </a:r>
            <a:r>
              <a:rPr lang="ru-RU" dirty="0" err="1"/>
              <a:t>пасуљ</a:t>
            </a:r>
            <a:r>
              <a:rPr lang="ru-RU" dirty="0"/>
              <a:t>, </a:t>
            </a:r>
            <a:r>
              <a:rPr lang="ru-RU" dirty="0" err="1"/>
              <a:t>чим</a:t>
            </a:r>
            <a:r>
              <a:rPr lang="ru-RU" dirty="0"/>
              <a:t> се посади у </a:t>
            </a:r>
            <a:r>
              <a:rPr lang="ru-RU" dirty="0" err="1"/>
              <a:t>земљу</a:t>
            </a:r>
            <a:r>
              <a:rPr lang="ru-RU" dirty="0"/>
              <a:t> </a:t>
            </a:r>
            <a:r>
              <a:rPr lang="ru-RU" dirty="0" err="1"/>
              <a:t>почне</a:t>
            </a:r>
            <a:r>
              <a:rPr lang="ru-RU" dirty="0"/>
              <a:t> </a:t>
            </a:r>
            <a:r>
              <a:rPr lang="ru-RU" dirty="0" err="1"/>
              <a:t>непрекидно</a:t>
            </a:r>
            <a:r>
              <a:rPr lang="ru-RU" dirty="0"/>
              <a:t> да </a:t>
            </a:r>
            <a:r>
              <a:rPr lang="ru-RU" dirty="0" err="1"/>
              <a:t>расте</a:t>
            </a:r>
            <a:r>
              <a:rPr lang="ru-RU" dirty="0"/>
              <a:t>. </a:t>
            </a:r>
            <a:r>
              <a:rPr lang="ru-RU" dirty="0" err="1"/>
              <a:t>Првог</a:t>
            </a:r>
            <a:r>
              <a:rPr lang="ru-RU" dirty="0"/>
              <a:t> дана </a:t>
            </a:r>
            <a:r>
              <a:rPr lang="ru-RU" dirty="0" err="1"/>
              <a:t>достигне</a:t>
            </a:r>
            <a:r>
              <a:rPr lang="ru-RU" dirty="0"/>
              <a:t> </a:t>
            </a:r>
            <a:r>
              <a:rPr lang="ru-RU" dirty="0" err="1"/>
              <a:t>висину</a:t>
            </a:r>
            <a:r>
              <a:rPr lang="ru-RU" dirty="0"/>
              <a:t> од 2 </a:t>
            </a:r>
            <a:r>
              <a:rPr lang="sr-Latn-RS" dirty="0"/>
              <a:t>m</a:t>
            </a:r>
            <a:r>
              <a:rPr lang="ru-RU" dirty="0"/>
              <a:t>, а </a:t>
            </a:r>
            <a:r>
              <a:rPr lang="ru-RU" dirty="0" err="1"/>
              <a:t>затим</a:t>
            </a:r>
            <a:r>
              <a:rPr lang="ru-RU" dirty="0"/>
              <a:t> </a:t>
            </a:r>
            <a:r>
              <a:rPr lang="ru-RU" dirty="0" err="1"/>
              <a:t>сваког</a:t>
            </a:r>
            <a:r>
              <a:rPr lang="ru-RU" dirty="0"/>
              <a:t> </a:t>
            </a:r>
            <a:r>
              <a:rPr lang="ru-RU" dirty="0" err="1"/>
              <a:t>наредног</a:t>
            </a:r>
            <a:r>
              <a:rPr lang="ru-RU" dirty="0"/>
              <a:t> дана </a:t>
            </a:r>
            <a:r>
              <a:rPr lang="ru-RU" dirty="0" err="1"/>
              <a:t>удвостручи</a:t>
            </a:r>
            <a:r>
              <a:rPr lang="ru-RU" dirty="0"/>
              <a:t> </a:t>
            </a:r>
            <a:r>
              <a:rPr lang="ru-RU" dirty="0" err="1"/>
              <a:t>висину</a:t>
            </a:r>
            <a:r>
              <a:rPr lang="ru-RU" dirty="0"/>
              <a:t>. </a:t>
            </a:r>
            <a:r>
              <a:rPr lang="ru-RU" dirty="0" err="1"/>
              <a:t>Процените</a:t>
            </a:r>
            <a:r>
              <a:rPr lang="ru-RU" dirty="0"/>
              <a:t> </a:t>
            </a:r>
            <a:r>
              <a:rPr lang="ru-RU" dirty="0" err="1"/>
              <a:t>време</a:t>
            </a:r>
            <a:r>
              <a:rPr lang="ru-RU" dirty="0"/>
              <a:t> </a:t>
            </a:r>
            <a:r>
              <a:rPr lang="ru-RU" dirty="0" err="1"/>
              <a:t>када</a:t>
            </a:r>
            <a:r>
              <a:rPr lang="ru-RU" dirty="0"/>
              <a:t> </a:t>
            </a:r>
            <a:r>
              <a:rPr lang="ru-RU" dirty="0" err="1"/>
              <a:t>ће</a:t>
            </a:r>
            <a:r>
              <a:rPr lang="ru-RU" dirty="0"/>
              <a:t> да </a:t>
            </a:r>
            <a:r>
              <a:rPr lang="ru-RU" dirty="0" err="1"/>
              <a:t>достигне</a:t>
            </a:r>
            <a:r>
              <a:rPr lang="ru-RU" dirty="0"/>
              <a:t> </a:t>
            </a:r>
            <a:r>
              <a:rPr lang="ru-RU" dirty="0" err="1"/>
              <a:t>висину</a:t>
            </a:r>
            <a:r>
              <a:rPr lang="ru-RU" dirty="0"/>
              <a:t> од 21 </a:t>
            </a:r>
            <a:r>
              <a:rPr lang="sr-Latn-RS" dirty="0"/>
              <a:t>m</a:t>
            </a:r>
            <a:r>
              <a:rPr lang="ru-RU" dirty="0"/>
              <a:t>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 err="1"/>
              <a:t>Чаробни</a:t>
            </a:r>
            <a:r>
              <a:rPr lang="ru-RU" dirty="0"/>
              <a:t> </a:t>
            </a:r>
            <a:r>
              <a:rPr lang="ru-RU" dirty="0" err="1"/>
              <a:t>пасуљ</a:t>
            </a:r>
            <a:r>
              <a:rPr lang="ru-RU" dirty="0"/>
              <a:t> </a:t>
            </a:r>
            <a:r>
              <a:rPr lang="ru-RU" dirty="0" err="1"/>
              <a:t>ће</a:t>
            </a:r>
            <a:r>
              <a:rPr lang="ru-RU" dirty="0"/>
              <a:t> </a:t>
            </a:r>
            <a:r>
              <a:rPr lang="ru-RU" dirty="0" err="1"/>
              <a:t>висину</a:t>
            </a:r>
            <a:r>
              <a:rPr lang="ru-RU" dirty="0"/>
              <a:t> од 21 </a:t>
            </a:r>
            <a:r>
              <a:rPr lang="en-US" dirty="0"/>
              <a:t>m</a:t>
            </a:r>
            <a:r>
              <a:rPr lang="ru-RU" dirty="0"/>
              <a:t> </a:t>
            </a:r>
            <a:r>
              <a:rPr lang="sr-Cyrl-RS" dirty="0"/>
              <a:t>да</a:t>
            </a:r>
            <a:r>
              <a:rPr lang="en-US" dirty="0"/>
              <a:t> </a:t>
            </a:r>
            <a:r>
              <a:rPr lang="ru-RU" dirty="0" err="1"/>
              <a:t>достигне</a:t>
            </a:r>
            <a:r>
              <a:rPr lang="ru-RU" dirty="0"/>
              <a:t> после 4 дана и 9.6 сати. (0.4 </a:t>
            </a:r>
            <a:r>
              <a:rPr lang="ru-RU" dirty="0">
                <a:sym typeface="Symbol" panose="05050102010706020507" pitchFamily="18" charset="2"/>
              </a:rPr>
              <a:t> </a:t>
            </a:r>
            <a:r>
              <a:rPr lang="ru-RU" dirty="0"/>
              <a:t>24=9.6)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8AA27D-0A07-6F30-B592-EAA3E0C8B991}"/>
              </a:ext>
            </a:extLst>
          </p:cNvPr>
          <p:cNvSpPr txBox="1"/>
          <p:nvPr/>
        </p:nvSpPr>
        <p:spPr>
          <a:xfrm>
            <a:off x="3670864" y="4638836"/>
            <a:ext cx="1028701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sr-Cyrl-RS" sz="2400" dirty="0"/>
              <a:t>2</a:t>
            </a:r>
            <a:r>
              <a:rPr lang="sr-Latn-RS" sz="2400" i="1" baseline="30000" dirty="0"/>
              <a:t>t</a:t>
            </a:r>
            <a:r>
              <a:rPr lang="sr-Latn-RS" sz="2400" dirty="0"/>
              <a:t> = 21</a:t>
            </a:r>
          </a:p>
        </p:txBody>
      </p:sp>
      <p:graphicFrame>
        <p:nvGraphicFramePr>
          <p:cNvPr id="5" name="Content Placeholder 10">
            <a:extLst>
              <a:ext uri="{FF2B5EF4-FFF2-40B4-BE49-F238E27FC236}">
                <a16:creationId xmlns:a16="http://schemas.microsoft.com/office/drawing/2014/main" id="{33106BC8-2856-FF1E-901C-D4BE40B9A6D2}"/>
              </a:ext>
            </a:extLst>
          </p:cNvPr>
          <p:cNvGraphicFramePr>
            <a:graphicFrameLocks/>
          </p:cNvGraphicFramePr>
          <p:nvPr/>
        </p:nvGraphicFramePr>
        <p:xfrm>
          <a:off x="711412" y="1589997"/>
          <a:ext cx="2333413" cy="435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9725">
                  <a:extLst>
                    <a:ext uri="{9D8B030D-6E8A-4147-A177-3AD203B41FA5}">
                      <a16:colId xmlns:a16="http://schemas.microsoft.com/office/drawing/2014/main" val="1582795922"/>
                    </a:ext>
                  </a:extLst>
                </a:gridCol>
                <a:gridCol w="1823688">
                  <a:extLst>
                    <a:ext uri="{9D8B030D-6E8A-4147-A177-3AD203B41FA5}">
                      <a16:colId xmlns:a16="http://schemas.microsoft.com/office/drawing/2014/main" val="3381855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b="0" i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sr-Cyrl-RS" sz="2000" b="0" dirty="0">
                          <a:solidFill>
                            <a:schemeClr val="tx1"/>
                          </a:solidFill>
                        </a:rPr>
                        <a:t>1.1</a:t>
                      </a:r>
                      <a:r>
                        <a:rPr lang="en-US" sz="2000" b="0" i="1" baseline="300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464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79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33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/>
                        <a:t>1.21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01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1.331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62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Cyrl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sr-Cyrl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4641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5428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Cyrl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1.61051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7642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Cyrl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1.771561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0717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Cyrl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1.9487171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49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Cyrl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2.14358881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8887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Cyrl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2.357947691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636167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715768B-1F4E-582D-32A8-BC8D6B381B7E}"/>
              </a:ext>
            </a:extLst>
          </p:cNvPr>
          <p:cNvSpPr txBox="1"/>
          <p:nvPr/>
        </p:nvSpPr>
        <p:spPr>
          <a:xfrm>
            <a:off x="4876800" y="4638835"/>
            <a:ext cx="973311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sr-Latn-RS" sz="2400" i="1" dirty="0"/>
              <a:t>t</a:t>
            </a:r>
            <a:r>
              <a:rPr lang="sr-Cyrl-RS" sz="2400" i="1" dirty="0"/>
              <a:t> </a:t>
            </a:r>
            <a:r>
              <a:rPr lang="sr-Latn-RS" sz="2200" dirty="0">
                <a:highlight>
                  <a:srgbClr val="FFCC00"/>
                </a:highlight>
                <a:sym typeface="Symbol" panose="05050102010706020507" pitchFamily="18" charset="2"/>
              </a:rPr>
              <a:t></a:t>
            </a:r>
            <a:r>
              <a:rPr lang="sr-Cyrl-RS" sz="2200" dirty="0">
                <a:highlight>
                  <a:srgbClr val="FFCC00"/>
                </a:highlight>
                <a:sym typeface="Symbol" panose="05050102010706020507" pitchFamily="18" charset="2"/>
              </a:rPr>
              <a:t> </a:t>
            </a:r>
            <a:r>
              <a:rPr lang="sr-Cyrl-RS" sz="2400" dirty="0">
                <a:highlight>
                  <a:srgbClr val="FFCC00"/>
                </a:highlight>
                <a:sym typeface="Symbol" panose="05050102010706020507" pitchFamily="18" charset="2"/>
              </a:rPr>
              <a:t>4.4</a:t>
            </a:r>
            <a:r>
              <a:rPr lang="sr-Cyrl-RS" sz="2400" dirty="0">
                <a:highlight>
                  <a:srgbClr val="FFCC00"/>
                </a:highlight>
              </a:rPr>
              <a:t> </a:t>
            </a:r>
            <a:r>
              <a:rPr lang="sr-Cyrl-RS" sz="2400" baseline="30000" dirty="0"/>
              <a:t> </a:t>
            </a:r>
            <a:endParaRPr lang="sr-Latn-RS" sz="24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ECF644-B8A2-ABED-F610-ABF1D4556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274795"/>
              </p:ext>
            </p:extLst>
          </p:nvPr>
        </p:nvGraphicFramePr>
        <p:xfrm>
          <a:off x="3658672" y="3048000"/>
          <a:ext cx="6857998" cy="136093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96575963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71250429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904642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736664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866902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241887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9121069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73621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06969776"/>
                    </a:ext>
                  </a:extLst>
                </a:gridCol>
                <a:gridCol w="761998">
                  <a:extLst>
                    <a:ext uri="{9D8B030D-6E8A-4147-A177-3AD203B41FA5}">
                      <a16:colId xmlns:a16="http://schemas.microsoft.com/office/drawing/2014/main" val="1053244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i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 (vreme u danima)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983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i="1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 (rast u metrima)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effectLst/>
                        </a:rPr>
                        <a:t>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effectLst/>
                        </a:rPr>
                        <a:t>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effectLst/>
                        </a:rPr>
                        <a:t>8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effectLst/>
                        </a:rPr>
                        <a:t>16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effectLst/>
                        </a:rPr>
                        <a:t>32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effectLst/>
                        </a:rPr>
                        <a:t>64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effectLst/>
                        </a:rPr>
                        <a:t>128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effectLst/>
                        </a:rPr>
                        <a:t>256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effectLst/>
                        </a:rPr>
                        <a:t>512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30634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6DFA31-AA11-5A73-1322-7A56BF55214D}"/>
              </a:ext>
            </a:extLst>
          </p:cNvPr>
          <p:cNvSpPr/>
          <p:nvPr/>
        </p:nvSpPr>
        <p:spPr>
          <a:xfrm>
            <a:off x="6325672" y="2895600"/>
            <a:ext cx="1447799" cy="16764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42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1E19D0-0A16-27F7-69CC-F1EB4AEBE46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r>
              <a:rPr lang="sr-Cyrl-RS" dirty="0" err="1"/>
              <a:t>Бирги</a:t>
            </a:r>
            <a:r>
              <a:rPr lang="sr-Cyrl-RS" dirty="0"/>
              <a:t> је узео финију поделу</a:t>
            </a:r>
            <a:endParaRPr lang="en-US" dirty="0"/>
          </a:p>
        </p:txBody>
      </p:sp>
      <p:graphicFrame>
        <p:nvGraphicFramePr>
          <p:cNvPr id="7" name="Content Placeholder 10">
            <a:extLst>
              <a:ext uri="{FF2B5EF4-FFF2-40B4-BE49-F238E27FC236}">
                <a16:creationId xmlns:a16="http://schemas.microsoft.com/office/drawing/2014/main" id="{A1FFE757-79DD-F5B5-8315-DB59C913B1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404649"/>
              </p:ext>
            </p:extLst>
          </p:nvPr>
        </p:nvGraphicFramePr>
        <p:xfrm>
          <a:off x="411480" y="1538922"/>
          <a:ext cx="4236722" cy="201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4731">
                  <a:extLst>
                    <a:ext uri="{9D8B030D-6E8A-4147-A177-3AD203B41FA5}">
                      <a16:colId xmlns:a16="http://schemas.microsoft.com/office/drawing/2014/main" val="1582795922"/>
                    </a:ext>
                  </a:extLst>
                </a:gridCol>
                <a:gridCol w="1979869">
                  <a:extLst>
                    <a:ext uri="{9D8B030D-6E8A-4147-A177-3AD203B41FA5}">
                      <a16:colId xmlns:a16="http://schemas.microsoft.com/office/drawing/2014/main" val="3381855408"/>
                    </a:ext>
                  </a:extLst>
                </a:gridCol>
                <a:gridCol w="1722122">
                  <a:extLst>
                    <a:ext uri="{9D8B030D-6E8A-4147-A177-3AD203B41FA5}">
                      <a16:colId xmlns:a16="http://schemas.microsoft.com/office/drawing/2014/main" val="4236580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200" b="0" i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1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sr-Cyrl-RS" sz="2200" b="0" dirty="0">
                          <a:solidFill>
                            <a:schemeClr val="tx1"/>
                          </a:solidFill>
                        </a:rPr>
                        <a:t>1.0001</a:t>
                      </a:r>
                      <a:r>
                        <a:rPr lang="en-US" sz="2200" b="0" i="1" baseline="300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baseline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 </a:t>
                      </a:r>
                      <a:r>
                        <a:rPr lang="en-US" sz="2200" b="0" i="1" baseline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H</a:t>
                      </a:r>
                      <a:endParaRPr lang="en-US" sz="22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464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r-Cyrl-RS" sz="2000" dirty="0"/>
                        <a:t>0.1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79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r-Cyrl-RS" sz="2000" dirty="0"/>
                        <a:t>0.10001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33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00020001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r-Cyrl-RS" sz="2000" dirty="0"/>
                        <a:t>0.100020001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01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000300030001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622772"/>
                  </a:ext>
                </a:extLst>
              </a:tr>
            </a:tbl>
          </a:graphicData>
        </a:graphic>
      </p:graphicFrame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4AED728-B449-95E6-C067-E59BB7C700BE}"/>
              </a:ext>
            </a:extLst>
          </p:cNvPr>
          <p:cNvSpPr txBox="1">
            <a:spLocks/>
          </p:cNvSpPr>
          <p:nvPr/>
        </p:nvSpPr>
        <p:spPr>
          <a:xfrm>
            <a:off x="4800600" y="1538922"/>
            <a:ext cx="39624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D"/>
            </a:pPr>
            <a:r>
              <a:rPr lang="en-US" i="1" dirty="0">
                <a:sym typeface="Symbol" panose="05050102010706020507" pitchFamily="18" charset="2"/>
              </a:rPr>
              <a:t>h</a:t>
            </a:r>
            <a:r>
              <a:rPr lang="en-US" dirty="0">
                <a:sym typeface="Symbol" panose="05050102010706020507" pitchFamily="18" charset="2"/>
              </a:rPr>
              <a:t> = </a:t>
            </a:r>
            <a:r>
              <a:rPr lang="en-US" dirty="0"/>
              <a:t>1.</a:t>
            </a:r>
            <a:r>
              <a:rPr lang="sr-Cyrl-RS" dirty="0"/>
              <a:t>000</a:t>
            </a:r>
            <a:r>
              <a:rPr lang="en-US" dirty="0"/>
              <a:t>1</a:t>
            </a:r>
            <a:r>
              <a:rPr lang="en-US" i="1" baseline="30000" dirty="0"/>
              <a:t>t</a:t>
            </a:r>
            <a:r>
              <a:rPr lang="en-US" baseline="30000" dirty="0"/>
              <a:t> + 1</a:t>
            </a:r>
            <a:r>
              <a:rPr lang="en-US" dirty="0"/>
              <a:t> – 1.</a:t>
            </a:r>
            <a:r>
              <a:rPr lang="sr-Cyrl-RS" dirty="0"/>
              <a:t>000</a:t>
            </a:r>
            <a:r>
              <a:rPr lang="en-US" dirty="0"/>
              <a:t>1</a:t>
            </a:r>
            <a:r>
              <a:rPr lang="en-US" i="1" baseline="30000" dirty="0"/>
              <a:t>t</a:t>
            </a:r>
            <a:r>
              <a:rPr lang="en-US" dirty="0"/>
              <a:t> </a:t>
            </a:r>
          </a:p>
          <a:p>
            <a:r>
              <a:rPr lang="en-US" dirty="0"/>
              <a:t>       = 1.</a:t>
            </a:r>
            <a:r>
              <a:rPr lang="sr-Cyrl-RS" dirty="0"/>
              <a:t>000</a:t>
            </a:r>
            <a:r>
              <a:rPr lang="en-US" dirty="0"/>
              <a:t>1</a:t>
            </a:r>
            <a:r>
              <a:rPr lang="en-US" i="1" baseline="30000" dirty="0"/>
              <a:t>t</a:t>
            </a:r>
            <a:r>
              <a:rPr lang="en-US" dirty="0"/>
              <a:t> (1.</a:t>
            </a:r>
            <a:r>
              <a:rPr lang="sr-Cyrl-RS" dirty="0"/>
              <a:t>000</a:t>
            </a:r>
            <a:r>
              <a:rPr lang="en-US" dirty="0"/>
              <a:t>1 – 1)</a:t>
            </a:r>
          </a:p>
          <a:p>
            <a:r>
              <a:rPr lang="en-US" dirty="0"/>
              <a:t>       = 1.</a:t>
            </a:r>
            <a:r>
              <a:rPr lang="sr-Cyrl-RS" dirty="0"/>
              <a:t>000</a:t>
            </a:r>
            <a:r>
              <a:rPr lang="en-US" dirty="0"/>
              <a:t>1</a:t>
            </a:r>
            <a:r>
              <a:rPr lang="en-US" i="1" baseline="30000" dirty="0"/>
              <a:t>t</a:t>
            </a:r>
            <a:r>
              <a:rPr lang="en-US" dirty="0"/>
              <a:t> / 10</a:t>
            </a:r>
            <a:r>
              <a:rPr lang="sr-Cyrl-RS" dirty="0"/>
              <a:t>00</a:t>
            </a:r>
            <a:endParaRPr lang="en-US" dirty="0"/>
          </a:p>
          <a:p>
            <a:endParaRPr lang="sr-Cyrl-RS" dirty="0"/>
          </a:p>
        </p:txBody>
      </p:sp>
      <p:graphicFrame>
        <p:nvGraphicFramePr>
          <p:cNvPr id="9" name="Content Placeholder 10">
            <a:extLst>
              <a:ext uri="{FF2B5EF4-FFF2-40B4-BE49-F238E27FC236}">
                <a16:creationId xmlns:a16="http://schemas.microsoft.com/office/drawing/2014/main" id="{050457C3-386F-CA37-36E7-1425FBAFBF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091944"/>
              </p:ext>
            </p:extLst>
          </p:nvPr>
        </p:nvGraphicFramePr>
        <p:xfrm>
          <a:off x="411480" y="4114800"/>
          <a:ext cx="3246120" cy="201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45585">
                  <a:extLst>
                    <a:ext uri="{9D8B030D-6E8A-4147-A177-3AD203B41FA5}">
                      <a16:colId xmlns:a16="http://schemas.microsoft.com/office/drawing/2014/main" val="1582795922"/>
                    </a:ext>
                  </a:extLst>
                </a:gridCol>
                <a:gridCol w="2200535">
                  <a:extLst>
                    <a:ext uri="{9D8B030D-6E8A-4147-A177-3AD203B41FA5}">
                      <a16:colId xmlns:a16="http://schemas.microsoft.com/office/drawing/2014/main" val="3381855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200" b="0" i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1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sr-Cyrl-RS" sz="2200" b="0" dirty="0">
                          <a:solidFill>
                            <a:schemeClr val="tx1"/>
                          </a:solidFill>
                        </a:rPr>
                        <a:t>(1.0001</a:t>
                      </a:r>
                      <a:r>
                        <a:rPr lang="sr-Cyrl-RS" sz="2200" b="0" baseline="30000" dirty="0">
                          <a:solidFill>
                            <a:schemeClr val="tx1"/>
                          </a:solidFill>
                        </a:rPr>
                        <a:t>1000</a:t>
                      </a:r>
                      <a:r>
                        <a:rPr lang="sr-Cyrl-RS" sz="22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2200" b="0" i="1" baseline="300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464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379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/>
                        <a:t>0.000</a:t>
                      </a:r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733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/>
                        <a:t>0.000</a:t>
                      </a:r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00020001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701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/>
                        <a:t>0.000</a:t>
                      </a:r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000300030001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5622772"/>
                  </a:ext>
                </a:extLst>
              </a:tr>
            </a:tbl>
          </a:graphicData>
        </a:graphic>
      </p:graphicFrame>
      <p:sp>
        <p:nvSpPr>
          <p:cNvPr id="10" name="Arrow: Down 9">
            <a:extLst>
              <a:ext uri="{FF2B5EF4-FFF2-40B4-BE49-F238E27FC236}">
                <a16:creationId xmlns:a16="http://schemas.microsoft.com/office/drawing/2014/main" id="{9ABCBC6F-021C-27E4-C9FF-7194F6F0AABE}"/>
              </a:ext>
            </a:extLst>
          </p:cNvPr>
          <p:cNvSpPr/>
          <p:nvPr/>
        </p:nvSpPr>
        <p:spPr>
          <a:xfrm>
            <a:off x="1234440" y="3655758"/>
            <a:ext cx="1600200" cy="335598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5">
                <a:extLst>
                  <a:ext uri="{FF2B5EF4-FFF2-40B4-BE49-F238E27FC236}">
                    <a16:creationId xmlns:a16="http://schemas.microsoft.com/office/drawing/2014/main" id="{FCAB16A2-FFB8-BE7C-B3D7-B0BFC340EC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0" y="4096512"/>
                <a:ext cx="5181600" cy="10088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None/>
                  <a:defRPr sz="24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1pPr>
                <a:lvl2pPr marL="800100" indent="-34290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q"/>
                  <a:defRPr sz="20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Cyrl-RS" i="1" dirty="0">
                              <a:latin typeface="Cambria Math" panose="02040503050406030204" pitchFamily="18" charset="0"/>
                            </a:rPr>
                            <m:t>1.0001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1000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≈2.71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1" name="Content Placeholder 5">
                <a:extLst>
                  <a:ext uri="{FF2B5EF4-FFF2-40B4-BE49-F238E27FC236}">
                    <a16:creationId xmlns:a16="http://schemas.microsoft.com/office/drawing/2014/main" id="{FCAB16A2-FFB8-BE7C-B3D7-B0BFC340E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096512"/>
                <a:ext cx="5181600" cy="10088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5">
                <a:extLst>
                  <a:ext uri="{FF2B5EF4-FFF2-40B4-BE49-F238E27FC236}">
                    <a16:creationId xmlns:a16="http://schemas.microsoft.com/office/drawing/2014/main" id="{932574BC-31E4-FDC1-5757-43B2A4D4AF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0" y="5105400"/>
                <a:ext cx="5181600" cy="10088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None/>
                  <a:defRPr sz="24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1pPr>
                <a:lvl2pPr marL="800100" indent="-34290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q"/>
                  <a:defRPr sz="20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→+∞</m:t>
                      </m:r>
                    </m:oMath>
                  </m:oMathPara>
                </a14:m>
                <a:endParaRPr lang="sr-Cyrl-RS" dirty="0"/>
              </a:p>
            </p:txBody>
          </p:sp>
        </mc:Choice>
        <mc:Fallback xmlns="">
          <p:sp>
            <p:nvSpPr>
              <p:cNvPr id="12" name="Content Placeholder 5">
                <a:extLst>
                  <a:ext uri="{FF2B5EF4-FFF2-40B4-BE49-F238E27FC236}">
                    <a16:creationId xmlns:a16="http://schemas.microsoft.com/office/drawing/2014/main" id="{932574BC-31E4-FDC1-5757-43B2A4D4A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105400"/>
                <a:ext cx="5181600" cy="10088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8C2AB861-ED5C-73B3-EBC8-AD2821ED52D8}"/>
              </a:ext>
            </a:extLst>
          </p:cNvPr>
          <p:cNvSpPr/>
          <p:nvPr/>
        </p:nvSpPr>
        <p:spPr>
          <a:xfrm>
            <a:off x="3924302" y="4219956"/>
            <a:ext cx="1485898" cy="762000"/>
          </a:xfrm>
          <a:prstGeom prst="ellipse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6E3B85-F402-2B5D-9871-C2373B4956C5}"/>
              </a:ext>
            </a:extLst>
          </p:cNvPr>
          <p:cNvSpPr/>
          <p:nvPr/>
        </p:nvSpPr>
        <p:spPr>
          <a:xfrm>
            <a:off x="6400800" y="5353050"/>
            <a:ext cx="381000" cy="525780"/>
          </a:xfrm>
          <a:prstGeom prst="ellipse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7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69F18-51EC-90FF-D12E-9D1697177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854B46-95D6-D96B-570F-C9CB22F54CD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>
            <a:normAutofit fontScale="90000"/>
          </a:bodyPr>
          <a:lstStyle/>
          <a:p>
            <a:r>
              <a:rPr lang="sr-Cyrl-RS" dirty="0"/>
              <a:t>Таблица може да се чита здесна налево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5">
                <a:extLst>
                  <a:ext uri="{FF2B5EF4-FFF2-40B4-BE49-F238E27FC236}">
                    <a16:creationId xmlns:a16="http://schemas.microsoft.com/office/drawing/2014/main" id="{1B7FDEB0-C98F-2640-9655-42B19B6F93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51179" y="1329031"/>
                <a:ext cx="1514862" cy="499552"/>
              </a:xfrm>
              <a:prstGeom prst="rect">
                <a:avLst/>
              </a:prstGeom>
              <a:solidFill>
                <a:srgbClr val="FFCC00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None/>
                  <a:defRPr sz="24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1pPr>
                <a:lvl2pPr marL="800100" indent="-34290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q"/>
                  <a:defRPr sz="20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sr-Latn-RS" i="1" baseline="30000" dirty="0" err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r-Latn-RS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sr-Latn-RS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sr-Cyrl-RS" i="1" dirty="0"/>
              </a:p>
            </p:txBody>
          </p:sp>
        </mc:Choice>
        <mc:Fallback xmlns="">
          <p:sp>
            <p:nvSpPr>
              <p:cNvPr id="8" name="Content Placeholder 5">
                <a:extLst>
                  <a:ext uri="{FF2B5EF4-FFF2-40B4-BE49-F238E27FC236}">
                    <a16:creationId xmlns:a16="http://schemas.microsoft.com/office/drawing/2014/main" id="{1B7FDEB0-C98F-2640-9655-42B19B6F9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179" y="1329031"/>
                <a:ext cx="1514862" cy="4995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ontent Placeholder 10">
            <a:extLst>
              <a:ext uri="{FF2B5EF4-FFF2-40B4-BE49-F238E27FC236}">
                <a16:creationId xmlns:a16="http://schemas.microsoft.com/office/drawing/2014/main" id="{7DB30ADB-7510-20AA-ED2C-6414F5476E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461397"/>
              </p:ext>
            </p:extLst>
          </p:nvPr>
        </p:nvGraphicFramePr>
        <p:xfrm>
          <a:off x="457200" y="1924816"/>
          <a:ext cx="3246120" cy="3992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45585">
                  <a:extLst>
                    <a:ext uri="{9D8B030D-6E8A-4147-A177-3AD203B41FA5}">
                      <a16:colId xmlns:a16="http://schemas.microsoft.com/office/drawing/2014/main" val="1582795922"/>
                    </a:ext>
                  </a:extLst>
                </a:gridCol>
                <a:gridCol w="2200535">
                  <a:extLst>
                    <a:ext uri="{9D8B030D-6E8A-4147-A177-3AD203B41FA5}">
                      <a16:colId xmlns:a16="http://schemas.microsoft.com/office/drawing/2014/main" val="3381855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200" b="0" i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1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sr-Cyrl-RS" sz="2200" b="0" dirty="0">
                          <a:solidFill>
                            <a:schemeClr val="tx1"/>
                          </a:solidFill>
                        </a:rPr>
                        <a:t>(1.0001</a:t>
                      </a:r>
                      <a:r>
                        <a:rPr lang="sr-Cyrl-RS" sz="2200" b="0" baseline="30000" dirty="0">
                          <a:solidFill>
                            <a:schemeClr val="tx1"/>
                          </a:solidFill>
                        </a:rPr>
                        <a:t>1000</a:t>
                      </a:r>
                      <a:r>
                        <a:rPr lang="sr-Cyrl-RS" sz="22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2200" b="0" i="1" baseline="300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464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379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/>
                        <a:t>0.000</a:t>
                      </a:r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733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/>
                        <a:t>0.000</a:t>
                      </a:r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00020001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701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/>
                        <a:t>0.000</a:t>
                      </a:r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000300030001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562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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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1394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2000" i="1" dirty="0"/>
                        <a:t>t</a:t>
                      </a:r>
                      <a:r>
                        <a:rPr lang="sr-Latn-RS" sz="2000" baseline="-25000" dirty="0"/>
                        <a:t>1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985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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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5491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2000" i="1" dirty="0"/>
                        <a:t>t</a:t>
                      </a:r>
                      <a:r>
                        <a:rPr lang="sr-Latn-RS" sz="2000" baseline="-25000" dirty="0"/>
                        <a:t>2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812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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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517521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C32FA7-107D-E04B-4A6A-AEF18FB52CE8}"/>
                  </a:ext>
                </a:extLst>
              </p:cNvPr>
              <p:cNvSpPr txBox="1"/>
              <p:nvPr/>
            </p:nvSpPr>
            <p:spPr>
              <a:xfrm>
                <a:off x="4182556" y="1900489"/>
                <a:ext cx="3008313" cy="764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  <m:sup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sr-Cyrl-R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200" baseline="-25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C32FA7-107D-E04B-4A6A-AEF18FB52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556" y="1900489"/>
                <a:ext cx="3008313" cy="7643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F32E201-7203-8B05-1707-92E9C78E0C90}"/>
              </a:ext>
            </a:extLst>
          </p:cNvPr>
          <p:cNvCxnSpPr>
            <a:cxnSpLocks/>
          </p:cNvCxnSpPr>
          <p:nvPr/>
        </p:nvCxnSpPr>
        <p:spPr>
          <a:xfrm flipH="1">
            <a:off x="1953131" y="2108812"/>
            <a:ext cx="2898048" cy="24523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2FE705-714F-03BD-765C-353867E35C92}"/>
              </a:ext>
            </a:extLst>
          </p:cNvPr>
          <p:cNvCxnSpPr>
            <a:cxnSpLocks/>
          </p:cNvCxnSpPr>
          <p:nvPr/>
        </p:nvCxnSpPr>
        <p:spPr>
          <a:xfrm flipH="1">
            <a:off x="1971419" y="2477257"/>
            <a:ext cx="2912414" cy="28618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6648A2-2818-2771-4206-7BD46C39B9B0}"/>
                  </a:ext>
                </a:extLst>
              </p:cNvPr>
              <p:cNvSpPr txBox="1"/>
              <p:nvPr/>
            </p:nvSpPr>
            <p:spPr>
              <a:xfrm>
                <a:off x="4203892" y="3279696"/>
                <a:ext cx="3008313" cy="423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baseline="-2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6648A2-2818-2771-4206-7BD46C39B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892" y="3279696"/>
                <a:ext cx="3008313" cy="423065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8638B9-405E-FD81-1701-4862266CF9C8}"/>
                  </a:ext>
                </a:extLst>
              </p:cNvPr>
              <p:cNvSpPr txBox="1"/>
              <p:nvPr/>
            </p:nvSpPr>
            <p:spPr>
              <a:xfrm>
                <a:off x="4182556" y="2745675"/>
                <a:ext cx="3008313" cy="425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200" baseline="-250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8638B9-405E-FD81-1701-4862266CF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556" y="2745675"/>
                <a:ext cx="3008313" cy="4258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DE0EDCC-7C07-81D4-9CAE-8BB3235F570D}"/>
                  </a:ext>
                </a:extLst>
              </p:cNvPr>
              <p:cNvSpPr txBox="1"/>
              <p:nvPr/>
            </p:nvSpPr>
            <p:spPr>
              <a:xfrm>
                <a:off x="4164268" y="3777432"/>
                <a:ext cx="3008313" cy="78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DE0EDCC-7C07-81D4-9CAE-8BB3235F5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268" y="3777432"/>
                <a:ext cx="3008313" cy="7837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5">
                <a:extLst>
                  <a:ext uri="{FF2B5EF4-FFF2-40B4-BE49-F238E27FC236}">
                    <a16:creationId xmlns:a16="http://schemas.microsoft.com/office/drawing/2014/main" id="{F21924F6-037D-50C9-67C5-C6FD1225A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85842" y="4818376"/>
                <a:ext cx="2045535" cy="52074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None/>
                  <a:defRPr sz="24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1pPr>
                <a:lvl2pPr marL="800100" indent="-34290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q"/>
                  <a:defRPr sz="20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sr-Latn-RS" i="1" dirty="0" smtClean="0">
                          <a:latin typeface="Cambria Math" panose="02040503050406030204" pitchFamily="18" charset="0"/>
                        </a:rPr>
                        <m:t> 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sr-Cyrl-RS" i="1" dirty="0"/>
              </a:p>
            </p:txBody>
          </p:sp>
        </mc:Choice>
        <mc:Fallback xmlns="">
          <p:sp>
            <p:nvSpPr>
              <p:cNvPr id="24" name="Content Placeholder 5">
                <a:extLst>
                  <a:ext uri="{FF2B5EF4-FFF2-40B4-BE49-F238E27FC236}">
                    <a16:creationId xmlns:a16="http://schemas.microsoft.com/office/drawing/2014/main" id="{F21924F6-037D-50C9-67C5-C6FD1225A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842" y="4818376"/>
                <a:ext cx="2045535" cy="5207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5">
                <a:extLst>
                  <a:ext uri="{FF2B5EF4-FFF2-40B4-BE49-F238E27FC236}">
                    <a16:creationId xmlns:a16="http://schemas.microsoft.com/office/drawing/2014/main" id="{EE139B33-9370-E3F9-E035-569D88E33B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08510" y="5528969"/>
                <a:ext cx="1600200" cy="86041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None/>
                  <a:defRPr sz="24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1pPr>
                <a:lvl2pPr marL="800100" indent="-34290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q"/>
                  <a:defRPr sz="20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r-Latn-RS" i="1" dirty="0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i="1" dirty="0"/>
              </a:p>
              <a:p>
                <a:endParaRPr lang="sr-Cyrl-RS" i="1" dirty="0"/>
              </a:p>
            </p:txBody>
          </p:sp>
        </mc:Choice>
        <mc:Fallback xmlns="">
          <p:sp>
            <p:nvSpPr>
              <p:cNvPr id="25" name="Content Placeholder 5">
                <a:extLst>
                  <a:ext uri="{FF2B5EF4-FFF2-40B4-BE49-F238E27FC236}">
                    <a16:creationId xmlns:a16="http://schemas.microsoft.com/office/drawing/2014/main" id="{EE139B33-9370-E3F9-E035-569D88E33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510" y="5528969"/>
                <a:ext cx="1600200" cy="8604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25108EE-8DAD-7293-AC28-2CDA72CD4BFD}"/>
              </a:ext>
            </a:extLst>
          </p:cNvPr>
          <p:cNvSpPr txBox="1"/>
          <p:nvPr/>
        </p:nvSpPr>
        <p:spPr>
          <a:xfrm>
            <a:off x="7162042" y="1255937"/>
            <a:ext cx="3518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Н</a:t>
            </a:r>
          </a:p>
          <a:p>
            <a:r>
              <a:rPr lang="sr-Cyrl-RS" sz="2400" dirty="0"/>
              <a:t>Е</a:t>
            </a:r>
          </a:p>
          <a:p>
            <a:r>
              <a:rPr lang="sr-Cyrl-RS" sz="2400" dirty="0"/>
              <a:t>К</a:t>
            </a:r>
          </a:p>
          <a:p>
            <a:r>
              <a:rPr lang="sr-Cyrl-RS" sz="2400" dirty="0"/>
              <a:t>А</a:t>
            </a:r>
          </a:p>
          <a:p>
            <a:r>
              <a:rPr lang="sr-Cyrl-RS" sz="2400" dirty="0"/>
              <a:t>Д</a:t>
            </a:r>
          </a:p>
          <a:p>
            <a:r>
              <a:rPr lang="sr-Cyrl-RS" sz="2400" dirty="0"/>
              <a:t>А</a:t>
            </a:r>
          </a:p>
          <a:p>
            <a:endParaRPr lang="sr-Cyrl-RS" sz="2400" dirty="0"/>
          </a:p>
          <a:p>
            <a:endParaRPr lang="sr-Cyrl-RS" sz="2400" dirty="0"/>
          </a:p>
          <a:p>
            <a:endParaRPr lang="sr-Cyrl-RS" sz="2400" dirty="0"/>
          </a:p>
          <a:p>
            <a:r>
              <a:rPr lang="sr-Cyrl-RS" sz="2400" dirty="0"/>
              <a:t>Д</a:t>
            </a:r>
          </a:p>
          <a:p>
            <a:r>
              <a:rPr lang="sr-Cyrl-RS" sz="2400" dirty="0"/>
              <a:t>А</a:t>
            </a:r>
          </a:p>
          <a:p>
            <a:r>
              <a:rPr lang="sr-Cyrl-RS" sz="2400" dirty="0"/>
              <a:t>Н</a:t>
            </a:r>
          </a:p>
          <a:p>
            <a:r>
              <a:rPr lang="sr-Cyrl-RS" sz="2400" dirty="0"/>
              <a:t>А</a:t>
            </a:r>
            <a:br>
              <a:rPr lang="sr-Cyrl-RS" sz="2400" dirty="0"/>
            </a:br>
            <a:r>
              <a:rPr lang="sr-Cyrl-RS" sz="2400" dirty="0"/>
              <a:t>С</a:t>
            </a:r>
            <a:endParaRPr lang="en-US" sz="2400" dirty="0"/>
          </a:p>
        </p:txBody>
      </p:sp>
      <p:sp>
        <p:nvSpPr>
          <p:cNvPr id="33" name="Arrow: Left 32">
            <a:extLst>
              <a:ext uri="{FF2B5EF4-FFF2-40B4-BE49-F238E27FC236}">
                <a16:creationId xmlns:a16="http://schemas.microsoft.com/office/drawing/2014/main" id="{14F09CBA-8A07-5A7E-5A88-E88C81239C01}"/>
              </a:ext>
            </a:extLst>
          </p:cNvPr>
          <p:cNvSpPr/>
          <p:nvPr/>
        </p:nvSpPr>
        <p:spPr>
          <a:xfrm>
            <a:off x="894825" y="1383438"/>
            <a:ext cx="1066800" cy="390737"/>
          </a:xfrm>
          <a:prstGeom prst="left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1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1" grpId="0"/>
      <p:bldP spid="24" grpId="0" animBg="1"/>
      <p:bldP spid="25" grpId="0" animBg="1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8B9FD-1F2A-C73C-0AD0-F6F68C5D8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51A2F2-5C86-6DF2-C198-A589F1C6D2C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r>
              <a:rPr lang="sr-Cyrl-RS" dirty="0"/>
              <a:t>Двосмерно читање</a:t>
            </a:r>
            <a:endParaRPr lang="en-US" dirty="0"/>
          </a:p>
        </p:txBody>
      </p:sp>
      <p:graphicFrame>
        <p:nvGraphicFramePr>
          <p:cNvPr id="9" name="Content Placeholder 10">
            <a:extLst>
              <a:ext uri="{FF2B5EF4-FFF2-40B4-BE49-F238E27FC236}">
                <a16:creationId xmlns:a16="http://schemas.microsoft.com/office/drawing/2014/main" id="{9AE5886B-3777-3632-689B-71ADAF806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421865"/>
              </p:ext>
            </p:extLst>
          </p:nvPr>
        </p:nvGraphicFramePr>
        <p:xfrm>
          <a:off x="457200" y="1924816"/>
          <a:ext cx="3246120" cy="3992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45585">
                  <a:extLst>
                    <a:ext uri="{9D8B030D-6E8A-4147-A177-3AD203B41FA5}">
                      <a16:colId xmlns:a16="http://schemas.microsoft.com/office/drawing/2014/main" val="1582795922"/>
                    </a:ext>
                  </a:extLst>
                </a:gridCol>
                <a:gridCol w="2200535">
                  <a:extLst>
                    <a:ext uri="{9D8B030D-6E8A-4147-A177-3AD203B41FA5}">
                      <a16:colId xmlns:a16="http://schemas.microsoft.com/office/drawing/2014/main" val="3381855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200" b="0" i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1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sr-Cyrl-RS" sz="2200" b="0" dirty="0">
                          <a:solidFill>
                            <a:schemeClr val="tx1"/>
                          </a:solidFill>
                        </a:rPr>
                        <a:t>(1.0001</a:t>
                      </a:r>
                      <a:r>
                        <a:rPr lang="sr-Cyrl-RS" sz="2200" b="0" baseline="30000" dirty="0">
                          <a:solidFill>
                            <a:schemeClr val="tx1"/>
                          </a:solidFill>
                        </a:rPr>
                        <a:t>1000</a:t>
                      </a:r>
                      <a:r>
                        <a:rPr lang="sr-Cyrl-RS" sz="22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2200" b="0" i="1" baseline="300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464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379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/>
                        <a:t>0.000</a:t>
                      </a:r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733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/>
                        <a:t>0.000</a:t>
                      </a:r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00020001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701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/>
                        <a:t>0.000</a:t>
                      </a:r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000300030001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562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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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1394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i="1" dirty="0"/>
                        <a:t>a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r-Latn-RS" sz="2000" i="1" baseline="30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i="1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985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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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5491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2000" i="0" dirty="0" err="1"/>
                        <a:t>ln</a:t>
                      </a:r>
                      <a:r>
                        <a:rPr lang="sr-Latn-RS" sz="2000" i="1" dirty="0"/>
                        <a:t> b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812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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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5175218"/>
                  </a:ext>
                </a:extLst>
              </a:tr>
            </a:tbl>
          </a:graphicData>
        </a:graphic>
      </p:graphicFrame>
      <p:sp>
        <p:nvSpPr>
          <p:cNvPr id="33" name="Arrow: Left 32">
            <a:extLst>
              <a:ext uri="{FF2B5EF4-FFF2-40B4-BE49-F238E27FC236}">
                <a16:creationId xmlns:a16="http://schemas.microsoft.com/office/drawing/2014/main" id="{6B6D6F56-7E9A-E13F-DA37-B15F584CB2E8}"/>
              </a:ext>
            </a:extLst>
          </p:cNvPr>
          <p:cNvSpPr/>
          <p:nvPr/>
        </p:nvSpPr>
        <p:spPr>
          <a:xfrm>
            <a:off x="5158740" y="6109832"/>
            <a:ext cx="1066800" cy="390737"/>
          </a:xfrm>
          <a:prstGeom prst="left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2EAFB2F7-AB26-CF76-DF67-011FD7043C85}"/>
              </a:ext>
            </a:extLst>
          </p:cNvPr>
          <p:cNvSpPr/>
          <p:nvPr/>
        </p:nvSpPr>
        <p:spPr>
          <a:xfrm flipH="1">
            <a:off x="5263897" y="1357093"/>
            <a:ext cx="1066800" cy="390737"/>
          </a:xfrm>
          <a:prstGeom prst="left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A9546E-2338-83D2-4FBA-0B5034089A40}"/>
                  </a:ext>
                </a:extLst>
              </p:cNvPr>
              <p:cNvSpPr txBox="1"/>
              <p:nvPr/>
            </p:nvSpPr>
            <p:spPr>
              <a:xfrm>
                <a:off x="6324600" y="6078631"/>
                <a:ext cx="1932433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func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A9546E-2338-83D2-4FBA-0B5034089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6078631"/>
                <a:ext cx="1932433" cy="4531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F1B4CA-3CB0-C5BF-E9BF-CFC5D2B6130F}"/>
                  </a:ext>
                </a:extLst>
              </p:cNvPr>
              <p:cNvSpPr txBox="1"/>
              <p:nvPr/>
            </p:nvSpPr>
            <p:spPr>
              <a:xfrm>
                <a:off x="6324601" y="1291743"/>
                <a:ext cx="1932432" cy="45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F1B4CA-3CB0-C5BF-E9BF-CFC5D2B61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1291743"/>
                <a:ext cx="1932432" cy="4560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Content Placeholder 10">
            <a:extLst>
              <a:ext uri="{FF2B5EF4-FFF2-40B4-BE49-F238E27FC236}">
                <a16:creationId xmlns:a16="http://schemas.microsoft.com/office/drawing/2014/main" id="{3BDC469D-C440-CCE6-EF14-5BDF4F04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330423"/>
              </p:ext>
            </p:extLst>
          </p:nvPr>
        </p:nvGraphicFramePr>
        <p:xfrm>
          <a:off x="4648200" y="1924816"/>
          <a:ext cx="3246120" cy="3992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45585">
                  <a:extLst>
                    <a:ext uri="{9D8B030D-6E8A-4147-A177-3AD203B41FA5}">
                      <a16:colId xmlns:a16="http://schemas.microsoft.com/office/drawing/2014/main" val="1582795922"/>
                    </a:ext>
                  </a:extLst>
                </a:gridCol>
                <a:gridCol w="2200535">
                  <a:extLst>
                    <a:ext uri="{9D8B030D-6E8A-4147-A177-3AD203B41FA5}">
                      <a16:colId xmlns:a16="http://schemas.microsoft.com/office/drawing/2014/main" val="3381855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200" b="0" i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1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sr-Latn-RS" sz="2200" b="0" i="1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2200" b="0" i="1" baseline="300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464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379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/>
                        <a:t>0.000</a:t>
                      </a:r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00010005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733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/>
                        <a:t>0.000</a:t>
                      </a:r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00020002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701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/>
                        <a:t>0.000</a:t>
                      </a:r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000300045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562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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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1394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i="1" dirty="0"/>
                        <a:t>a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r-Latn-RS" sz="2000" i="1" baseline="30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i="1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985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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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5491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2000" i="0" dirty="0" err="1"/>
                        <a:t>ln</a:t>
                      </a:r>
                      <a:r>
                        <a:rPr lang="sr-Latn-RS" sz="2000" i="1" dirty="0"/>
                        <a:t> b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812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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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5175218"/>
                  </a:ext>
                </a:extLst>
              </a:tr>
            </a:tbl>
          </a:graphicData>
        </a:graphic>
      </p:graphicFrame>
      <p:sp>
        <p:nvSpPr>
          <p:cNvPr id="11" name="Arrow: Down 10">
            <a:extLst>
              <a:ext uri="{FF2B5EF4-FFF2-40B4-BE49-F238E27FC236}">
                <a16:creationId xmlns:a16="http://schemas.microsoft.com/office/drawing/2014/main" id="{892BDBAE-00BA-F884-705E-C28C74E8CC14}"/>
              </a:ext>
            </a:extLst>
          </p:cNvPr>
          <p:cNvSpPr/>
          <p:nvPr/>
        </p:nvSpPr>
        <p:spPr>
          <a:xfrm rot="16200000">
            <a:off x="3444399" y="3715357"/>
            <a:ext cx="1600200" cy="411798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58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0D9E4-99C4-BB65-08EB-E8266B58BC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r>
              <a:rPr lang="sr-Cyrl-RS" dirty="0"/>
              <a:t>Главна формула!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4DB72B-8C54-611A-E075-063C1E6AA2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9610" y="1578864"/>
                <a:ext cx="1898904" cy="533401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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= 0.001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4DB72B-8C54-611A-E075-063C1E6AA2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9610" y="1578864"/>
                <a:ext cx="1898904" cy="53340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10">
            <a:extLst>
              <a:ext uri="{FF2B5EF4-FFF2-40B4-BE49-F238E27FC236}">
                <a16:creationId xmlns:a16="http://schemas.microsoft.com/office/drawing/2014/main" id="{426E9566-385D-01D7-118E-510BCC0176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094984"/>
              </p:ext>
            </p:extLst>
          </p:nvPr>
        </p:nvGraphicFramePr>
        <p:xfrm>
          <a:off x="457200" y="1600200"/>
          <a:ext cx="6096000" cy="2042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0239">
                  <a:extLst>
                    <a:ext uri="{9D8B030D-6E8A-4147-A177-3AD203B41FA5}">
                      <a16:colId xmlns:a16="http://schemas.microsoft.com/office/drawing/2014/main" val="1582795922"/>
                    </a:ext>
                  </a:extLst>
                </a:gridCol>
                <a:gridCol w="2639761">
                  <a:extLst>
                    <a:ext uri="{9D8B030D-6E8A-4147-A177-3AD203B41FA5}">
                      <a16:colId xmlns:a16="http://schemas.microsoft.com/office/drawing/2014/main" val="338185540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475682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200" b="0" i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1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sr-Cyrl-RS" sz="2200" b="0" dirty="0">
                          <a:solidFill>
                            <a:schemeClr val="tx1"/>
                          </a:solidFill>
                        </a:rPr>
                        <a:t>(1.0001</a:t>
                      </a:r>
                      <a:r>
                        <a:rPr lang="sr-Cyrl-RS" sz="2200" b="0" baseline="30000" dirty="0">
                          <a:solidFill>
                            <a:schemeClr val="tx1"/>
                          </a:solidFill>
                        </a:rPr>
                        <a:t>1000</a:t>
                      </a:r>
                      <a:r>
                        <a:rPr lang="sr-Cyrl-RS" sz="22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2200" b="0" i="1" baseline="300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 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h = h </a:t>
                      </a:r>
                      <a:r>
                        <a:rPr lang="en-US" sz="2400" b="0" i="0" baseline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/ 1000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464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379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/>
                        <a:t>0.000</a:t>
                      </a:r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0.00010001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733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/>
                        <a:t>0.000</a:t>
                      </a:r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00020001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0.000</a:t>
                      </a: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100020001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701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/>
                        <a:t>0.000</a:t>
                      </a:r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sr-Latn-R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000300030001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5622772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B3A273-7CE9-CF16-A13D-245D542B5040}"/>
              </a:ext>
            </a:extLst>
          </p:cNvPr>
          <p:cNvSpPr/>
          <p:nvPr/>
        </p:nvSpPr>
        <p:spPr>
          <a:xfrm>
            <a:off x="4343400" y="1569561"/>
            <a:ext cx="2209800" cy="533400"/>
          </a:xfrm>
          <a:prstGeom prst="roundRect">
            <a:avLst/>
          </a:prstGeom>
          <a:noFill/>
          <a:ln w="38100"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FF9CD7F-90AE-49EF-BA45-01AE048077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8254" y="2156459"/>
                <a:ext cx="2286000" cy="533401"/>
              </a:xfrm>
              <a:prstGeom prst="rect">
                <a:avLst/>
              </a:prstGeom>
              <a:solidFill>
                <a:srgbClr val="FFCC00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None/>
                  <a:defRPr sz="24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1pPr>
                <a:lvl2pPr marL="800100" indent="-34290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q"/>
                  <a:defRPr sz="20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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h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=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h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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FF9CD7F-90AE-49EF-BA45-01AE04807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54" y="2156459"/>
                <a:ext cx="2286000" cy="5334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8E737A6-BDBE-4FAE-2D99-A2C574BD16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18504" y="3878858"/>
                <a:ext cx="1898904" cy="929640"/>
              </a:xfrm>
              <a:prstGeom prst="rect">
                <a:avLst/>
              </a:prstGeom>
              <a:solidFill>
                <a:srgbClr val="FFCC00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None/>
                  <a:defRPr sz="24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1pPr>
                <a:lvl2pPr marL="800100" indent="-34290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q"/>
                  <a:defRPr sz="20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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Δ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h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8E737A6-BDBE-4FAE-2D99-A2C574BD1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504" y="3878858"/>
                <a:ext cx="1898904" cy="929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9646B2C-8874-36BF-A5EF-DD11B3602E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1584" y="3878858"/>
                <a:ext cx="1898904" cy="929640"/>
              </a:xfrm>
              <a:prstGeom prst="rect">
                <a:avLst/>
              </a:prstGeom>
              <a:solidFill>
                <a:srgbClr val="FFCC00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None/>
                  <a:defRPr sz="24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1pPr>
                <a:lvl2pPr marL="800100" indent="-34290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q"/>
                  <a:defRPr sz="20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Δ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Δ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h</m:t>
                          </m:r>
                        </m:den>
                      </m:f>
                      <m:r>
                        <a:rPr lang="en-US" sz="28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28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9646B2C-8874-36BF-A5EF-DD11B3602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84" y="3878858"/>
                <a:ext cx="1898904" cy="9296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CC3C1C8-FF3A-2C13-A2CC-19A0C71311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93948" y="3878858"/>
                <a:ext cx="1898904" cy="929640"/>
              </a:xfrm>
              <a:prstGeom prst="rect">
                <a:avLst/>
              </a:prstGeom>
              <a:solidFill>
                <a:srgbClr val="FFCC00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None/>
                  <a:defRPr sz="24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1pPr>
                <a:lvl2pPr marL="800100" indent="-34290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q"/>
                  <a:defRPr sz="20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Δ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h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Δ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den>
                      </m:f>
                      <m:r>
                        <a:rPr lang="en-US" sz="28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h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CC3C1C8-FF3A-2C13-A2CC-19A0C7131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948" y="3878858"/>
                <a:ext cx="1898904" cy="929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238753-8013-91DA-B2AA-E8F32ACC7A39}"/>
                  </a:ext>
                </a:extLst>
              </p:cNvPr>
              <p:cNvSpPr txBox="1"/>
              <p:nvPr/>
            </p:nvSpPr>
            <p:spPr>
              <a:xfrm>
                <a:off x="3377184" y="5026806"/>
                <a:ext cx="1932432" cy="45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238753-8013-91DA-B2AA-E8F32ACC7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184" y="5026806"/>
                <a:ext cx="1932432" cy="4560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813F84-A003-0811-1C85-4DF85D4F3C93}"/>
                  </a:ext>
                </a:extLst>
              </p:cNvPr>
              <p:cNvSpPr txBox="1"/>
              <p:nvPr/>
            </p:nvSpPr>
            <p:spPr>
              <a:xfrm>
                <a:off x="464819" y="5029756"/>
                <a:ext cx="1932433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func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813F84-A003-0811-1C85-4DF85D4F3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19" y="5029756"/>
                <a:ext cx="1932433" cy="4531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CFC621-6F16-A858-FD5F-320A77AD50C9}"/>
                  </a:ext>
                </a:extLst>
              </p:cNvPr>
              <p:cNvSpPr txBox="1"/>
              <p:nvPr/>
            </p:nvSpPr>
            <p:spPr>
              <a:xfrm>
                <a:off x="161544" y="5562600"/>
                <a:ext cx="266700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CFC621-6F16-A858-FD5F-320A77AD5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4" y="5562600"/>
                <a:ext cx="2667000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96D56C-0702-5C1F-6797-19729761CFDB}"/>
                  </a:ext>
                </a:extLst>
              </p:cNvPr>
              <p:cNvSpPr txBox="1"/>
              <p:nvPr/>
            </p:nvSpPr>
            <p:spPr>
              <a:xfrm>
                <a:off x="3009900" y="5758193"/>
                <a:ext cx="2667000" cy="45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96D56C-0702-5C1F-6797-19729761C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5758193"/>
                <a:ext cx="2667000" cy="4560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7B21716-5CFD-AB1F-A49A-2C33B2EA62A1}"/>
              </a:ext>
            </a:extLst>
          </p:cNvPr>
          <p:cNvSpPr txBox="1"/>
          <p:nvPr/>
        </p:nvSpPr>
        <p:spPr>
          <a:xfrm>
            <a:off x="0" y="364236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sym typeface="Symbol" panose="05050102010706020507" pitchFamily="18" charset="2"/>
              </a:rPr>
              <a:t>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2FAE1B-B1A7-6E4E-4F79-CFBB44A6E064}"/>
              </a:ext>
            </a:extLst>
          </p:cNvPr>
          <p:cNvSpPr txBox="1"/>
          <p:nvPr/>
        </p:nvSpPr>
        <p:spPr>
          <a:xfrm>
            <a:off x="2825497" y="362712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sym typeface="Symbol" panose="05050102010706020507" pitchFamily="18" charset="2"/>
              </a:rPr>
              <a:t>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AADB6E-4683-7C71-3DC0-0CE47D41511B}"/>
              </a:ext>
            </a:extLst>
          </p:cNvPr>
          <p:cNvSpPr txBox="1"/>
          <p:nvPr/>
        </p:nvSpPr>
        <p:spPr>
          <a:xfrm>
            <a:off x="5770626" y="364236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sym typeface="Symbol" panose="05050102010706020507" pitchFamily="18" charset="2"/>
              </a:rPr>
              <a:t>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77BAFC-F127-778D-AB39-144EE3F2293F}"/>
              </a:ext>
            </a:extLst>
          </p:cNvPr>
          <p:cNvSpPr txBox="1"/>
          <p:nvPr/>
        </p:nvSpPr>
        <p:spPr>
          <a:xfrm>
            <a:off x="6315458" y="5169547"/>
            <a:ext cx="2286000" cy="830997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/>
              <a:t>геометријски поглед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68348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373E2-E6FB-2005-93AA-2CCD02679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301C1D1-2DE0-0CCC-4793-7A21E33ADF6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r>
              <a:rPr lang="sr-Cyrl-RS" dirty="0"/>
              <a:t>Почетак 21. века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9EAC3E-7FD4-5D18-86EB-8A392C42D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Рачунари преплављују свет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46593D-7477-EF43-AD43-4C0BF6D74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2971800" cy="3508935"/>
          </a:xfrm>
          <a:prstGeom prst="rect">
            <a:avLst/>
          </a:prstGeom>
          <a:noFill/>
        </p:spPr>
      </p:pic>
      <p:pic>
        <p:nvPicPr>
          <p:cNvPr id="4" name="Picture 3" descr="Mixed race group of students using virtual reality goggles">
            <a:extLst>
              <a:ext uri="{FF2B5EF4-FFF2-40B4-BE49-F238E27FC236}">
                <a16:creationId xmlns:a16="http://schemas.microsoft.com/office/drawing/2014/main" id="{980856DC-049D-593F-B167-B74A5F10B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134" y="2668867"/>
            <a:ext cx="416254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73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FBD81-242B-1EEE-7DE9-F90F08910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872EC-38CF-72F5-C21B-8F73F364AD8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r>
              <a:rPr lang="sr-Cyrl-RS" dirty="0"/>
              <a:t>Геометријски поглед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4E6FBE78-B01D-373D-6670-7482684DDB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488" y="1524000"/>
                <a:ext cx="1898904" cy="929640"/>
              </a:xfrm>
              <a:prstGeom prst="rect">
                <a:avLst/>
              </a:prstGeom>
              <a:solidFill>
                <a:srgbClr val="FFCC00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None/>
                  <a:defRPr sz="24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1pPr>
                <a:lvl2pPr marL="800100" indent="-34290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q"/>
                  <a:defRPr sz="20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Segoe UI" pitchFamily="34" charset="0"/>
                    <a:ea typeface="+mn-ea"/>
                    <a:cs typeface="Segoe UI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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Δ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h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4E6FBE78-B01D-373D-6670-7482684DD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88" y="1524000"/>
                <a:ext cx="1898904" cy="929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AD330647-1388-C355-2CA2-FFC506434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2690422"/>
            <a:ext cx="3886200" cy="34278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41A81A46-7DB4-5149-3A65-CE3A1DBDCF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91000" y="2684326"/>
                <a:ext cx="4629912" cy="1889760"/>
              </a:xfrm>
            </p:spPr>
            <p:txBody>
              <a:bodyPr>
                <a:normAutofit/>
              </a:bodyPr>
              <a:lstStyle/>
              <a:p>
                <a:r>
                  <a:rPr lang="sr-Cyrl-RS" dirty="0"/>
                  <a:t>За </a:t>
                </a:r>
                <a14:m>
                  <m:oMath xmlns:m="http://schemas.openxmlformats.org/officeDocument/2006/math">
                    <m:r>
                      <a:rPr lang="sr-Cyrl-R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sr-Latn-RS" dirty="0"/>
                  <a:t>, </a:t>
                </a:r>
                <a:endParaRPr lang="en-US" dirty="0"/>
              </a:p>
              <a:p>
                <a:r>
                  <a:rPr lang="sr-Cyrl-RS" dirty="0"/>
                  <a:t>број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sr-Cyrl-RS" dirty="0"/>
                  <a:t> је површина испод хиперболе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sr-Cyrl-RS" dirty="0"/>
                  <a:t>, у равни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𝑂h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r-Cyrl-RS" dirty="0"/>
                  <a:t> изнад интервала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sr-Cyrl-R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dirty="0"/>
                  <a:t>.</a:t>
                </a:r>
                <a:endParaRPr lang="en-US" dirty="0"/>
              </a:p>
              <a:p>
                <a:endParaRPr lang="sr-Cyrl-RS" baseline="-25000" dirty="0"/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41A81A46-7DB4-5149-3A65-CE3A1DBDCF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0" y="2684326"/>
                <a:ext cx="4629912" cy="1889760"/>
              </a:xfrm>
              <a:blipFill>
                <a:blip r:embed="rId4"/>
                <a:stretch>
                  <a:fillRect l="-2108" t="-2258" b="-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A567CB-E262-1590-FC66-01132D072CAE}"/>
              </a:ext>
            </a:extLst>
          </p:cNvPr>
          <p:cNvSpPr/>
          <p:nvPr/>
        </p:nvSpPr>
        <p:spPr>
          <a:xfrm>
            <a:off x="1524000" y="1371600"/>
            <a:ext cx="762000" cy="12192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F040E18-EF52-9F08-C9E9-BB6296A736DA}"/>
              </a:ext>
            </a:extLst>
          </p:cNvPr>
          <p:cNvCxnSpPr>
            <a:cxnSpLocks/>
          </p:cNvCxnSpPr>
          <p:nvPr/>
        </p:nvCxnSpPr>
        <p:spPr>
          <a:xfrm>
            <a:off x="2057400" y="2590800"/>
            <a:ext cx="228600" cy="205740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10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6BBA9-C173-4E34-81B1-D45B64741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F815F-424E-1CBF-BC37-D3822519E4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r>
              <a:rPr lang="sr-Cyrl-RS" dirty="0"/>
              <a:t>Геометријски поглед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788B490-1719-3D20-BA61-BF69126BB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8" y="1371600"/>
            <a:ext cx="5986272" cy="533400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hlinkClick r:id="rId2"/>
              </a:rPr>
              <a:t>https://www.geogebra.org/m/b568hz38</a:t>
            </a:r>
            <a:r>
              <a:rPr lang="sr-Cyrl-RS" sz="28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AA42F-CD1F-648F-B427-FC9F6EEFB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86000"/>
            <a:ext cx="7144117" cy="367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90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EA5A5-50AB-E0D8-B7CE-631104EEB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508588-0B9C-767C-8F14-468E8B47A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4"/>
          <a:stretch>
            <a:fillRect/>
          </a:stretch>
        </p:blipFill>
        <p:spPr>
          <a:xfrm>
            <a:off x="172652" y="1560026"/>
            <a:ext cx="8825942" cy="16889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45CA2C-27DB-CB92-45E8-3134B81B4F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4000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705" b="24095"/>
          <a:stretch>
            <a:fillRect/>
          </a:stretch>
        </p:blipFill>
        <p:spPr>
          <a:xfrm>
            <a:off x="184844" y="304800"/>
            <a:ext cx="8798510" cy="1775619"/>
          </a:xfrm>
          <a:prstGeom prst="rect">
            <a:avLst/>
          </a:prstGeom>
          <a:gradFill>
            <a:gsLst>
              <a:gs pos="5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CCC1DA0-0D61-1CFB-1B23-34FE6818E27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r>
              <a:rPr lang="sr-Cyrl-RS" dirty="0"/>
              <a:t>Кратак поглед на 16. век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C3EC5E-EEDD-FA3F-963F-7D2AFC416B88}"/>
              </a:ext>
            </a:extLst>
          </p:cNvPr>
          <p:cNvSpPr/>
          <p:nvPr/>
        </p:nvSpPr>
        <p:spPr>
          <a:xfrm>
            <a:off x="4953000" y="2156619"/>
            <a:ext cx="4057786" cy="533400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9084D091-7C37-8F9B-9133-B919281145E0}"/>
              </a:ext>
            </a:extLst>
          </p:cNvPr>
          <p:cNvSpPr txBox="1">
            <a:spLocks/>
          </p:cNvSpPr>
          <p:nvPr/>
        </p:nvSpPr>
        <p:spPr>
          <a:xfrm>
            <a:off x="3253207" y="3642519"/>
            <a:ext cx="5715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ru-RU" dirty="0" err="1"/>
              <a:t>Увођење</a:t>
            </a:r>
            <a:r>
              <a:rPr lang="ru-RU" dirty="0"/>
              <a:t> </a:t>
            </a:r>
            <a:r>
              <a:rPr lang="ru-RU" dirty="0" err="1"/>
              <a:t>логаритамских</a:t>
            </a:r>
            <a:r>
              <a:rPr lang="ru-RU" dirty="0"/>
              <a:t> таблица </a:t>
            </a:r>
            <a:r>
              <a:rPr lang="ru-RU" dirty="0" err="1"/>
              <a:t>донело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револуцију</a:t>
            </a:r>
            <a:r>
              <a:rPr lang="ru-RU" dirty="0"/>
              <a:t> у </a:t>
            </a:r>
            <a:r>
              <a:rPr lang="ru-RU" dirty="0" err="1"/>
              <a:t>техникама</a:t>
            </a:r>
            <a:r>
              <a:rPr lang="ru-RU" dirty="0"/>
              <a:t> </a:t>
            </a:r>
            <a:r>
              <a:rPr lang="ru-RU" dirty="0" err="1"/>
              <a:t>рачунања</a:t>
            </a:r>
            <a:r>
              <a:rPr lang="ru-RU" dirty="0"/>
              <a:t>. </a:t>
            </a:r>
            <a:endParaRPr lang="en-US" dirty="0"/>
          </a:p>
          <a:p>
            <a:pPr>
              <a:buClr>
                <a:srgbClr val="C00000"/>
              </a:buClr>
            </a:pPr>
            <a:endParaRPr lang="en-US" dirty="0"/>
          </a:p>
          <a:p>
            <a:pPr>
              <a:buClr>
                <a:srgbClr val="C00000"/>
              </a:buClr>
            </a:pPr>
            <a:r>
              <a:rPr lang="ru-RU" dirty="0" err="1"/>
              <a:t>Седамнаести</a:t>
            </a:r>
            <a:r>
              <a:rPr lang="ru-RU" dirty="0"/>
              <a:t> век се </a:t>
            </a:r>
            <a:r>
              <a:rPr lang="ru-RU" dirty="0" err="1"/>
              <a:t>често</a:t>
            </a:r>
            <a:r>
              <a:rPr lang="ru-RU" dirty="0"/>
              <a:t> </a:t>
            </a:r>
            <a:r>
              <a:rPr lang="ru-RU" dirty="0" err="1"/>
              <a:t>назива</a:t>
            </a:r>
            <a:r>
              <a:rPr lang="ru-RU" dirty="0"/>
              <a:t> веком </a:t>
            </a:r>
            <a:r>
              <a:rPr lang="ru-RU" dirty="0" err="1"/>
              <a:t>генија</a:t>
            </a:r>
            <a:r>
              <a:rPr lang="ru-RU" dirty="0"/>
              <a:t>.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C19CC1-8370-DA3A-1611-9A0F4B2BB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374506"/>
            <a:ext cx="2574476" cy="308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B920DA0F-16C3-503C-C444-DC8873398222}"/>
              </a:ext>
            </a:extLst>
          </p:cNvPr>
          <p:cNvSpPr txBox="1">
            <a:spLocks/>
          </p:cNvSpPr>
          <p:nvPr/>
        </p:nvSpPr>
        <p:spPr>
          <a:xfrm>
            <a:off x="627888" y="1828800"/>
            <a:ext cx="7924800" cy="3200400"/>
          </a:xfrm>
          <a:prstGeom prst="rect">
            <a:avLst/>
          </a:prstGeom>
          <a:solidFill>
            <a:srgbClr val="FFCC0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ru-RU" dirty="0" err="1"/>
              <a:t>Филозофија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записана у </a:t>
            </a:r>
            <a:r>
              <a:rPr lang="ru-RU" dirty="0" err="1"/>
              <a:t>тој</a:t>
            </a:r>
            <a:r>
              <a:rPr lang="ru-RU" dirty="0"/>
              <a:t> </a:t>
            </a:r>
            <a:r>
              <a:rPr lang="ru-RU" dirty="0" err="1"/>
              <a:t>огромној</a:t>
            </a:r>
            <a:r>
              <a:rPr lang="ru-RU" dirty="0"/>
              <a:t> </a:t>
            </a:r>
            <a:r>
              <a:rPr lang="ru-RU" dirty="0" err="1"/>
              <a:t>књизи</a:t>
            </a:r>
            <a:r>
              <a:rPr lang="ru-RU" dirty="0"/>
              <a:t> </a:t>
            </a:r>
            <a:r>
              <a:rPr lang="ru-RU" dirty="0" err="1"/>
              <a:t>која</a:t>
            </a:r>
            <a:r>
              <a:rPr lang="ru-RU" dirty="0"/>
              <a:t> нам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непрестано</a:t>
            </a:r>
            <a:r>
              <a:rPr lang="ru-RU" dirty="0"/>
              <a:t> отворена пред </a:t>
            </a:r>
            <a:r>
              <a:rPr lang="ru-RU" dirty="0" err="1"/>
              <a:t>очима</a:t>
            </a:r>
            <a:r>
              <a:rPr lang="ru-RU" dirty="0"/>
              <a:t> (</a:t>
            </a:r>
            <a:r>
              <a:rPr lang="ru-RU" dirty="0" err="1"/>
              <a:t>мислим</a:t>
            </a:r>
            <a:r>
              <a:rPr lang="ru-RU" dirty="0"/>
              <a:t> на </a:t>
            </a:r>
            <a:r>
              <a:rPr lang="ru-RU" dirty="0" err="1"/>
              <a:t>универзум</a:t>
            </a:r>
            <a:r>
              <a:rPr lang="ru-RU" dirty="0"/>
              <a:t>), али се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разумети</a:t>
            </a:r>
            <a:r>
              <a:rPr lang="ru-RU" dirty="0"/>
              <a:t> </a:t>
            </a:r>
            <a:r>
              <a:rPr lang="ru-RU" dirty="0" err="1"/>
              <a:t>ако</a:t>
            </a:r>
            <a:r>
              <a:rPr lang="ru-RU" dirty="0"/>
              <a:t> се </a:t>
            </a:r>
            <a:r>
              <a:rPr lang="ru-RU" dirty="0" err="1"/>
              <a:t>најпре</a:t>
            </a:r>
            <a:r>
              <a:rPr lang="ru-RU" dirty="0"/>
              <a:t> не научи </a:t>
            </a:r>
            <a:r>
              <a:rPr lang="ru-RU" dirty="0" err="1"/>
              <a:t>разумети</a:t>
            </a:r>
            <a:r>
              <a:rPr lang="ru-RU" dirty="0"/>
              <a:t> </a:t>
            </a:r>
            <a:r>
              <a:rPr lang="ru-RU" dirty="0" err="1"/>
              <a:t>језик</a:t>
            </a:r>
            <a:r>
              <a:rPr lang="ru-RU" dirty="0"/>
              <a:t> и </a:t>
            </a:r>
            <a:r>
              <a:rPr lang="ru-RU" dirty="0" err="1"/>
              <a:t>упозна</a:t>
            </a:r>
            <a:r>
              <a:rPr lang="sr-Cyrl-RS" dirty="0"/>
              <a:t>те</a:t>
            </a:r>
            <a:r>
              <a:rPr lang="ru-RU" dirty="0"/>
              <a:t> </a:t>
            </a:r>
            <a:r>
              <a:rPr lang="ru-RU" dirty="0" err="1"/>
              <a:t>знакове</a:t>
            </a:r>
            <a:r>
              <a:rPr lang="ru-RU" dirty="0"/>
              <a:t> </a:t>
            </a:r>
            <a:r>
              <a:rPr lang="ru-RU" dirty="0" err="1"/>
              <a:t>којима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написана. Она </a:t>
            </a:r>
            <a:r>
              <a:rPr lang="ru-RU" dirty="0" err="1"/>
              <a:t>је</a:t>
            </a:r>
            <a:r>
              <a:rPr lang="ru-RU" dirty="0"/>
              <a:t> написана </a:t>
            </a:r>
            <a:r>
              <a:rPr lang="ru-RU" dirty="0" err="1"/>
              <a:t>језиком</a:t>
            </a:r>
            <a:r>
              <a:rPr lang="ru-RU" dirty="0"/>
              <a:t> математике,</a:t>
            </a:r>
            <a:r>
              <a:rPr lang="en-US" dirty="0"/>
              <a:t> …</a:t>
            </a:r>
          </a:p>
          <a:p>
            <a:pPr>
              <a:buClr>
                <a:srgbClr val="C00000"/>
              </a:buClr>
            </a:pPr>
            <a:endParaRPr lang="en-US" dirty="0"/>
          </a:p>
          <a:p>
            <a:pPr>
              <a:buClr>
                <a:srgbClr val="C00000"/>
              </a:buClr>
            </a:pPr>
            <a:r>
              <a:rPr lang="ru-RU" dirty="0"/>
              <a:t>Галилео </a:t>
            </a:r>
            <a:r>
              <a:rPr lang="ru-RU" dirty="0" err="1"/>
              <a:t>Галилеј</a:t>
            </a:r>
            <a:r>
              <a:rPr lang="ru-RU" dirty="0"/>
              <a:t> (1564–1642)</a:t>
            </a:r>
            <a:r>
              <a:rPr lang="en-US" dirty="0"/>
              <a:t> – </a:t>
            </a:r>
            <a:r>
              <a:rPr lang="ru-RU" dirty="0" err="1"/>
              <a:t>отац</a:t>
            </a:r>
            <a:r>
              <a:rPr lang="ru-RU" dirty="0"/>
              <a:t> модерне науке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02106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04800" y="2057400"/>
            <a:ext cx="8382000" cy="2667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sr-Cyrl-RS" dirty="0"/>
              <a:t>Хвала на пажњи!</a:t>
            </a:r>
            <a:br>
              <a:rPr lang="sr-Cyrl-RS" dirty="0"/>
            </a:br>
            <a:r>
              <a:rPr lang="en-US" sz="2000" dirty="0">
                <a:solidFill>
                  <a:prstClr val="black">
                    <a:tint val="75000"/>
                  </a:prstClr>
                </a:solidFill>
                <a:latin typeface="Segoe UI" pitchFamily="34" charset="0"/>
                <a:ea typeface="+mn-ea"/>
                <a:cs typeface="Segoe UI" pitchFamily="34" charset="0"/>
                <a:hlinkClick r:id="rId3"/>
              </a:rPr>
              <a:t>nebojsa.ikodinovic@matf.bg.ac.rs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8803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AAFE4-F13B-2F0C-F322-1C1DBE839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A789BA6F-185F-018E-9496-976D0884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66" y="2358790"/>
            <a:ext cx="2643834" cy="34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6FD02FB-78BE-2FBD-752C-E22E969903E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r>
              <a:rPr lang="sr-Cyrl-RS" dirty="0"/>
              <a:t>Почетак 16. века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C47062-AD36-DB33-8B54-5F7D59243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Књиге преплављују Европу</a:t>
            </a:r>
            <a:endParaRPr lang="en-US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43A90181-7701-529D-3F01-022A8E8155FE}"/>
              </a:ext>
            </a:extLst>
          </p:cNvPr>
          <p:cNvSpPr txBox="1">
            <a:spLocks/>
          </p:cNvSpPr>
          <p:nvPr/>
        </p:nvSpPr>
        <p:spPr>
          <a:xfrm>
            <a:off x="2996730" y="2358790"/>
            <a:ext cx="3386315" cy="8437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000" dirty="0"/>
              <a:t>Никола Коперник</a:t>
            </a:r>
          </a:p>
          <a:p>
            <a:pPr marL="0" indent="0">
              <a:buNone/>
            </a:pPr>
            <a:r>
              <a:rPr lang="sr-Cyrl-RS" sz="2000" i="1" dirty="0"/>
              <a:t>О кретању небеских тела</a:t>
            </a:r>
          </a:p>
        </p:txBody>
      </p:sp>
      <p:pic>
        <p:nvPicPr>
          <p:cNvPr id="4" name="Picture 4" descr="Copernicus, Nicolaus | A significant association copy of the 1566 De ...">
            <a:extLst>
              <a:ext uri="{FF2B5EF4-FFF2-40B4-BE49-F238E27FC236}">
                <a16:creationId xmlns:a16="http://schemas.microsoft.com/office/drawing/2014/main" id="{1F733825-AD00-B757-5A1D-CCB7D2DC2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1" t="7199" r="10627" b="7206"/>
          <a:stretch>
            <a:fillRect/>
          </a:stretch>
        </p:blipFill>
        <p:spPr bwMode="auto">
          <a:xfrm>
            <a:off x="304800" y="2358790"/>
            <a:ext cx="2429802" cy="3535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lleus Maleficarum, 1669 edition - Stock Image - C029/4718 - Science ...">
            <a:extLst>
              <a:ext uri="{FF2B5EF4-FFF2-40B4-BE49-F238E27FC236}">
                <a16:creationId xmlns:a16="http://schemas.microsoft.com/office/drawing/2014/main" id="{FD137A6A-72A7-AEBC-C552-B0EBECCB0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189" y="2358790"/>
            <a:ext cx="2499371" cy="3526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0FD5C2D8-6A44-5AB9-541A-B0AB70B6FB4B}"/>
              </a:ext>
            </a:extLst>
          </p:cNvPr>
          <p:cNvSpPr txBox="1">
            <a:spLocks/>
          </p:cNvSpPr>
          <p:nvPr/>
        </p:nvSpPr>
        <p:spPr>
          <a:xfrm>
            <a:off x="3048000" y="4795034"/>
            <a:ext cx="3113577" cy="8437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r-Cyrl-RS" sz="2000" dirty="0"/>
              <a:t>Хајнрих Крамер</a:t>
            </a:r>
          </a:p>
          <a:p>
            <a:pPr marL="0" indent="0" algn="r">
              <a:buNone/>
            </a:pPr>
            <a:r>
              <a:rPr lang="sr-Cyrl-RS" sz="2000" i="1" dirty="0"/>
              <a:t>Чекић против вештица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474D65-99AC-3B43-C9A6-30FDC0BF1B97}"/>
              </a:ext>
            </a:extLst>
          </p:cNvPr>
          <p:cNvCxnSpPr>
            <a:cxnSpLocks/>
          </p:cNvCxnSpPr>
          <p:nvPr/>
        </p:nvCxnSpPr>
        <p:spPr>
          <a:xfrm flipH="1">
            <a:off x="2898114" y="2358790"/>
            <a:ext cx="186188" cy="376688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CB4E81-7CD8-B1F8-BBBF-973D41530138}"/>
              </a:ext>
            </a:extLst>
          </p:cNvPr>
          <p:cNvCxnSpPr>
            <a:cxnSpLocks/>
          </p:cNvCxnSpPr>
          <p:nvPr/>
        </p:nvCxnSpPr>
        <p:spPr>
          <a:xfrm flipH="1" flipV="1">
            <a:off x="2895600" y="2735478"/>
            <a:ext cx="186188" cy="376688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2BCAE5-9CBB-44CE-BB3A-44E7EA505C76}"/>
              </a:ext>
            </a:extLst>
          </p:cNvPr>
          <p:cNvCxnSpPr>
            <a:cxnSpLocks/>
          </p:cNvCxnSpPr>
          <p:nvPr/>
        </p:nvCxnSpPr>
        <p:spPr>
          <a:xfrm>
            <a:off x="6062212" y="4800600"/>
            <a:ext cx="186188" cy="376688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3AD6C6-6EA5-8E86-A28D-9CF1E3E22BCB}"/>
              </a:ext>
            </a:extLst>
          </p:cNvPr>
          <p:cNvCxnSpPr>
            <a:cxnSpLocks/>
          </p:cNvCxnSpPr>
          <p:nvPr/>
        </p:nvCxnSpPr>
        <p:spPr>
          <a:xfrm flipV="1">
            <a:off x="6059698" y="5177288"/>
            <a:ext cx="186188" cy="376688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1F7709A-1ABA-3621-A598-7AA0132E0DF0}"/>
              </a:ext>
            </a:extLst>
          </p:cNvPr>
          <p:cNvSpPr txBox="1"/>
          <p:nvPr/>
        </p:nvSpPr>
        <p:spPr>
          <a:xfrm>
            <a:off x="247160" y="4629735"/>
            <a:ext cx="8534400" cy="1384995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r-Cyrl-RS" sz="2800" dirty="0"/>
              <a:t>Данашња перспектива: ШТАМПАРСКА ПРЕСА </a:t>
            </a:r>
            <a:r>
              <a:rPr lang="ru-RU" sz="2800" dirty="0" err="1"/>
              <a:t>доприноси</a:t>
            </a:r>
            <a:r>
              <a:rPr lang="ru-RU" sz="2800" dirty="0"/>
              <a:t> </a:t>
            </a:r>
            <a:r>
              <a:rPr lang="ru-RU" sz="2800" dirty="0" err="1"/>
              <a:t>ширењу</a:t>
            </a:r>
            <a:r>
              <a:rPr lang="ru-RU" sz="2800" dirty="0"/>
              <a:t> </a:t>
            </a:r>
            <a:r>
              <a:rPr lang="ru-RU" sz="2800" dirty="0" err="1"/>
              <a:t>писмености</a:t>
            </a:r>
            <a:r>
              <a:rPr lang="ru-RU" sz="2800" dirty="0"/>
              <a:t> и </a:t>
            </a:r>
            <a:r>
              <a:rPr lang="ru-RU" sz="2800" dirty="0" err="1"/>
              <a:t>размени</a:t>
            </a:r>
            <a:r>
              <a:rPr lang="ru-RU" sz="2800" dirty="0"/>
              <a:t> </a:t>
            </a:r>
            <a:r>
              <a:rPr lang="ru-RU" sz="2800" dirty="0" err="1"/>
              <a:t>знања</a:t>
            </a:r>
            <a:r>
              <a:rPr lang="sr-Cyrl-RS" sz="2800" dirty="0"/>
              <a:t> и поставља </a:t>
            </a:r>
            <a:r>
              <a:rPr lang="ru-RU" sz="2800" dirty="0" err="1"/>
              <a:t>темељ</a:t>
            </a:r>
            <a:r>
              <a:rPr lang="ru-RU" sz="2800" dirty="0"/>
              <a:t> </a:t>
            </a:r>
            <a:r>
              <a:rPr lang="ru-RU" sz="2800" dirty="0" err="1"/>
              <a:t>научне</a:t>
            </a:r>
            <a:r>
              <a:rPr lang="ru-RU" sz="2800" dirty="0"/>
              <a:t> </a:t>
            </a:r>
            <a:r>
              <a:rPr lang="ru-RU" sz="2800" dirty="0" err="1"/>
              <a:t>револуције</a:t>
            </a:r>
            <a:r>
              <a:rPr lang="ru-RU" sz="2800" dirty="0"/>
              <a:t> </a:t>
            </a:r>
            <a:r>
              <a:rPr lang="ru-RU" sz="2800" dirty="0" err="1"/>
              <a:t>која</a:t>
            </a:r>
            <a:r>
              <a:rPr lang="ru-RU" sz="2800" dirty="0"/>
              <a:t> </a:t>
            </a:r>
            <a:r>
              <a:rPr lang="ru-RU" sz="2800" dirty="0" err="1"/>
              <a:t>ће</a:t>
            </a:r>
            <a:r>
              <a:rPr lang="ru-RU" sz="2800" dirty="0"/>
              <a:t> </a:t>
            </a:r>
            <a:r>
              <a:rPr lang="ru-RU" sz="2800" dirty="0" err="1"/>
              <a:t>уследити</a:t>
            </a:r>
            <a:r>
              <a:rPr lang="ru-RU" sz="2800" dirty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9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E1C87D-2C1D-2399-884F-58D257A94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6" y="1813415"/>
            <a:ext cx="8825942" cy="466358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14B14F-5D30-56A5-8005-7EC08EF173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r>
              <a:rPr lang="sr-Cyrl-RS" dirty="0"/>
              <a:t>Кратак поглед на 16. век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D89AC6-72C2-36FD-6316-D84995DE3CAB}"/>
              </a:ext>
            </a:extLst>
          </p:cNvPr>
          <p:cNvSpPr/>
          <p:nvPr/>
        </p:nvSpPr>
        <p:spPr>
          <a:xfrm>
            <a:off x="4953000" y="5410200"/>
            <a:ext cx="4057786" cy="533400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E4E84A-60A2-E69A-CA7E-5F69E64066DA}"/>
              </a:ext>
            </a:extLst>
          </p:cNvPr>
          <p:cNvSpPr/>
          <p:nvPr/>
        </p:nvSpPr>
        <p:spPr>
          <a:xfrm>
            <a:off x="1600200" y="1562100"/>
            <a:ext cx="5943600" cy="533400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8E016E-C9EC-C481-A306-B86216D67E60}"/>
              </a:ext>
            </a:extLst>
          </p:cNvPr>
          <p:cNvSpPr txBox="1"/>
          <p:nvPr/>
        </p:nvSpPr>
        <p:spPr>
          <a:xfrm>
            <a:off x="1325516" y="3317272"/>
            <a:ext cx="6599462" cy="1770698"/>
          </a:xfrm>
          <a:prstGeom prst="wedgeRoundRectCallout">
            <a:avLst>
              <a:gd name="adj1" fmla="val -5921"/>
              <a:gd name="adj2" fmla="val 103783"/>
              <a:gd name="adj3" fmla="val 16667"/>
            </a:avLst>
          </a:prstGeom>
          <a:solidFill>
            <a:schemeClr val="bg1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err="1"/>
              <a:t>Кеплерови</a:t>
            </a:r>
            <a:r>
              <a:rPr lang="sr-Cyrl-RS" sz="2000" dirty="0"/>
              <a:t> закони су можда најзначајнији експериментални физички резултат 17. века, који је и на развој физике и на развој математике утицао више него све легенде о развоју технике и путовања у новом добу. </a:t>
            </a:r>
          </a:p>
          <a:p>
            <a:pPr algn="r"/>
            <a:r>
              <a:rPr lang="sr-Cyrl-RS" dirty="0"/>
              <a:t>М. Божић, Преглед историје и филозофије математике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200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0E2F1E-D638-24A5-B766-198C58E45C3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r>
              <a:rPr lang="sr-Cyrl-RS" dirty="0" err="1"/>
              <a:t>Кеплер</a:t>
            </a:r>
            <a:r>
              <a:rPr lang="sr-Cyrl-RS" dirty="0"/>
              <a:t> о </a:t>
            </a:r>
            <a:r>
              <a:rPr lang="sr-Cyrl-RS" dirty="0" err="1"/>
              <a:t>Биргијевом</a:t>
            </a:r>
            <a:r>
              <a:rPr lang="sr-Cyrl-RS" dirty="0"/>
              <a:t> канону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7A367-7CD2-F4E8-016D-D3BA1C7BB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9193"/>
            <a:ext cx="4636008" cy="3423238"/>
          </a:xfrm>
          <a:solidFill>
            <a:srgbClr val="F4F3EC"/>
          </a:solidFill>
        </p:spPr>
        <p:txBody>
          <a:bodyPr>
            <a:normAutofit/>
          </a:bodyPr>
          <a:lstStyle/>
          <a:p>
            <a:pPr algn="just"/>
            <a:r>
              <a:rPr lang="ru-RU" dirty="0"/>
              <a:t>„... </a:t>
            </a:r>
            <a:r>
              <a:rPr lang="ru-RU" dirty="0" err="1"/>
              <a:t>као</a:t>
            </a:r>
            <a:r>
              <a:rPr lang="ru-RU" dirty="0"/>
              <a:t> </a:t>
            </a:r>
            <a:r>
              <a:rPr lang="ru-RU" dirty="0" err="1"/>
              <a:t>помоћ</a:t>
            </a:r>
            <a:r>
              <a:rPr lang="ru-RU" dirty="0"/>
              <a:t> у </a:t>
            </a:r>
            <a:r>
              <a:rPr lang="ru-RU" dirty="0" err="1"/>
              <a:t>израчунавању</a:t>
            </a:r>
            <a:r>
              <a:rPr lang="ru-RU" dirty="0"/>
              <a:t>, Ј</a:t>
            </a:r>
            <a:r>
              <a:rPr lang="sr-Cyrl-RS" dirty="0" err="1"/>
              <a:t>оу</a:t>
            </a:r>
            <a:r>
              <a:rPr lang="ru-RU" dirty="0" err="1"/>
              <a:t>ст</a:t>
            </a:r>
            <a:r>
              <a:rPr lang="ru-RU" dirty="0"/>
              <a:t> </a:t>
            </a:r>
            <a:r>
              <a:rPr lang="ru-RU" dirty="0" err="1"/>
              <a:t>Бирги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дошао</a:t>
            </a:r>
            <a:r>
              <a:rPr lang="ru-RU" dirty="0"/>
              <a:t> до </a:t>
            </a:r>
            <a:r>
              <a:rPr lang="ru-RU" dirty="0" err="1"/>
              <a:t>логаритама</a:t>
            </a:r>
            <a:r>
              <a:rPr lang="ru-RU" dirty="0"/>
              <a:t> много година пре него </a:t>
            </a:r>
            <a:r>
              <a:rPr lang="ru-RU" dirty="0" err="1"/>
              <a:t>што</a:t>
            </a:r>
            <a:r>
              <a:rPr lang="ru-RU" dirty="0"/>
              <a:t> се </a:t>
            </a:r>
            <a:r>
              <a:rPr lang="ru-RU" dirty="0" err="1"/>
              <a:t>појавио</a:t>
            </a:r>
            <a:r>
              <a:rPr lang="ru-RU" dirty="0"/>
              <a:t> Неперов систем; али </a:t>
            </a:r>
            <a:r>
              <a:rPr lang="ru-RU" dirty="0" err="1"/>
              <a:t>будући</a:t>
            </a:r>
            <a:r>
              <a:rPr lang="ru-RU" dirty="0"/>
              <a:t> да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био</a:t>
            </a:r>
            <a:r>
              <a:rPr lang="ru-RU" dirty="0"/>
              <a:t> </a:t>
            </a:r>
            <a:r>
              <a:rPr lang="ru-RU" dirty="0" err="1"/>
              <a:t>лењ</a:t>
            </a:r>
            <a:r>
              <a:rPr lang="ru-RU" dirty="0"/>
              <a:t> и </a:t>
            </a:r>
            <a:r>
              <a:rPr lang="ru-RU" dirty="0" err="1"/>
              <a:t>веома</a:t>
            </a:r>
            <a:r>
              <a:rPr lang="ru-RU" dirty="0"/>
              <a:t> </a:t>
            </a:r>
            <a:r>
              <a:rPr lang="ru-RU" dirty="0" err="1"/>
              <a:t>некомуникативан</a:t>
            </a:r>
            <a:r>
              <a:rPr lang="ru-RU" dirty="0"/>
              <a:t> </a:t>
            </a:r>
            <a:r>
              <a:rPr lang="ru-RU" dirty="0" err="1"/>
              <a:t>човек</a:t>
            </a:r>
            <a:r>
              <a:rPr lang="ru-RU" dirty="0"/>
              <a:t>, </a:t>
            </a:r>
            <a:r>
              <a:rPr lang="ru-RU" dirty="0" err="1"/>
              <a:t>уместо</a:t>
            </a:r>
            <a:r>
              <a:rPr lang="ru-RU" dirty="0"/>
              <a:t> да </a:t>
            </a:r>
            <a:r>
              <a:rPr lang="ru-RU" dirty="0" err="1"/>
              <a:t>одгаји</a:t>
            </a:r>
            <a:r>
              <a:rPr lang="ru-RU" dirty="0"/>
              <a:t> </a:t>
            </a:r>
            <a:r>
              <a:rPr lang="ru-RU" dirty="0" err="1"/>
              <a:t>своје</a:t>
            </a:r>
            <a:r>
              <a:rPr lang="ru-RU" dirty="0"/>
              <a:t> </a:t>
            </a:r>
            <a:r>
              <a:rPr lang="ru-RU" dirty="0" err="1"/>
              <a:t>дете</a:t>
            </a:r>
            <a:r>
              <a:rPr lang="ru-RU" dirty="0"/>
              <a:t> за </a:t>
            </a:r>
            <a:r>
              <a:rPr lang="ru-RU" dirty="0" err="1"/>
              <a:t>јавну</a:t>
            </a:r>
            <a:r>
              <a:rPr lang="ru-RU" dirty="0"/>
              <a:t> </a:t>
            </a:r>
            <a:r>
              <a:rPr lang="ru-RU" dirty="0" err="1"/>
              <a:t>корист</a:t>
            </a:r>
            <a:r>
              <a:rPr lang="ru-RU" dirty="0"/>
              <a:t>, </a:t>
            </a:r>
            <a:r>
              <a:rPr lang="ru-RU" dirty="0" err="1"/>
              <a:t>напустио</a:t>
            </a:r>
            <a:r>
              <a:rPr lang="ru-RU" dirty="0"/>
              <a:t> га </a:t>
            </a:r>
            <a:r>
              <a:rPr lang="ru-RU" dirty="0" err="1"/>
              <a:t>је</a:t>
            </a:r>
            <a:r>
              <a:rPr lang="ru-RU" dirty="0"/>
              <a:t> по </a:t>
            </a:r>
            <a:r>
              <a:rPr lang="ru-RU" dirty="0" err="1"/>
              <a:t>рођењу</a:t>
            </a:r>
            <a:r>
              <a:rPr lang="ru-RU" dirty="0"/>
              <a:t>.“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A4B6FA-AF0A-1564-E744-D5E2B9115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7362"/>
            <a:ext cx="2548672" cy="402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48F97DD-D729-EBB6-6B6F-3DB568475C3C}"/>
              </a:ext>
            </a:extLst>
          </p:cNvPr>
          <p:cNvSpPr txBox="1">
            <a:spLocks/>
          </p:cNvSpPr>
          <p:nvPr/>
        </p:nvSpPr>
        <p:spPr>
          <a:xfrm>
            <a:off x="1943100" y="5480638"/>
            <a:ext cx="6934200" cy="1190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 err="1"/>
              <a:t>Кеплер</a:t>
            </a:r>
            <a:r>
              <a:rPr lang="sr-Cyrl-RS" dirty="0"/>
              <a:t>, 1627, </a:t>
            </a:r>
            <a:r>
              <a:rPr lang="sr-Cyrl-RS" i="1" dirty="0" err="1"/>
              <a:t>Рудолфове</a:t>
            </a:r>
            <a:r>
              <a:rPr lang="sr-Cyrl-RS" i="1" dirty="0"/>
              <a:t> таблице</a:t>
            </a:r>
            <a:r>
              <a:rPr lang="sr-Latn-RS" dirty="0"/>
              <a:t> </a:t>
            </a:r>
            <a:r>
              <a:rPr lang="en-US" dirty="0"/>
              <a:t>(</a:t>
            </a:r>
            <a:r>
              <a:rPr lang="sr-Cyrl-RS" dirty="0" err="1"/>
              <a:t>лат</a:t>
            </a:r>
            <a:r>
              <a:rPr lang="en-US" dirty="0"/>
              <a:t>. Tabulae </a:t>
            </a:r>
            <a:r>
              <a:rPr lang="en-US" dirty="0" err="1"/>
              <a:t>Rudolphinae</a:t>
            </a:r>
            <a:r>
              <a:rPr lang="sr-Cyrl-RS" dirty="0"/>
              <a:t>; састоје се од каталога звезда  и</a:t>
            </a:r>
            <a:r>
              <a:rPr lang="en-US" dirty="0"/>
              <a:t> </a:t>
            </a:r>
            <a:r>
              <a:rPr lang="sr-Cyrl-RS" dirty="0"/>
              <a:t>таблица које предвиђају положаје планета)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34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eanstalk Grown from Magic Beans, White Background Stock Illustration -  Illustration of spiral, creeper: 324880408">
            <a:extLst>
              <a:ext uri="{FF2B5EF4-FFF2-40B4-BE49-F238E27FC236}">
                <a16:creationId xmlns:a16="http://schemas.microsoft.com/office/drawing/2014/main" id="{D0A80357-E0C2-CDF4-6071-447D049D7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4" r="17358"/>
          <a:stretch>
            <a:fillRect/>
          </a:stretch>
        </p:blipFill>
        <p:spPr bwMode="auto">
          <a:xfrm>
            <a:off x="457200" y="1752600"/>
            <a:ext cx="3008313" cy="455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7A29600-3FAC-501D-1E66-0A67C8864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Задатак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A0AF6-3039-1DD1-0854-F1B1631BF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2766872"/>
          </a:xfrm>
        </p:spPr>
        <p:txBody>
          <a:bodyPr/>
          <a:lstStyle/>
          <a:p>
            <a:r>
              <a:rPr lang="ru-RU" dirty="0" err="1"/>
              <a:t>Замислимо</a:t>
            </a:r>
            <a:r>
              <a:rPr lang="ru-RU" dirty="0"/>
              <a:t> да </a:t>
            </a:r>
            <a:r>
              <a:rPr lang="ru-RU" dirty="0" err="1"/>
              <a:t>чаробни</a:t>
            </a:r>
            <a:r>
              <a:rPr lang="ru-RU" dirty="0"/>
              <a:t> </a:t>
            </a:r>
            <a:r>
              <a:rPr lang="ru-RU" dirty="0" err="1"/>
              <a:t>пасуљ</a:t>
            </a:r>
            <a:r>
              <a:rPr lang="ru-RU" dirty="0"/>
              <a:t>, </a:t>
            </a:r>
            <a:r>
              <a:rPr lang="ru-RU" dirty="0" err="1"/>
              <a:t>чим</a:t>
            </a:r>
            <a:r>
              <a:rPr lang="ru-RU" dirty="0"/>
              <a:t> се посади у </a:t>
            </a:r>
            <a:r>
              <a:rPr lang="ru-RU" dirty="0" err="1"/>
              <a:t>земљу</a:t>
            </a:r>
            <a:r>
              <a:rPr lang="ru-RU" dirty="0"/>
              <a:t> </a:t>
            </a:r>
            <a:r>
              <a:rPr lang="ru-RU" dirty="0" err="1"/>
              <a:t>почне</a:t>
            </a:r>
            <a:r>
              <a:rPr lang="ru-RU" dirty="0"/>
              <a:t> </a:t>
            </a:r>
            <a:r>
              <a:rPr lang="ru-RU" dirty="0" err="1"/>
              <a:t>непрекидно</a:t>
            </a:r>
            <a:r>
              <a:rPr lang="ru-RU" dirty="0"/>
              <a:t> да </a:t>
            </a:r>
            <a:r>
              <a:rPr lang="ru-RU" dirty="0" err="1"/>
              <a:t>расте</a:t>
            </a:r>
            <a:r>
              <a:rPr lang="ru-RU" dirty="0"/>
              <a:t>. </a:t>
            </a:r>
            <a:r>
              <a:rPr lang="ru-RU" dirty="0" err="1"/>
              <a:t>Првог</a:t>
            </a:r>
            <a:r>
              <a:rPr lang="ru-RU" dirty="0"/>
              <a:t> дана </a:t>
            </a:r>
            <a:r>
              <a:rPr lang="ru-RU" dirty="0" err="1"/>
              <a:t>достигне</a:t>
            </a:r>
            <a:r>
              <a:rPr lang="ru-RU" dirty="0"/>
              <a:t> </a:t>
            </a:r>
            <a:r>
              <a:rPr lang="ru-RU" dirty="0" err="1"/>
              <a:t>висину</a:t>
            </a:r>
            <a:r>
              <a:rPr lang="ru-RU" dirty="0"/>
              <a:t> од 2 </a:t>
            </a:r>
            <a:r>
              <a:rPr lang="sr-Latn-RS" dirty="0"/>
              <a:t>m</a:t>
            </a:r>
            <a:r>
              <a:rPr lang="ru-RU" dirty="0"/>
              <a:t>, а </a:t>
            </a:r>
            <a:r>
              <a:rPr lang="ru-RU" dirty="0" err="1"/>
              <a:t>затим</a:t>
            </a:r>
            <a:r>
              <a:rPr lang="ru-RU" dirty="0"/>
              <a:t> </a:t>
            </a:r>
            <a:r>
              <a:rPr lang="ru-RU" dirty="0" err="1"/>
              <a:t>сваког</a:t>
            </a:r>
            <a:r>
              <a:rPr lang="ru-RU" dirty="0"/>
              <a:t> </a:t>
            </a:r>
            <a:r>
              <a:rPr lang="ru-RU" dirty="0" err="1"/>
              <a:t>наредног</a:t>
            </a:r>
            <a:r>
              <a:rPr lang="ru-RU" dirty="0"/>
              <a:t> дана </a:t>
            </a:r>
            <a:r>
              <a:rPr lang="ru-RU" dirty="0" err="1"/>
              <a:t>удвостручи</a:t>
            </a:r>
            <a:r>
              <a:rPr lang="ru-RU" dirty="0"/>
              <a:t> </a:t>
            </a:r>
            <a:r>
              <a:rPr lang="ru-RU" dirty="0" err="1"/>
              <a:t>висину</a:t>
            </a:r>
            <a:r>
              <a:rPr lang="ru-RU" dirty="0"/>
              <a:t>. </a:t>
            </a:r>
            <a:r>
              <a:rPr lang="ru-RU" dirty="0" err="1"/>
              <a:t>Процените</a:t>
            </a:r>
            <a:r>
              <a:rPr lang="ru-RU" dirty="0"/>
              <a:t> </a:t>
            </a:r>
            <a:r>
              <a:rPr lang="ru-RU" dirty="0" err="1"/>
              <a:t>време</a:t>
            </a:r>
            <a:r>
              <a:rPr lang="ru-RU" dirty="0"/>
              <a:t> </a:t>
            </a:r>
            <a:r>
              <a:rPr lang="ru-RU" dirty="0" err="1"/>
              <a:t>када</a:t>
            </a:r>
            <a:r>
              <a:rPr lang="ru-RU" dirty="0"/>
              <a:t> </a:t>
            </a:r>
            <a:r>
              <a:rPr lang="ru-RU" dirty="0" err="1"/>
              <a:t>ће</a:t>
            </a:r>
            <a:r>
              <a:rPr lang="ru-RU" dirty="0"/>
              <a:t> да </a:t>
            </a:r>
            <a:r>
              <a:rPr lang="ru-RU" dirty="0" err="1"/>
              <a:t>достигне</a:t>
            </a:r>
            <a:r>
              <a:rPr lang="ru-RU" dirty="0"/>
              <a:t> </a:t>
            </a:r>
            <a:r>
              <a:rPr lang="ru-RU" dirty="0" err="1"/>
              <a:t>висину</a:t>
            </a:r>
            <a:r>
              <a:rPr lang="ru-RU" dirty="0"/>
              <a:t> од 21 </a:t>
            </a:r>
            <a:r>
              <a:rPr lang="sr-Latn-RS" dirty="0"/>
              <a:t>m</a:t>
            </a:r>
            <a:r>
              <a:rPr lang="ru-RU" dirty="0"/>
              <a:t>?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7EB4F13-D469-4134-45D9-1AE6756E2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815446"/>
              </p:ext>
            </p:extLst>
          </p:nvPr>
        </p:nvGraphicFramePr>
        <p:xfrm>
          <a:off x="3048000" y="3581400"/>
          <a:ext cx="6857998" cy="136093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96575963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71250429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904642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736664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866902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241887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9121069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73621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06969776"/>
                    </a:ext>
                  </a:extLst>
                </a:gridCol>
                <a:gridCol w="761998">
                  <a:extLst>
                    <a:ext uri="{9D8B030D-6E8A-4147-A177-3AD203B41FA5}">
                      <a16:colId xmlns:a16="http://schemas.microsoft.com/office/drawing/2014/main" val="1053244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i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 (vreme u danima)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983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i="1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 (rast u metrima)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effectLst/>
                        </a:rPr>
                        <a:t>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effectLst/>
                        </a:rPr>
                        <a:t>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effectLst/>
                        </a:rPr>
                        <a:t>8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effectLst/>
                        </a:rPr>
                        <a:t>16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effectLst/>
                        </a:rPr>
                        <a:t>32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effectLst/>
                        </a:rPr>
                        <a:t>64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effectLst/>
                        </a:rPr>
                        <a:t>128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effectLst/>
                        </a:rPr>
                        <a:t>256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effectLst/>
                        </a:rPr>
                        <a:t>512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30634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00D517-4225-E1D1-1509-50A00A5235F2}"/>
              </a:ext>
            </a:extLst>
          </p:cNvPr>
          <p:cNvSpPr/>
          <p:nvPr/>
        </p:nvSpPr>
        <p:spPr>
          <a:xfrm>
            <a:off x="5715000" y="3429000"/>
            <a:ext cx="1447799" cy="16764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1A86A8-2122-F322-4075-391156333CA7}"/>
              </a:ext>
            </a:extLst>
          </p:cNvPr>
          <p:cNvSpPr txBox="1"/>
          <p:nvPr/>
        </p:nvSpPr>
        <p:spPr>
          <a:xfrm>
            <a:off x="2819400" y="5149527"/>
            <a:ext cx="6400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dirty="0"/>
              <a:t>2</a:t>
            </a:r>
            <a:r>
              <a:rPr lang="sr-Latn-RS" sz="2200" i="1" baseline="30000" dirty="0"/>
              <a:t>t</a:t>
            </a:r>
            <a:r>
              <a:rPr lang="sr-Latn-RS" sz="2200" dirty="0"/>
              <a:t> = 21</a:t>
            </a:r>
          </a:p>
          <a:p>
            <a:r>
              <a:rPr lang="sr-Latn-RS" sz="2200" i="1" dirty="0"/>
              <a:t>t</a:t>
            </a:r>
            <a:r>
              <a:rPr lang="sr-Latn-RS" sz="2200" dirty="0"/>
              <a:t> = log</a:t>
            </a:r>
            <a:r>
              <a:rPr lang="sr-Latn-RS" sz="2200" baseline="-25000" dirty="0"/>
              <a:t>2</a:t>
            </a:r>
            <a:r>
              <a:rPr lang="sr-Latn-RS" sz="2200" dirty="0"/>
              <a:t>21 </a:t>
            </a:r>
            <a:r>
              <a:rPr lang="sr-Latn-RS" sz="2200" dirty="0">
                <a:sym typeface="Symbol" panose="05050102010706020507" pitchFamily="18" charset="2"/>
              </a:rPr>
              <a:t> 4</a:t>
            </a:r>
            <a:r>
              <a:rPr lang="sr-Latn-RS" sz="2200" dirty="0"/>
              <a:t>.3923174227787602888957082611796…</a:t>
            </a:r>
            <a:endParaRPr lang="en-US" sz="2200" baseline="-25000" dirty="0"/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6EF18481-D79E-F2A5-CE01-368A262DE3B4}"/>
              </a:ext>
            </a:extLst>
          </p:cNvPr>
          <p:cNvSpPr/>
          <p:nvPr/>
        </p:nvSpPr>
        <p:spPr>
          <a:xfrm>
            <a:off x="3353520" y="4998143"/>
            <a:ext cx="5554811" cy="1534668"/>
          </a:xfrm>
          <a:prstGeom prst="irregularSeal1">
            <a:avLst/>
          </a:prstGeom>
          <a:solidFill>
            <a:schemeClr val="bg1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>
                <a:solidFill>
                  <a:schemeClr val="tx1"/>
                </a:solidFill>
              </a:rPr>
              <a:t>Шта ако још нису измишљени</a:t>
            </a:r>
            <a:r>
              <a:rPr lang="sr-Latn-RS" sz="2000" dirty="0">
                <a:solidFill>
                  <a:schemeClr val="tx1"/>
                </a:solidFill>
              </a:rPr>
              <a:t> </a:t>
            </a:r>
            <a:r>
              <a:rPr lang="sr-Cyrl-RS" sz="2000" dirty="0">
                <a:solidFill>
                  <a:schemeClr val="tx1"/>
                </a:solidFill>
              </a:rPr>
              <a:t>логаритми?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1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14BA0-0816-81D3-2732-A171E814A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4645D2-E1D8-7DB4-F6C4-49D143470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Задатак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49D12C-73B4-98F7-B9FF-A61B720C9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Замислимо</a:t>
            </a:r>
            <a:r>
              <a:rPr lang="ru-RU" dirty="0"/>
              <a:t> да </a:t>
            </a:r>
            <a:r>
              <a:rPr lang="ru-RU" dirty="0" err="1"/>
              <a:t>чаробни</a:t>
            </a:r>
            <a:r>
              <a:rPr lang="ru-RU" dirty="0"/>
              <a:t> </a:t>
            </a:r>
            <a:r>
              <a:rPr lang="ru-RU" dirty="0" err="1"/>
              <a:t>пасуљ</a:t>
            </a:r>
            <a:r>
              <a:rPr lang="ru-RU" dirty="0"/>
              <a:t>, </a:t>
            </a:r>
            <a:r>
              <a:rPr lang="ru-RU" dirty="0" err="1"/>
              <a:t>чим</a:t>
            </a:r>
            <a:r>
              <a:rPr lang="ru-RU" dirty="0"/>
              <a:t> се посади у </a:t>
            </a:r>
            <a:r>
              <a:rPr lang="ru-RU" dirty="0" err="1"/>
              <a:t>земљу</a:t>
            </a:r>
            <a:r>
              <a:rPr lang="ru-RU" dirty="0"/>
              <a:t> </a:t>
            </a:r>
            <a:r>
              <a:rPr lang="ru-RU" dirty="0" err="1"/>
              <a:t>почне</a:t>
            </a:r>
            <a:r>
              <a:rPr lang="ru-RU" dirty="0"/>
              <a:t> </a:t>
            </a:r>
            <a:r>
              <a:rPr lang="ru-RU" dirty="0" err="1"/>
              <a:t>непрекидно</a:t>
            </a:r>
            <a:r>
              <a:rPr lang="ru-RU" dirty="0"/>
              <a:t> да </a:t>
            </a:r>
            <a:r>
              <a:rPr lang="ru-RU" dirty="0" err="1"/>
              <a:t>расте</a:t>
            </a:r>
            <a:r>
              <a:rPr lang="ru-RU" dirty="0"/>
              <a:t>. </a:t>
            </a:r>
            <a:r>
              <a:rPr lang="ru-RU" dirty="0" err="1"/>
              <a:t>Првог</a:t>
            </a:r>
            <a:r>
              <a:rPr lang="ru-RU" dirty="0"/>
              <a:t> дана </a:t>
            </a:r>
            <a:r>
              <a:rPr lang="ru-RU" dirty="0" err="1"/>
              <a:t>достигне</a:t>
            </a:r>
            <a:r>
              <a:rPr lang="ru-RU" dirty="0"/>
              <a:t> </a:t>
            </a:r>
            <a:r>
              <a:rPr lang="ru-RU" dirty="0" err="1"/>
              <a:t>висину</a:t>
            </a:r>
            <a:r>
              <a:rPr lang="ru-RU" dirty="0"/>
              <a:t> од 2 </a:t>
            </a:r>
            <a:r>
              <a:rPr lang="sr-Latn-RS" dirty="0"/>
              <a:t>m</a:t>
            </a:r>
            <a:r>
              <a:rPr lang="ru-RU" dirty="0"/>
              <a:t>, а </a:t>
            </a:r>
            <a:r>
              <a:rPr lang="ru-RU" dirty="0" err="1"/>
              <a:t>затим</a:t>
            </a:r>
            <a:r>
              <a:rPr lang="ru-RU" dirty="0"/>
              <a:t> </a:t>
            </a:r>
            <a:r>
              <a:rPr lang="ru-RU" dirty="0" err="1"/>
              <a:t>сваког</a:t>
            </a:r>
            <a:r>
              <a:rPr lang="ru-RU" dirty="0"/>
              <a:t> </a:t>
            </a:r>
            <a:r>
              <a:rPr lang="ru-RU" dirty="0" err="1"/>
              <a:t>наредног</a:t>
            </a:r>
            <a:r>
              <a:rPr lang="ru-RU" dirty="0"/>
              <a:t> дана </a:t>
            </a:r>
            <a:r>
              <a:rPr lang="ru-RU" dirty="0" err="1"/>
              <a:t>удвостручи</a:t>
            </a:r>
            <a:r>
              <a:rPr lang="ru-RU" dirty="0"/>
              <a:t> </a:t>
            </a:r>
            <a:r>
              <a:rPr lang="ru-RU" dirty="0" err="1"/>
              <a:t>висину</a:t>
            </a:r>
            <a:r>
              <a:rPr lang="ru-RU" dirty="0"/>
              <a:t>. </a:t>
            </a:r>
            <a:r>
              <a:rPr lang="ru-RU" dirty="0" err="1"/>
              <a:t>Процените</a:t>
            </a:r>
            <a:r>
              <a:rPr lang="ru-RU" dirty="0"/>
              <a:t> </a:t>
            </a:r>
            <a:r>
              <a:rPr lang="ru-RU" dirty="0" err="1"/>
              <a:t>време</a:t>
            </a:r>
            <a:r>
              <a:rPr lang="ru-RU" dirty="0"/>
              <a:t> </a:t>
            </a:r>
            <a:r>
              <a:rPr lang="ru-RU" dirty="0" err="1"/>
              <a:t>када</a:t>
            </a:r>
            <a:r>
              <a:rPr lang="ru-RU" dirty="0"/>
              <a:t> </a:t>
            </a:r>
            <a:r>
              <a:rPr lang="ru-RU" dirty="0" err="1"/>
              <a:t>ће</a:t>
            </a:r>
            <a:r>
              <a:rPr lang="ru-RU" dirty="0"/>
              <a:t> да </a:t>
            </a:r>
            <a:r>
              <a:rPr lang="ru-RU" dirty="0" err="1"/>
              <a:t>достигне</a:t>
            </a:r>
            <a:r>
              <a:rPr lang="ru-RU" dirty="0"/>
              <a:t> </a:t>
            </a:r>
            <a:r>
              <a:rPr lang="ru-RU" dirty="0" err="1"/>
              <a:t>висину</a:t>
            </a:r>
            <a:r>
              <a:rPr lang="ru-RU" dirty="0"/>
              <a:t> од 21 </a:t>
            </a:r>
            <a:r>
              <a:rPr lang="sr-Latn-RS" dirty="0"/>
              <a:t>m</a:t>
            </a:r>
            <a:r>
              <a:rPr lang="ru-RU" dirty="0"/>
              <a:t>?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66836ED-267C-7822-B09F-D0E26399C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537681"/>
              </p:ext>
            </p:extLst>
          </p:nvPr>
        </p:nvGraphicFramePr>
        <p:xfrm>
          <a:off x="3048000" y="3581400"/>
          <a:ext cx="6857998" cy="136093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96575963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71250429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904642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736664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866902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241887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9121069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73621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06969776"/>
                    </a:ext>
                  </a:extLst>
                </a:gridCol>
                <a:gridCol w="761998">
                  <a:extLst>
                    <a:ext uri="{9D8B030D-6E8A-4147-A177-3AD203B41FA5}">
                      <a16:colId xmlns:a16="http://schemas.microsoft.com/office/drawing/2014/main" val="1053244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i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 (vreme u danima)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983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i="1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 (rast u metrima)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32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64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128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256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512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30634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19D2C5-4AE0-BDE3-FD5F-9C0E57342D52}"/>
              </a:ext>
            </a:extLst>
          </p:cNvPr>
          <p:cNvSpPr/>
          <p:nvPr/>
        </p:nvSpPr>
        <p:spPr>
          <a:xfrm>
            <a:off x="5715000" y="3429000"/>
            <a:ext cx="1447799" cy="16764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7E9440F-3E7B-48D2-EB84-00DB318D7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72" y="2095500"/>
            <a:ext cx="2220529" cy="28468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CDB8543-9D34-53EA-49D3-498ACCCDDA2D}"/>
              </a:ext>
            </a:extLst>
          </p:cNvPr>
          <p:cNvSpPr txBox="1">
            <a:spLocks/>
          </p:cNvSpPr>
          <p:nvPr/>
        </p:nvSpPr>
        <p:spPr>
          <a:xfrm>
            <a:off x="560772" y="5224018"/>
            <a:ext cx="8496299" cy="1360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 err="1"/>
              <a:t>Bürgi</a:t>
            </a:r>
            <a:r>
              <a:rPr lang="sr-Latn-RS" dirty="0"/>
              <a:t> (1552–1632)</a:t>
            </a:r>
          </a:p>
          <a:p>
            <a:r>
              <a:rPr lang="sr-Latn-RS" dirty="0" err="1"/>
              <a:t>Aritmetische</a:t>
            </a:r>
            <a:r>
              <a:rPr lang="sr-Latn-RS" dirty="0"/>
              <a:t> </a:t>
            </a:r>
            <a:r>
              <a:rPr lang="sr-Latn-RS" dirty="0" err="1"/>
              <a:t>und</a:t>
            </a:r>
            <a:r>
              <a:rPr lang="sr-Latn-RS" dirty="0"/>
              <a:t> </a:t>
            </a:r>
            <a:r>
              <a:rPr lang="sr-Latn-RS" dirty="0" err="1"/>
              <a:t>Geometrische</a:t>
            </a:r>
            <a:r>
              <a:rPr lang="sr-Latn-RS" dirty="0"/>
              <a:t> </a:t>
            </a:r>
            <a:r>
              <a:rPr lang="sr-Latn-RS" dirty="0" err="1"/>
              <a:t>Progreß</a:t>
            </a:r>
            <a:r>
              <a:rPr lang="sr-Latn-RS" dirty="0"/>
              <a:t> </a:t>
            </a:r>
            <a:r>
              <a:rPr lang="sr-Latn-RS" dirty="0" err="1"/>
              <a:t>Tabulen</a:t>
            </a:r>
            <a:endParaRPr lang="sr-Latn-RS" dirty="0"/>
          </a:p>
          <a:p>
            <a:r>
              <a:rPr lang="ru-RU" dirty="0"/>
              <a:t>Таблиц</a:t>
            </a:r>
            <a:r>
              <a:rPr lang="sr-Latn-RS" dirty="0"/>
              <a:t>a</a:t>
            </a:r>
            <a:r>
              <a:rPr lang="ru-RU" dirty="0"/>
              <a:t> </a:t>
            </a:r>
            <a:r>
              <a:rPr lang="ru-RU" dirty="0" err="1"/>
              <a:t>аритметичке</a:t>
            </a:r>
            <a:r>
              <a:rPr lang="ru-RU" dirty="0"/>
              <a:t> и </a:t>
            </a:r>
            <a:r>
              <a:rPr lang="ru-RU" dirty="0" err="1"/>
              <a:t>геометријске</a:t>
            </a:r>
            <a:r>
              <a:rPr lang="ru-RU" dirty="0"/>
              <a:t> </a:t>
            </a:r>
            <a:r>
              <a:rPr lang="ru-RU" dirty="0" err="1"/>
              <a:t>прогресије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7FEC9C-F394-FE5F-DBC8-E16BDD79F8BF}"/>
              </a:ext>
            </a:extLst>
          </p:cNvPr>
          <p:cNvCxnSpPr>
            <a:cxnSpLocks/>
          </p:cNvCxnSpPr>
          <p:nvPr/>
        </p:nvCxnSpPr>
        <p:spPr>
          <a:xfrm flipV="1">
            <a:off x="1600200" y="3886200"/>
            <a:ext cx="1371600" cy="182880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5714FB-657C-EBF3-5C8E-870BF074D184}"/>
              </a:ext>
            </a:extLst>
          </p:cNvPr>
          <p:cNvSpPr/>
          <p:nvPr/>
        </p:nvSpPr>
        <p:spPr>
          <a:xfrm>
            <a:off x="457200" y="5715000"/>
            <a:ext cx="1898652" cy="411163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FFCBC3-77A3-672A-3379-CEBAE72C47C1}"/>
              </a:ext>
            </a:extLst>
          </p:cNvPr>
          <p:cNvCxnSpPr>
            <a:cxnSpLocks/>
          </p:cNvCxnSpPr>
          <p:nvPr/>
        </p:nvCxnSpPr>
        <p:spPr>
          <a:xfrm flipV="1">
            <a:off x="4156966" y="5060950"/>
            <a:ext cx="0" cy="600868"/>
          </a:xfrm>
          <a:prstGeom prst="straightConnector1">
            <a:avLst/>
          </a:prstGeom>
          <a:ln w="28575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E06F21B-3692-4333-0697-98B82F61E216}"/>
              </a:ext>
            </a:extLst>
          </p:cNvPr>
          <p:cNvSpPr/>
          <p:nvPr/>
        </p:nvSpPr>
        <p:spPr>
          <a:xfrm>
            <a:off x="3013966" y="5661818"/>
            <a:ext cx="1898652" cy="411163"/>
          </a:xfrm>
          <a:prstGeom prst="roundRect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3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9550B-2F34-B14C-B2D4-3C705ED56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D9E5C0-794E-CC19-85C0-431A39080A8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r>
              <a:rPr lang="sr-Cyrl-RS" dirty="0"/>
              <a:t>Како је </a:t>
            </a:r>
            <a:r>
              <a:rPr lang="sr-Cyrl-RS" dirty="0" err="1"/>
              <a:t>Бирги</a:t>
            </a:r>
            <a:r>
              <a:rPr lang="sr-Cyrl-RS" dirty="0"/>
              <a:t> размишљао?</a:t>
            </a:r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49AD057-AD05-7511-998D-D0C1D2D120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93008"/>
              </p:ext>
            </p:extLst>
          </p:nvPr>
        </p:nvGraphicFramePr>
        <p:xfrm>
          <a:off x="457200" y="2224722"/>
          <a:ext cx="2333413" cy="435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9725">
                  <a:extLst>
                    <a:ext uri="{9D8B030D-6E8A-4147-A177-3AD203B41FA5}">
                      <a16:colId xmlns:a16="http://schemas.microsoft.com/office/drawing/2014/main" val="1582795922"/>
                    </a:ext>
                  </a:extLst>
                </a:gridCol>
                <a:gridCol w="1823688">
                  <a:extLst>
                    <a:ext uri="{9D8B030D-6E8A-4147-A177-3AD203B41FA5}">
                      <a16:colId xmlns:a16="http://schemas.microsoft.com/office/drawing/2014/main" val="3381855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b="0" i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sr-Cyrl-RS" sz="2000" b="0" dirty="0">
                          <a:solidFill>
                            <a:schemeClr val="tx1"/>
                          </a:solidFill>
                        </a:rPr>
                        <a:t>1.1</a:t>
                      </a:r>
                      <a:r>
                        <a:rPr lang="en-US" sz="2000" b="0" i="1" baseline="300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464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79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33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01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62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428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642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717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9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87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36167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7F1758F-4FE5-A2D2-8177-B44EE71BB9A9}"/>
              </a:ext>
            </a:extLst>
          </p:cNvPr>
          <p:cNvGraphicFramePr>
            <a:graphicFrameLocks noGrp="1"/>
          </p:cNvGraphicFramePr>
          <p:nvPr/>
        </p:nvGraphicFramePr>
        <p:xfrm>
          <a:off x="441959" y="1391094"/>
          <a:ext cx="6857998" cy="65989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96575963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71250429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904642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736664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866902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241887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9121069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73621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06969776"/>
                    </a:ext>
                  </a:extLst>
                </a:gridCol>
                <a:gridCol w="761998">
                  <a:extLst>
                    <a:ext uri="{9D8B030D-6E8A-4147-A177-3AD203B41FA5}">
                      <a16:colId xmlns:a16="http://schemas.microsoft.com/office/drawing/2014/main" val="1053244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i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983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i="1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 = 2</a:t>
                      </a:r>
                      <a:r>
                        <a:rPr lang="sr-Latn-RS" sz="2000" b="0" i="1" baseline="3000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0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32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64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128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256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512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30634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59A86B8-31E8-4D81-DD75-8E9C7F42478B}"/>
              </a:ext>
            </a:extLst>
          </p:cNvPr>
          <p:cNvSpPr/>
          <p:nvPr/>
        </p:nvSpPr>
        <p:spPr>
          <a:xfrm>
            <a:off x="3147058" y="1315530"/>
            <a:ext cx="1447799" cy="79216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A4B3DA-70D8-E2AC-0C6B-9FA8594A6290}"/>
              </a:ext>
            </a:extLst>
          </p:cNvPr>
          <p:cNvSpPr txBox="1"/>
          <p:nvPr/>
        </p:nvSpPr>
        <p:spPr>
          <a:xfrm>
            <a:off x="7385304" y="1143000"/>
            <a:ext cx="1758696" cy="1405533"/>
          </a:xfrm>
          <a:prstGeom prst="cloudCallout">
            <a:avLst>
              <a:gd name="adj1" fmla="val -92952"/>
              <a:gd name="adj2" fmla="val 20492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RS" dirty="0"/>
              <a:t>Сувише су велики скокови!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1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C4C8A-8A82-0F1C-22ED-E363D4B84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E608D9-2B88-47F8-C51B-D8DE5DDE147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r>
              <a:rPr lang="sr-Cyrl-RS" dirty="0"/>
              <a:t>Како је </a:t>
            </a:r>
            <a:r>
              <a:rPr lang="sr-Cyrl-RS" dirty="0" err="1"/>
              <a:t>Бирги</a:t>
            </a:r>
            <a:r>
              <a:rPr lang="sr-Cyrl-RS" dirty="0"/>
              <a:t> размишљао?</a:t>
            </a:r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DA82E65-5B61-DFC5-681A-DDECB0EC4F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851565"/>
              </p:ext>
            </p:extLst>
          </p:nvPr>
        </p:nvGraphicFramePr>
        <p:xfrm>
          <a:off x="457200" y="2224722"/>
          <a:ext cx="2333413" cy="435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9725">
                  <a:extLst>
                    <a:ext uri="{9D8B030D-6E8A-4147-A177-3AD203B41FA5}">
                      <a16:colId xmlns:a16="http://schemas.microsoft.com/office/drawing/2014/main" val="1582795922"/>
                    </a:ext>
                  </a:extLst>
                </a:gridCol>
                <a:gridCol w="1823688">
                  <a:extLst>
                    <a:ext uri="{9D8B030D-6E8A-4147-A177-3AD203B41FA5}">
                      <a16:colId xmlns:a16="http://schemas.microsoft.com/office/drawing/2014/main" val="3381855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b="0" i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sr-Cyrl-RS" sz="2000" b="0" dirty="0">
                          <a:solidFill>
                            <a:schemeClr val="tx1"/>
                          </a:solidFill>
                        </a:rPr>
                        <a:t>1.1</a:t>
                      </a:r>
                      <a:r>
                        <a:rPr lang="en-US" sz="2000" b="0" i="1" baseline="300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464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79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33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01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62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428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642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717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9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87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36167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DCAF16-53C0-DAB7-12D0-5A53038124CF}"/>
              </a:ext>
            </a:extLst>
          </p:cNvPr>
          <p:cNvGraphicFramePr>
            <a:graphicFrameLocks noGrp="1"/>
          </p:cNvGraphicFramePr>
          <p:nvPr/>
        </p:nvGraphicFramePr>
        <p:xfrm>
          <a:off x="441959" y="1391094"/>
          <a:ext cx="6857998" cy="65989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96575963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71250429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904642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736664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866902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241887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9121069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73621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06969776"/>
                    </a:ext>
                  </a:extLst>
                </a:gridCol>
                <a:gridCol w="761998">
                  <a:extLst>
                    <a:ext uri="{9D8B030D-6E8A-4147-A177-3AD203B41FA5}">
                      <a16:colId xmlns:a16="http://schemas.microsoft.com/office/drawing/2014/main" val="1053244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i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983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b="0" i="1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sr-Latn-RS" sz="2000" b="0" dirty="0">
                          <a:solidFill>
                            <a:schemeClr val="tx1"/>
                          </a:solidFill>
                          <a:effectLst/>
                        </a:rPr>
                        <a:t> = 2</a:t>
                      </a:r>
                      <a:r>
                        <a:rPr lang="sr-Latn-RS" sz="2000" b="0" i="1" baseline="3000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0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32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64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128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256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r-Latn-RS" sz="2000" dirty="0">
                          <a:effectLst/>
                        </a:rPr>
                        <a:t>512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30634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DEA81F-1450-333D-8821-0456A8897550}"/>
              </a:ext>
            </a:extLst>
          </p:cNvPr>
          <p:cNvSpPr/>
          <p:nvPr/>
        </p:nvSpPr>
        <p:spPr>
          <a:xfrm>
            <a:off x="3147058" y="1315530"/>
            <a:ext cx="1447799" cy="79216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4EBDE6-2F5A-7354-7D1A-EB43099326BB}"/>
              </a:ext>
            </a:extLst>
          </p:cNvPr>
          <p:cNvSpPr txBox="1"/>
          <p:nvPr/>
        </p:nvSpPr>
        <p:spPr>
          <a:xfrm>
            <a:off x="7385304" y="1143000"/>
            <a:ext cx="1758696" cy="1405533"/>
          </a:xfrm>
          <a:prstGeom prst="cloudCallout">
            <a:avLst>
              <a:gd name="adj1" fmla="val -92952"/>
              <a:gd name="adj2" fmla="val 20492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RS" dirty="0"/>
              <a:t>Сувише су велики скокови!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453B21FC-4D4E-95EF-B3D8-E92EC1C06CAD}"/>
              </a:ext>
            </a:extLst>
          </p:cNvPr>
          <p:cNvSpPr txBox="1">
            <a:spLocks/>
          </p:cNvSpPr>
          <p:nvPr/>
        </p:nvSpPr>
        <p:spPr>
          <a:xfrm>
            <a:off x="4648202" y="2743200"/>
            <a:ext cx="4267200" cy="3840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D"/>
            </a:pPr>
            <a:r>
              <a:rPr lang="en-US" i="1" dirty="0">
                <a:sym typeface="Symbol" panose="05050102010706020507" pitchFamily="18" charset="2"/>
              </a:rPr>
              <a:t>h</a:t>
            </a:r>
            <a:r>
              <a:rPr lang="en-US" dirty="0">
                <a:sym typeface="Symbol" panose="05050102010706020507" pitchFamily="18" charset="2"/>
              </a:rPr>
              <a:t> = </a:t>
            </a:r>
            <a:r>
              <a:rPr lang="en-US" dirty="0"/>
              <a:t>1.1</a:t>
            </a:r>
            <a:r>
              <a:rPr lang="en-US" i="1" baseline="30000" dirty="0"/>
              <a:t>t</a:t>
            </a:r>
            <a:r>
              <a:rPr lang="en-US" baseline="30000" dirty="0"/>
              <a:t> + 1</a:t>
            </a:r>
            <a:r>
              <a:rPr lang="en-US" dirty="0"/>
              <a:t> – 1.1</a:t>
            </a:r>
            <a:r>
              <a:rPr lang="en-US" i="1" baseline="30000" dirty="0"/>
              <a:t>t</a:t>
            </a:r>
            <a:r>
              <a:rPr lang="en-US" dirty="0"/>
              <a:t> </a:t>
            </a:r>
          </a:p>
          <a:p>
            <a:r>
              <a:rPr lang="en-US" dirty="0"/>
              <a:t>       = 1.1</a:t>
            </a:r>
            <a:r>
              <a:rPr lang="en-US" i="1" baseline="30000" dirty="0"/>
              <a:t>t</a:t>
            </a:r>
            <a:r>
              <a:rPr lang="en-US" dirty="0"/>
              <a:t> (1.1 – 1)</a:t>
            </a:r>
          </a:p>
          <a:p>
            <a:r>
              <a:rPr lang="en-US" dirty="0"/>
              <a:t>       = 1.1</a:t>
            </a:r>
            <a:r>
              <a:rPr lang="en-US" i="1" baseline="30000" dirty="0"/>
              <a:t>t</a:t>
            </a:r>
            <a:r>
              <a:rPr lang="en-US" dirty="0"/>
              <a:t> / 10</a:t>
            </a:r>
          </a:p>
          <a:p>
            <a:endParaRPr lang="sr-Cyrl-RS" dirty="0"/>
          </a:p>
          <a:p>
            <a:r>
              <a:rPr lang="sr-Cyrl-RS" dirty="0"/>
              <a:t>Н</a:t>
            </a:r>
            <a:r>
              <a:rPr lang="ru-RU" dirty="0" err="1"/>
              <a:t>аредну</a:t>
            </a:r>
            <a:r>
              <a:rPr lang="ru-RU" dirty="0"/>
              <a:t> </a:t>
            </a:r>
            <a:r>
              <a:rPr lang="ru-RU" dirty="0" err="1"/>
              <a:t>вредност</a:t>
            </a:r>
            <a:r>
              <a:rPr lang="ru-RU" dirty="0"/>
              <a:t> </a:t>
            </a:r>
            <a:r>
              <a:rPr lang="ru-RU" dirty="0" err="1"/>
              <a:t>целобројног</a:t>
            </a:r>
            <a:r>
              <a:rPr lang="ru-RU" dirty="0"/>
              <a:t> </a:t>
            </a:r>
            <a:r>
              <a:rPr lang="ru-RU" dirty="0" err="1"/>
              <a:t>степена</a:t>
            </a:r>
            <a:r>
              <a:rPr lang="ru-RU" dirty="0"/>
              <a:t> </a:t>
            </a:r>
            <a:r>
              <a:rPr lang="ru-RU" dirty="0" err="1"/>
              <a:t>броја</a:t>
            </a:r>
            <a:r>
              <a:rPr lang="ru-RU" dirty="0"/>
              <a:t> 1.1 </a:t>
            </a:r>
            <a:r>
              <a:rPr lang="ru-RU" dirty="0" err="1"/>
              <a:t>добијамо</a:t>
            </a:r>
            <a:r>
              <a:rPr lang="ru-RU" dirty="0"/>
              <a:t> </a:t>
            </a:r>
            <a:r>
              <a:rPr lang="ru-RU" dirty="0" err="1"/>
              <a:t>повећавајући</a:t>
            </a:r>
            <a:r>
              <a:rPr lang="ru-RU" dirty="0"/>
              <a:t> </a:t>
            </a:r>
            <a:r>
              <a:rPr lang="ru-RU" dirty="0" err="1"/>
              <a:t>претходну</a:t>
            </a:r>
            <a:r>
              <a:rPr lang="ru-RU" dirty="0"/>
              <a:t> </a:t>
            </a:r>
            <a:r>
              <a:rPr lang="ru-RU" dirty="0" err="1"/>
              <a:t>вредност</a:t>
            </a:r>
            <a:r>
              <a:rPr lang="ru-RU" dirty="0"/>
              <a:t> за </a:t>
            </a:r>
            <a:r>
              <a:rPr lang="ru-RU" dirty="0" err="1"/>
              <a:t>њену</a:t>
            </a:r>
            <a:r>
              <a:rPr lang="ru-RU" dirty="0"/>
              <a:t> </a:t>
            </a:r>
            <a:r>
              <a:rPr lang="ru-RU" dirty="0" err="1"/>
              <a:t>десетину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5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20131</TotalTime>
  <Words>1602</Words>
  <Application>Microsoft Office PowerPoint</Application>
  <PresentationFormat>On-screen Show (4:3)</PresentationFormat>
  <Paragraphs>581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 Math</vt:lpstr>
      <vt:lpstr>Segoe UI</vt:lpstr>
      <vt:lpstr>Segoe UI Semibold</vt:lpstr>
      <vt:lpstr>Symbol</vt:lpstr>
      <vt:lpstr>Wingdings</vt:lpstr>
      <vt:lpstr>Office Theme</vt:lpstr>
      <vt:lpstr>О открићу логаритама</vt:lpstr>
      <vt:lpstr>Почетак 21. века</vt:lpstr>
      <vt:lpstr>Почетак 16. века</vt:lpstr>
      <vt:lpstr>Кратак поглед на 16. век</vt:lpstr>
      <vt:lpstr>Кеплер о Биргијевом канону</vt:lpstr>
      <vt:lpstr>Задатак</vt:lpstr>
      <vt:lpstr>Задатак</vt:lpstr>
      <vt:lpstr>Како је Бирги размишљао?</vt:lpstr>
      <vt:lpstr>Како је Бирги размишљао?</vt:lpstr>
      <vt:lpstr>Како је Бирги размишљао?</vt:lpstr>
      <vt:lpstr>Како је Бирги размишљао?</vt:lpstr>
      <vt:lpstr>Како је Бирги размишљао?</vt:lpstr>
      <vt:lpstr>Како је Бирги размишљао?</vt:lpstr>
      <vt:lpstr>Задатак</vt:lpstr>
      <vt:lpstr>Задатак</vt:lpstr>
      <vt:lpstr>Бирги је узео финију поделу</vt:lpstr>
      <vt:lpstr>Таблица може да се чита здесна налево</vt:lpstr>
      <vt:lpstr>Двосмерно читање</vt:lpstr>
      <vt:lpstr>Главна формула! </vt:lpstr>
      <vt:lpstr>Геометријски поглед</vt:lpstr>
      <vt:lpstr>Геометријски поглед</vt:lpstr>
      <vt:lpstr>Кратак поглед на 16. век</vt:lpstr>
      <vt:lpstr>PowerPoint Presentation</vt:lpstr>
      <vt:lpstr>Хвала на пажњи! nebojsa.ikodinovic@matf.bg.ac.rs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Nebojsa Ikodinovic</dc:creator>
  <cp:lastModifiedBy>Икодиновић Небојша</cp:lastModifiedBy>
  <cp:revision>155</cp:revision>
  <dcterms:created xsi:type="dcterms:W3CDTF">2024-11-30T20:13:50Z</dcterms:created>
  <dcterms:modified xsi:type="dcterms:W3CDTF">2026-04-26T09:44:38Z</dcterms:modified>
</cp:coreProperties>
</file>