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5" r:id="rId2"/>
  </p:sldMasterIdLst>
  <p:notesMasterIdLst>
    <p:notesMasterId r:id="rId24"/>
  </p:notesMasterIdLst>
  <p:sldIdLst>
    <p:sldId id="347" r:id="rId3"/>
    <p:sldId id="356" r:id="rId4"/>
    <p:sldId id="363" r:id="rId5"/>
    <p:sldId id="302" r:id="rId6"/>
    <p:sldId id="366" r:id="rId7"/>
    <p:sldId id="367" r:id="rId8"/>
    <p:sldId id="368" r:id="rId9"/>
    <p:sldId id="369" r:id="rId10"/>
    <p:sldId id="370" r:id="rId11"/>
    <p:sldId id="371" r:id="rId12"/>
    <p:sldId id="372" r:id="rId13"/>
    <p:sldId id="373" r:id="rId14"/>
    <p:sldId id="374" r:id="rId15"/>
    <p:sldId id="375" r:id="rId16"/>
    <p:sldId id="364" r:id="rId17"/>
    <p:sldId id="378" r:id="rId18"/>
    <p:sldId id="379" r:id="rId19"/>
    <p:sldId id="376" r:id="rId20"/>
    <p:sldId id="380" r:id="rId21"/>
    <p:sldId id="381" r:id="rId22"/>
    <p:sldId id="382" r:id="rId2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xmlns="">
        <p15:guide id="1" orient="horz" pos="4320" userDrawn="1">
          <p15:clr>
            <a:srgbClr val="A4A3A4"/>
          </p15:clr>
        </p15:guide>
        <p15:guide id="2" pos="7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3F3"/>
    <a:srgbClr val="3F3F3F"/>
    <a:srgbClr val="FFD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6" autoAdjust="0"/>
    <p:restoredTop sz="94660"/>
  </p:normalViewPr>
  <p:slideViewPr>
    <p:cSldViewPr snapToGrid="0" showGuides="1">
      <p:cViewPr>
        <p:scale>
          <a:sx n="47" d="100"/>
          <a:sy n="47" d="100"/>
        </p:scale>
        <p:origin x="-182" y="-58"/>
      </p:cViewPr>
      <p:guideLst>
        <p:guide orient="horz" pos="4320"/>
        <p:guide pos="76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 name="Shape 40"/>
          <p:cNvSpPr>
            <a:spLocks noGrp="1" noRot="1" noChangeAspect="1"/>
          </p:cNvSpPr>
          <p:nvPr>
            <p:ph type="sldImg"/>
          </p:nvPr>
        </p:nvSpPr>
        <p:spPr>
          <a:xfrm>
            <a:off x="1143000" y="685800"/>
            <a:ext cx="4572000" cy="3429000"/>
          </a:xfrm>
          <a:prstGeom prst="rect">
            <a:avLst/>
          </a:prstGeom>
        </p:spPr>
        <p:txBody>
          <a:bodyPr/>
          <a:lstStyle/>
          <a:p>
            <a:endParaRPr/>
          </a:p>
        </p:txBody>
      </p:sp>
      <p:sp>
        <p:nvSpPr>
          <p:cNvPr id="41" name="Shape 4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057449471"/>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3286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1">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1679575" y="914401"/>
            <a:ext cx="7864474" cy="3200398"/>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64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63" name="Shape 63"/>
          <p:cNvSpPr>
            <a:spLocks noGrp="1"/>
          </p:cNvSpPr>
          <p:nvPr>
            <p:ph type="pic" idx="2"/>
          </p:nvPr>
        </p:nvSpPr>
        <p:spPr>
          <a:xfrm>
            <a:off x="10366375" y="1974850"/>
            <a:ext cx="12344398" cy="9747248"/>
          </a:xfrm>
          <a:prstGeom prst="rect">
            <a:avLst/>
          </a:prstGeom>
          <a:noFill/>
          <a:ln>
            <a:noFill/>
          </a:ln>
        </p:spPr>
        <p:txBody>
          <a:bodyPr lIns="91425" tIns="91425" rIns="91425" bIns="91425" anchor="t" anchorCtr="0"/>
          <a:lstStyle>
            <a:lvl1pPr marL="0" marR="0" lvl="0" indent="0" algn="l" rtl="0">
              <a:lnSpc>
                <a:spcPct val="90000"/>
              </a:lnSpc>
              <a:spcBef>
                <a:spcPts val="2000"/>
              </a:spcBef>
              <a:buClr>
                <a:schemeClr val="dk1"/>
              </a:buClr>
              <a:buFont typeface="Arial"/>
              <a:buNone/>
              <a:defRPr sz="6400" b="0" i="0" u="none" strike="noStrike" cap="none">
                <a:solidFill>
                  <a:schemeClr val="dk1"/>
                </a:solidFill>
                <a:latin typeface="Calibri"/>
                <a:ea typeface="Calibri"/>
                <a:cs typeface="Calibri"/>
                <a:sym typeface="Calibri"/>
              </a:defRPr>
            </a:lvl1pPr>
            <a:lvl2pPr marL="914400" marR="0" lvl="1" indent="0" algn="l" rtl="0">
              <a:lnSpc>
                <a:spcPct val="90000"/>
              </a:lnSpc>
              <a:spcBef>
                <a:spcPts val="1000"/>
              </a:spcBef>
              <a:buClr>
                <a:schemeClr val="dk1"/>
              </a:buClr>
              <a:buFont typeface="Arial"/>
              <a:buNone/>
              <a:defRPr sz="5600" b="0" i="0" u="none" strike="noStrike" cap="none">
                <a:solidFill>
                  <a:schemeClr val="dk1"/>
                </a:solidFill>
                <a:latin typeface="Calibri"/>
                <a:ea typeface="Calibri"/>
                <a:cs typeface="Calibri"/>
                <a:sym typeface="Calibri"/>
              </a:defRPr>
            </a:lvl2pPr>
            <a:lvl3pPr marL="1828800" marR="0" lvl="2" indent="0" algn="l" rtl="0">
              <a:lnSpc>
                <a:spcPct val="90000"/>
              </a:lnSpc>
              <a:spcBef>
                <a:spcPts val="1000"/>
              </a:spcBef>
              <a:buClr>
                <a:schemeClr val="dk1"/>
              </a:buClr>
              <a:buFont typeface="Arial"/>
              <a:buNone/>
              <a:defRPr sz="4800" b="0" i="0" u="none" strike="noStrike" cap="none">
                <a:solidFill>
                  <a:schemeClr val="dk1"/>
                </a:solidFill>
                <a:latin typeface="Calibri"/>
                <a:ea typeface="Calibri"/>
                <a:cs typeface="Calibri"/>
                <a:sym typeface="Calibri"/>
              </a:defRPr>
            </a:lvl3pPr>
            <a:lvl4pPr marL="2743200" marR="0" lvl="3" indent="0" algn="l" rtl="0">
              <a:lnSpc>
                <a:spcPct val="90000"/>
              </a:lnSpc>
              <a:spcBef>
                <a:spcPts val="1000"/>
              </a:spcBef>
              <a:buClr>
                <a:schemeClr val="dk1"/>
              </a:buClr>
              <a:buFont typeface="Arial"/>
              <a:buNone/>
              <a:defRPr sz="4000" b="0" i="0" u="none" strike="noStrike" cap="none">
                <a:solidFill>
                  <a:schemeClr val="dk1"/>
                </a:solidFill>
                <a:latin typeface="Calibri"/>
                <a:ea typeface="Calibri"/>
                <a:cs typeface="Calibri"/>
                <a:sym typeface="Calibri"/>
              </a:defRPr>
            </a:lvl4pPr>
            <a:lvl5pPr marL="3657600" marR="0" lvl="4" indent="0" algn="l" rtl="0">
              <a:lnSpc>
                <a:spcPct val="90000"/>
              </a:lnSpc>
              <a:spcBef>
                <a:spcPts val="1000"/>
              </a:spcBef>
              <a:buClr>
                <a:schemeClr val="dk1"/>
              </a:buClr>
              <a:buFont typeface="Arial"/>
              <a:buNone/>
              <a:defRPr sz="4000" b="0" i="0" u="none" strike="noStrike" cap="none">
                <a:solidFill>
                  <a:schemeClr val="dk1"/>
                </a:solidFill>
                <a:latin typeface="Calibri"/>
                <a:ea typeface="Calibri"/>
                <a:cs typeface="Calibri"/>
                <a:sym typeface="Calibri"/>
              </a:defRPr>
            </a:lvl5pPr>
            <a:lvl6pPr marL="4572000" marR="0" lvl="5" indent="0" algn="l" rtl="0">
              <a:lnSpc>
                <a:spcPct val="90000"/>
              </a:lnSpc>
              <a:spcBef>
                <a:spcPts val="1000"/>
              </a:spcBef>
              <a:buClr>
                <a:schemeClr val="dk1"/>
              </a:buClr>
              <a:buFont typeface="Arial"/>
              <a:buNone/>
              <a:defRPr sz="4000" b="0" i="0" u="none" strike="noStrike" cap="none">
                <a:solidFill>
                  <a:schemeClr val="dk1"/>
                </a:solidFill>
                <a:latin typeface="Calibri"/>
                <a:ea typeface="Calibri"/>
                <a:cs typeface="Calibri"/>
                <a:sym typeface="Calibri"/>
              </a:defRPr>
            </a:lvl6pPr>
            <a:lvl7pPr marL="5486400" marR="0" lvl="6" indent="0" algn="l" rtl="0">
              <a:lnSpc>
                <a:spcPct val="90000"/>
              </a:lnSpc>
              <a:spcBef>
                <a:spcPts val="1000"/>
              </a:spcBef>
              <a:buClr>
                <a:schemeClr val="dk1"/>
              </a:buClr>
              <a:buFont typeface="Arial"/>
              <a:buNone/>
              <a:defRPr sz="4000" b="0" i="0" u="none" strike="noStrike" cap="none">
                <a:solidFill>
                  <a:schemeClr val="dk1"/>
                </a:solidFill>
                <a:latin typeface="Calibri"/>
                <a:ea typeface="Calibri"/>
                <a:cs typeface="Calibri"/>
                <a:sym typeface="Calibri"/>
              </a:defRPr>
            </a:lvl7pPr>
            <a:lvl8pPr marL="6400800" marR="0" lvl="7" indent="0" algn="l" rtl="0">
              <a:lnSpc>
                <a:spcPct val="90000"/>
              </a:lnSpc>
              <a:spcBef>
                <a:spcPts val="1000"/>
              </a:spcBef>
              <a:buClr>
                <a:schemeClr val="dk1"/>
              </a:buClr>
              <a:buFont typeface="Arial"/>
              <a:buNone/>
              <a:defRPr sz="4000" b="0" i="0" u="none" strike="noStrike" cap="none">
                <a:solidFill>
                  <a:schemeClr val="dk1"/>
                </a:solidFill>
                <a:latin typeface="Calibri"/>
                <a:ea typeface="Calibri"/>
                <a:cs typeface="Calibri"/>
                <a:sym typeface="Calibri"/>
              </a:defRPr>
            </a:lvl8pPr>
            <a:lvl9pPr marL="7315200" marR="0" lvl="8" indent="0" algn="l" rtl="0">
              <a:lnSpc>
                <a:spcPct val="90000"/>
              </a:lnSpc>
              <a:spcBef>
                <a:spcPts val="1000"/>
              </a:spcBef>
              <a:buClr>
                <a:schemeClr val="dk1"/>
              </a:buClr>
              <a:buFont typeface="Arial"/>
              <a:buNone/>
              <a:defRPr sz="40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1"/>
          </p:nvPr>
        </p:nvSpPr>
        <p:spPr>
          <a:xfrm>
            <a:off x="1679575" y="4114800"/>
            <a:ext cx="7864474" cy="7623176"/>
          </a:xfrm>
          <a:prstGeom prst="rect">
            <a:avLst/>
          </a:prstGeom>
          <a:noFill/>
          <a:ln>
            <a:noFill/>
          </a:ln>
        </p:spPr>
        <p:txBody>
          <a:bodyPr lIns="91425" tIns="91425" rIns="91425" bIns="91425" anchor="t" anchorCtr="0"/>
          <a:lstStyle>
            <a:lvl1pPr marL="0" marR="0" lvl="0" indent="0" algn="l" rtl="0">
              <a:lnSpc>
                <a:spcPct val="90000"/>
              </a:lnSpc>
              <a:spcBef>
                <a:spcPts val="2000"/>
              </a:spcBef>
              <a:buClr>
                <a:schemeClr val="dk1"/>
              </a:buClr>
              <a:buFont typeface="Arial"/>
              <a:buNone/>
              <a:defRPr sz="3200" b="0" i="0" u="none" strike="noStrike" cap="none">
                <a:solidFill>
                  <a:schemeClr val="dk1"/>
                </a:solidFill>
                <a:latin typeface="Calibri"/>
                <a:ea typeface="Calibri"/>
                <a:cs typeface="Calibri"/>
                <a:sym typeface="Calibri"/>
              </a:defRPr>
            </a:lvl1pPr>
            <a:lvl2pPr marL="914400" marR="0" lvl="1" indent="0" algn="l" rtl="0">
              <a:lnSpc>
                <a:spcPct val="90000"/>
              </a:lnSpc>
              <a:spcBef>
                <a:spcPts val="1000"/>
              </a:spcBef>
              <a:buClr>
                <a:schemeClr val="dk1"/>
              </a:buClr>
              <a:buFont typeface="Arial"/>
              <a:buNone/>
              <a:defRPr sz="2800" b="0" i="0" u="none" strike="noStrike" cap="none">
                <a:solidFill>
                  <a:schemeClr val="dk1"/>
                </a:solidFill>
                <a:latin typeface="Calibri"/>
                <a:ea typeface="Calibri"/>
                <a:cs typeface="Calibri"/>
                <a:sym typeface="Calibri"/>
              </a:defRPr>
            </a:lvl2pPr>
            <a:lvl3pPr marL="1828800" marR="0" lvl="2" indent="0" algn="l"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3pPr>
            <a:lvl4pPr marL="2743200" marR="0" lvl="3"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4pPr>
            <a:lvl5pPr marL="3657600" marR="0" lvl="4"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5pPr>
            <a:lvl6pPr marL="4572000" marR="0" lvl="5"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6pPr>
            <a:lvl7pPr marL="5486400" marR="0" lvl="6"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7pPr>
            <a:lvl8pPr marL="6400800" marR="0" lvl="7"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8pPr>
            <a:lvl9pPr marL="7315200" marR="0" lvl="8"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18100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1676401" y="730250"/>
            <a:ext cx="21031198" cy="2651124"/>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88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70" name="Shape 70"/>
          <p:cNvSpPr txBox="1">
            <a:spLocks noGrp="1"/>
          </p:cNvSpPr>
          <p:nvPr>
            <p:ph type="body" idx="1"/>
          </p:nvPr>
        </p:nvSpPr>
        <p:spPr>
          <a:xfrm rot="5400000">
            <a:off x="7840662" y="-2513009"/>
            <a:ext cx="8702676" cy="21031198"/>
          </a:xfrm>
          <a:prstGeom prst="rect">
            <a:avLst/>
          </a:prstGeom>
          <a:noFill/>
          <a:ln>
            <a:noFill/>
          </a:ln>
        </p:spPr>
        <p:txBody>
          <a:bodyPr lIns="91425" tIns="91425" rIns="91425" bIns="91425" anchor="t" anchorCtr="0"/>
          <a:lstStyle>
            <a:lvl1pPr marL="457200" marR="0" lvl="0" indent="-101600" algn="l" rtl="0">
              <a:lnSpc>
                <a:spcPct val="90000"/>
              </a:lnSpc>
              <a:spcBef>
                <a:spcPts val="2000"/>
              </a:spcBef>
              <a:buClr>
                <a:schemeClr val="dk1"/>
              </a:buClr>
              <a:buSzPct val="100000"/>
              <a:buFont typeface="Arial"/>
              <a:buChar char="•"/>
              <a:defRPr sz="5600" b="0" i="0" u="none" strike="noStrike" cap="none">
                <a:solidFill>
                  <a:schemeClr val="dk1"/>
                </a:solidFill>
                <a:latin typeface="Calibri"/>
                <a:ea typeface="Calibri"/>
                <a:cs typeface="Calibri"/>
                <a:sym typeface="Calibri"/>
              </a:defRPr>
            </a:lvl1pPr>
            <a:lvl2pPr marL="1371600" marR="0" lvl="1" indent="-152400" algn="l" rtl="0">
              <a:lnSpc>
                <a:spcPct val="90000"/>
              </a:lnSpc>
              <a:spcBef>
                <a:spcPts val="1000"/>
              </a:spcBef>
              <a:buClr>
                <a:schemeClr val="dk1"/>
              </a:buClr>
              <a:buSzPct val="100000"/>
              <a:buFont typeface="Arial"/>
              <a:buChar char="•"/>
              <a:defRPr sz="4800" b="0" i="0" u="none" strike="noStrike" cap="none">
                <a:solidFill>
                  <a:schemeClr val="dk1"/>
                </a:solidFill>
                <a:latin typeface="Calibri"/>
                <a:ea typeface="Calibri"/>
                <a:cs typeface="Calibri"/>
                <a:sym typeface="Calibri"/>
              </a:defRPr>
            </a:lvl2pPr>
            <a:lvl3pPr marL="2286000" marR="0" lvl="2"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3pPr>
            <a:lvl4pPr marL="3200400" marR="0" lvl="3"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4pPr>
            <a:lvl5pPr marL="4114800" marR="0" lvl="4"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5pPr>
            <a:lvl6pPr marL="5029200" marR="0" lvl="5"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6pPr>
            <a:lvl7pPr marL="5943600" marR="0" lvl="6"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7pPr>
            <a:lvl8pPr marL="6858000" marR="0" lvl="7"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8pPr>
            <a:lvl9pPr marL="7772400" marR="0" lvl="8"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407343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rot="5400000">
            <a:off x="14266862" y="3913189"/>
            <a:ext cx="11623676" cy="5257798"/>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88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76" name="Shape 76"/>
          <p:cNvSpPr txBox="1">
            <a:spLocks noGrp="1"/>
          </p:cNvSpPr>
          <p:nvPr>
            <p:ph type="body" idx="1"/>
          </p:nvPr>
        </p:nvSpPr>
        <p:spPr>
          <a:xfrm rot="5400000">
            <a:off x="3598862" y="-1192209"/>
            <a:ext cx="11623676" cy="15468598"/>
          </a:xfrm>
          <a:prstGeom prst="rect">
            <a:avLst/>
          </a:prstGeom>
          <a:noFill/>
          <a:ln>
            <a:noFill/>
          </a:ln>
        </p:spPr>
        <p:txBody>
          <a:bodyPr lIns="91425" tIns="91425" rIns="91425" bIns="91425" anchor="t" anchorCtr="0"/>
          <a:lstStyle>
            <a:lvl1pPr marL="457200" marR="0" lvl="0" indent="-101600" algn="l" rtl="0">
              <a:lnSpc>
                <a:spcPct val="90000"/>
              </a:lnSpc>
              <a:spcBef>
                <a:spcPts val="2000"/>
              </a:spcBef>
              <a:buClr>
                <a:schemeClr val="dk1"/>
              </a:buClr>
              <a:buSzPct val="100000"/>
              <a:buFont typeface="Arial"/>
              <a:buChar char="•"/>
              <a:defRPr sz="5600" b="0" i="0" u="none" strike="noStrike" cap="none">
                <a:solidFill>
                  <a:schemeClr val="dk1"/>
                </a:solidFill>
                <a:latin typeface="Calibri"/>
                <a:ea typeface="Calibri"/>
                <a:cs typeface="Calibri"/>
                <a:sym typeface="Calibri"/>
              </a:defRPr>
            </a:lvl1pPr>
            <a:lvl2pPr marL="1371600" marR="0" lvl="1" indent="-152400" algn="l" rtl="0">
              <a:lnSpc>
                <a:spcPct val="90000"/>
              </a:lnSpc>
              <a:spcBef>
                <a:spcPts val="1000"/>
              </a:spcBef>
              <a:buClr>
                <a:schemeClr val="dk1"/>
              </a:buClr>
              <a:buSzPct val="100000"/>
              <a:buFont typeface="Arial"/>
              <a:buChar char="•"/>
              <a:defRPr sz="4800" b="0" i="0" u="none" strike="noStrike" cap="none">
                <a:solidFill>
                  <a:schemeClr val="dk1"/>
                </a:solidFill>
                <a:latin typeface="Calibri"/>
                <a:ea typeface="Calibri"/>
                <a:cs typeface="Calibri"/>
                <a:sym typeface="Calibri"/>
              </a:defRPr>
            </a:lvl2pPr>
            <a:lvl3pPr marL="2286000" marR="0" lvl="2"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3pPr>
            <a:lvl4pPr marL="3200400" marR="0" lvl="3"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4pPr>
            <a:lvl5pPr marL="4114800" marR="0" lvl="4"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5pPr>
            <a:lvl6pPr marL="5029200" marR="0" lvl="5"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6pPr>
            <a:lvl7pPr marL="5943600" marR="0" lvl="6"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7pPr>
            <a:lvl8pPr marL="6858000" marR="0" lvl="7"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8pPr>
            <a:lvl9pPr marL="7772400" marR="0" lvl="8"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900521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age 2">
    <p:spTree>
      <p:nvGrpSpPr>
        <p:cNvPr id="1" name=""/>
        <p:cNvGrpSpPr/>
        <p:nvPr/>
      </p:nvGrpSpPr>
      <p:grpSpPr>
        <a:xfrm>
          <a:off x="0" y="0"/>
          <a:ext cx="0" cy="0"/>
          <a:chOff x="0" y="0"/>
          <a:chExt cx="0" cy="0"/>
        </a:xfrm>
      </p:grpSpPr>
      <p:sp>
        <p:nvSpPr>
          <p:cNvPr id="26" name="Slide Number"/>
          <p:cNvSpPr txBox="1">
            <a:spLocks noGrp="1"/>
          </p:cNvSpPr>
          <p:nvPr>
            <p:ph type="sldNum" sz="quarter" idx="2"/>
          </p:nvPr>
        </p:nvSpPr>
        <p:spPr>
          <a:xfrm>
            <a:off x="23659965" y="13030200"/>
            <a:ext cx="453238" cy="469900"/>
          </a:xfrm>
          <a:prstGeom prst="rect">
            <a:avLst/>
          </a:prstGeom>
        </p:spPr>
        <p:txBody>
          <a:bodyPr/>
          <a:lstStyle>
            <a:lvl1pPr>
              <a:defRPr sz="2400">
                <a:latin typeface="+mn-lt"/>
                <a:ea typeface="+mn-ea"/>
                <a:cs typeface="+mn-cs"/>
                <a:sym typeface="Helvetica Light"/>
              </a:defRPr>
            </a:lvl1pPr>
          </a:lstStyle>
          <a:p>
            <a:fld id="{86CB4B4D-7CA3-9044-876B-883B54F8677D}" type="slidenum">
              <a:t>‹#›</a:t>
            </a:fld>
            <a:endParaRPr/>
          </a:p>
        </p:txBody>
      </p:sp>
      <p:sp>
        <p:nvSpPr>
          <p:cNvPr id="27" name="Rectangle"/>
          <p:cNvSpPr/>
          <p:nvPr/>
        </p:nvSpPr>
        <p:spPr>
          <a:xfrm>
            <a:off x="-20536" y="843426"/>
            <a:ext cx="477377" cy="1311937"/>
          </a:xfrm>
          <a:prstGeom prst="rect">
            <a:avLst/>
          </a:prstGeom>
          <a:solidFill>
            <a:srgbClr val="FFFC73"/>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1"/>
        <p:cNvGrpSpPr/>
        <p:nvPr/>
      </p:nvGrpSpPr>
      <p:grpSpPr>
        <a:xfrm>
          <a:off x="0" y="0"/>
          <a:ext cx="0" cy="0"/>
          <a:chOff x="0" y="0"/>
          <a:chExt cx="0" cy="0"/>
        </a:xfrm>
      </p:grpSpPr>
      <p:sp>
        <p:nvSpPr>
          <p:cNvPr id="12" name="Shape 12"/>
          <p:cNvSpPr txBox="1">
            <a:spLocks noGrp="1"/>
          </p:cNvSpPr>
          <p:nvPr>
            <p:ph type="ctrTitle"/>
          </p:nvPr>
        </p:nvSpPr>
        <p:spPr>
          <a:xfrm>
            <a:off x="3048000" y="2244724"/>
            <a:ext cx="18288000" cy="47752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120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13" name="Shape 13"/>
          <p:cNvSpPr txBox="1">
            <a:spLocks noGrp="1"/>
          </p:cNvSpPr>
          <p:nvPr>
            <p:ph type="subTitle" idx="1"/>
          </p:nvPr>
        </p:nvSpPr>
        <p:spPr>
          <a:xfrm>
            <a:off x="3048000" y="7204075"/>
            <a:ext cx="18288000" cy="3311522"/>
          </a:xfrm>
          <a:prstGeom prst="rect">
            <a:avLst/>
          </a:prstGeom>
          <a:noFill/>
          <a:ln>
            <a:noFill/>
          </a:ln>
        </p:spPr>
        <p:txBody>
          <a:bodyPr lIns="91425" tIns="91425" rIns="91425" bIns="91425" anchor="t" anchorCtr="0"/>
          <a:lstStyle>
            <a:lvl1pPr marL="0" marR="0" lvl="0" indent="0" algn="ctr" rtl="0">
              <a:lnSpc>
                <a:spcPct val="90000"/>
              </a:lnSpc>
              <a:spcBef>
                <a:spcPts val="2000"/>
              </a:spcBef>
              <a:buClr>
                <a:schemeClr val="dk1"/>
              </a:buClr>
              <a:buFont typeface="Arial"/>
              <a:buNone/>
              <a:defRPr sz="4800" b="0" i="0" u="none" strike="noStrike" cap="none">
                <a:solidFill>
                  <a:schemeClr val="dk1"/>
                </a:solidFill>
                <a:latin typeface="Calibri"/>
                <a:ea typeface="Calibri"/>
                <a:cs typeface="Calibri"/>
                <a:sym typeface="Calibri"/>
              </a:defRPr>
            </a:lvl1pPr>
            <a:lvl2pPr marL="914400" marR="0" lvl="1" indent="0" algn="ctr" rtl="0">
              <a:lnSpc>
                <a:spcPct val="90000"/>
              </a:lnSpc>
              <a:spcBef>
                <a:spcPts val="1000"/>
              </a:spcBef>
              <a:buClr>
                <a:schemeClr val="dk1"/>
              </a:buClr>
              <a:buFont typeface="Arial"/>
              <a:buNone/>
              <a:defRPr sz="4000" b="0" i="0" u="none" strike="noStrike" cap="none">
                <a:solidFill>
                  <a:schemeClr val="dk1"/>
                </a:solidFill>
                <a:latin typeface="Calibri"/>
                <a:ea typeface="Calibri"/>
                <a:cs typeface="Calibri"/>
                <a:sym typeface="Calibri"/>
              </a:defRPr>
            </a:lvl2pPr>
            <a:lvl3pPr marL="1828800" marR="0" lvl="2" indent="0" algn="ctr" rtl="0">
              <a:lnSpc>
                <a:spcPct val="90000"/>
              </a:lnSpc>
              <a:spcBef>
                <a:spcPts val="1000"/>
              </a:spcBef>
              <a:buClr>
                <a:schemeClr val="dk1"/>
              </a:buClr>
              <a:buFont typeface="Arial"/>
              <a:buNone/>
              <a:defRPr sz="3600" b="0" i="0" u="none" strike="noStrike" cap="none">
                <a:solidFill>
                  <a:schemeClr val="dk1"/>
                </a:solidFill>
                <a:latin typeface="Calibri"/>
                <a:ea typeface="Calibri"/>
                <a:cs typeface="Calibri"/>
                <a:sym typeface="Calibri"/>
              </a:defRPr>
            </a:lvl3pPr>
            <a:lvl4pPr marL="2743200" marR="0" lvl="3" indent="0" algn="ctr"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4pPr>
            <a:lvl5pPr marL="3657600" marR="0" lvl="4" indent="0" algn="ctr"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5pPr>
            <a:lvl6pPr marL="4572000" marR="0" lvl="5" indent="0" algn="ctr"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6pPr>
            <a:lvl7pPr marL="5486400" marR="0" lvl="6" indent="0" algn="ctr"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7pPr>
            <a:lvl8pPr marL="6400800" marR="0" lvl="7" indent="0" algn="ctr"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8pPr>
            <a:lvl9pPr marL="7315200" marR="0" lvl="8" indent="0" algn="ctr"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b="0" i="0" u="none" strike="noStrike" cap="none">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b="0" i="0" u="none" strike="noStrike" cap="none">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16" name="Shape 16"/>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022506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1663701" y="3419477"/>
            <a:ext cx="21031198" cy="5705474"/>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120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25" name="Shape 25"/>
          <p:cNvSpPr txBox="1">
            <a:spLocks noGrp="1"/>
          </p:cNvSpPr>
          <p:nvPr>
            <p:ph type="body" idx="1"/>
          </p:nvPr>
        </p:nvSpPr>
        <p:spPr>
          <a:xfrm>
            <a:off x="1663701" y="9178925"/>
            <a:ext cx="21031198" cy="3000374"/>
          </a:xfrm>
          <a:prstGeom prst="rect">
            <a:avLst/>
          </a:prstGeom>
          <a:noFill/>
          <a:ln>
            <a:noFill/>
          </a:ln>
        </p:spPr>
        <p:txBody>
          <a:bodyPr lIns="91425" tIns="91425" rIns="91425" bIns="91425" anchor="t" anchorCtr="0"/>
          <a:lstStyle>
            <a:lvl1pPr marL="0" marR="0" lvl="0" indent="0" algn="l" rtl="0">
              <a:lnSpc>
                <a:spcPct val="90000"/>
              </a:lnSpc>
              <a:spcBef>
                <a:spcPts val="2000"/>
              </a:spcBef>
              <a:buClr>
                <a:srgbClr val="888888"/>
              </a:buClr>
              <a:buFont typeface="Arial"/>
              <a:buNone/>
              <a:defRPr sz="4800" b="0" i="0" u="none" strike="noStrike" cap="none">
                <a:solidFill>
                  <a:srgbClr val="888888"/>
                </a:solidFill>
                <a:latin typeface="Calibri"/>
                <a:ea typeface="Calibri"/>
                <a:cs typeface="Calibri"/>
                <a:sym typeface="Calibri"/>
              </a:defRPr>
            </a:lvl1pPr>
            <a:lvl2pPr marL="914400" marR="0" lvl="1" indent="0" algn="l" rtl="0">
              <a:lnSpc>
                <a:spcPct val="90000"/>
              </a:lnSpc>
              <a:spcBef>
                <a:spcPts val="1000"/>
              </a:spcBef>
              <a:buClr>
                <a:srgbClr val="888888"/>
              </a:buClr>
              <a:buFont typeface="Arial"/>
              <a:buNone/>
              <a:defRPr sz="4000" b="0" i="0" u="none" strike="noStrike" cap="none">
                <a:solidFill>
                  <a:srgbClr val="888888"/>
                </a:solidFill>
                <a:latin typeface="Calibri"/>
                <a:ea typeface="Calibri"/>
                <a:cs typeface="Calibri"/>
                <a:sym typeface="Calibri"/>
              </a:defRPr>
            </a:lvl2pPr>
            <a:lvl3pPr marL="1828800" marR="0" lvl="2" indent="0" algn="l" rtl="0">
              <a:lnSpc>
                <a:spcPct val="90000"/>
              </a:lnSpc>
              <a:spcBef>
                <a:spcPts val="1000"/>
              </a:spcBef>
              <a:buClr>
                <a:srgbClr val="888888"/>
              </a:buClr>
              <a:buFont typeface="Arial"/>
              <a:buNone/>
              <a:defRPr sz="3600" b="0" i="0" u="none" strike="noStrike" cap="none">
                <a:solidFill>
                  <a:srgbClr val="888888"/>
                </a:solidFill>
                <a:latin typeface="Calibri"/>
                <a:ea typeface="Calibri"/>
                <a:cs typeface="Calibri"/>
                <a:sym typeface="Calibri"/>
              </a:defRPr>
            </a:lvl3pPr>
            <a:lvl4pPr marL="2743200" marR="0" lvl="3" indent="0" algn="l" rtl="0">
              <a:lnSpc>
                <a:spcPct val="90000"/>
              </a:lnSpc>
              <a:spcBef>
                <a:spcPts val="1000"/>
              </a:spcBef>
              <a:buClr>
                <a:srgbClr val="888888"/>
              </a:buClr>
              <a:buFont typeface="Arial"/>
              <a:buNone/>
              <a:defRPr sz="3200" b="0" i="0" u="none" strike="noStrike" cap="none">
                <a:solidFill>
                  <a:srgbClr val="888888"/>
                </a:solidFill>
                <a:latin typeface="Calibri"/>
                <a:ea typeface="Calibri"/>
                <a:cs typeface="Calibri"/>
                <a:sym typeface="Calibri"/>
              </a:defRPr>
            </a:lvl4pPr>
            <a:lvl5pPr marL="3657600" marR="0" lvl="4" indent="0" algn="l" rtl="0">
              <a:lnSpc>
                <a:spcPct val="90000"/>
              </a:lnSpc>
              <a:spcBef>
                <a:spcPts val="1000"/>
              </a:spcBef>
              <a:buClr>
                <a:srgbClr val="888888"/>
              </a:buClr>
              <a:buFont typeface="Arial"/>
              <a:buNone/>
              <a:defRPr sz="3200" b="0" i="0" u="none" strike="noStrike" cap="none">
                <a:solidFill>
                  <a:srgbClr val="888888"/>
                </a:solidFill>
                <a:latin typeface="Calibri"/>
                <a:ea typeface="Calibri"/>
                <a:cs typeface="Calibri"/>
                <a:sym typeface="Calibri"/>
              </a:defRPr>
            </a:lvl5pPr>
            <a:lvl6pPr marL="4572000" marR="0" lvl="5" indent="0" algn="l" rtl="0">
              <a:lnSpc>
                <a:spcPct val="90000"/>
              </a:lnSpc>
              <a:spcBef>
                <a:spcPts val="1000"/>
              </a:spcBef>
              <a:buClr>
                <a:srgbClr val="888888"/>
              </a:buClr>
              <a:buFont typeface="Arial"/>
              <a:buNone/>
              <a:defRPr sz="3200" b="0" i="0" u="none" strike="noStrike" cap="none">
                <a:solidFill>
                  <a:srgbClr val="888888"/>
                </a:solidFill>
                <a:latin typeface="Calibri"/>
                <a:ea typeface="Calibri"/>
                <a:cs typeface="Calibri"/>
                <a:sym typeface="Calibri"/>
              </a:defRPr>
            </a:lvl6pPr>
            <a:lvl7pPr marL="5486400" marR="0" lvl="6" indent="0" algn="l" rtl="0">
              <a:lnSpc>
                <a:spcPct val="90000"/>
              </a:lnSpc>
              <a:spcBef>
                <a:spcPts val="1000"/>
              </a:spcBef>
              <a:buClr>
                <a:srgbClr val="888888"/>
              </a:buClr>
              <a:buFont typeface="Arial"/>
              <a:buNone/>
              <a:defRPr sz="3200" b="0" i="0" u="none" strike="noStrike" cap="none">
                <a:solidFill>
                  <a:srgbClr val="888888"/>
                </a:solidFill>
                <a:latin typeface="Calibri"/>
                <a:ea typeface="Calibri"/>
                <a:cs typeface="Calibri"/>
                <a:sym typeface="Calibri"/>
              </a:defRPr>
            </a:lvl7pPr>
            <a:lvl8pPr marL="6400800" marR="0" lvl="7" indent="0" algn="l" rtl="0">
              <a:lnSpc>
                <a:spcPct val="90000"/>
              </a:lnSpc>
              <a:spcBef>
                <a:spcPts val="1000"/>
              </a:spcBef>
              <a:buClr>
                <a:srgbClr val="888888"/>
              </a:buClr>
              <a:buFont typeface="Arial"/>
              <a:buNone/>
              <a:defRPr sz="3200" b="0" i="0" u="none" strike="noStrike" cap="none">
                <a:solidFill>
                  <a:srgbClr val="888888"/>
                </a:solidFill>
                <a:latin typeface="Calibri"/>
                <a:ea typeface="Calibri"/>
                <a:cs typeface="Calibri"/>
                <a:sym typeface="Calibri"/>
              </a:defRPr>
            </a:lvl8pPr>
            <a:lvl9pPr marL="7315200" marR="0" lvl="8" indent="0" algn="l" rtl="0">
              <a:lnSpc>
                <a:spcPct val="90000"/>
              </a:lnSpc>
              <a:spcBef>
                <a:spcPts val="1000"/>
              </a:spcBef>
              <a:buClr>
                <a:srgbClr val="888888"/>
              </a:buClr>
              <a:buFont typeface="Arial"/>
              <a:buNone/>
              <a:defRPr sz="3200" b="0" i="0" u="none" strike="noStrike" cap="none">
                <a:solidFill>
                  <a:srgbClr val="888888"/>
                </a:solidFill>
                <a:latin typeface="Calibri"/>
                <a:ea typeface="Calibri"/>
                <a:cs typeface="Calibri"/>
                <a:sym typeface="Calibri"/>
              </a:defRPr>
            </a:lvl9pPr>
          </a:lstStyle>
          <a:p>
            <a:endParaRPr/>
          </a:p>
        </p:txBody>
      </p:sp>
      <p:sp>
        <p:nvSpPr>
          <p:cNvPr id="26" name="Shape 26"/>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335102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1676401" y="730250"/>
            <a:ext cx="21031198" cy="2651124"/>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88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31" name="Shape 31"/>
          <p:cNvSpPr txBox="1">
            <a:spLocks noGrp="1"/>
          </p:cNvSpPr>
          <p:nvPr>
            <p:ph type="body" idx="1"/>
          </p:nvPr>
        </p:nvSpPr>
        <p:spPr>
          <a:xfrm>
            <a:off x="1676400" y="3651250"/>
            <a:ext cx="10363200" cy="8702676"/>
          </a:xfrm>
          <a:prstGeom prst="rect">
            <a:avLst/>
          </a:prstGeom>
          <a:noFill/>
          <a:ln>
            <a:noFill/>
          </a:ln>
        </p:spPr>
        <p:txBody>
          <a:bodyPr lIns="91425" tIns="91425" rIns="91425" bIns="91425" anchor="t" anchorCtr="0"/>
          <a:lstStyle>
            <a:lvl1pPr marL="457200" marR="0" lvl="0" indent="-101600" algn="l" rtl="0">
              <a:lnSpc>
                <a:spcPct val="90000"/>
              </a:lnSpc>
              <a:spcBef>
                <a:spcPts val="2000"/>
              </a:spcBef>
              <a:buClr>
                <a:schemeClr val="dk1"/>
              </a:buClr>
              <a:buSzPct val="100000"/>
              <a:buFont typeface="Arial"/>
              <a:buChar char="•"/>
              <a:defRPr sz="5600" b="0" i="0" u="none" strike="noStrike" cap="none">
                <a:solidFill>
                  <a:schemeClr val="dk1"/>
                </a:solidFill>
                <a:latin typeface="Calibri"/>
                <a:ea typeface="Calibri"/>
                <a:cs typeface="Calibri"/>
                <a:sym typeface="Calibri"/>
              </a:defRPr>
            </a:lvl1pPr>
            <a:lvl2pPr marL="1371600" marR="0" lvl="1" indent="-152400" algn="l" rtl="0">
              <a:lnSpc>
                <a:spcPct val="90000"/>
              </a:lnSpc>
              <a:spcBef>
                <a:spcPts val="1000"/>
              </a:spcBef>
              <a:buClr>
                <a:schemeClr val="dk1"/>
              </a:buClr>
              <a:buSzPct val="100000"/>
              <a:buFont typeface="Arial"/>
              <a:buChar char="•"/>
              <a:defRPr sz="4800" b="0" i="0" u="none" strike="noStrike" cap="none">
                <a:solidFill>
                  <a:schemeClr val="dk1"/>
                </a:solidFill>
                <a:latin typeface="Calibri"/>
                <a:ea typeface="Calibri"/>
                <a:cs typeface="Calibri"/>
                <a:sym typeface="Calibri"/>
              </a:defRPr>
            </a:lvl2pPr>
            <a:lvl3pPr marL="2286000" marR="0" lvl="2"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3pPr>
            <a:lvl4pPr marL="3200400" marR="0" lvl="3"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4pPr>
            <a:lvl5pPr marL="4114800" marR="0" lvl="4"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5pPr>
            <a:lvl6pPr marL="5029200" marR="0" lvl="5"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6pPr>
            <a:lvl7pPr marL="5943600" marR="0" lvl="6"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7pPr>
            <a:lvl8pPr marL="6858000" marR="0" lvl="7"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8pPr>
            <a:lvl9pPr marL="7772400" marR="0" lvl="8"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body" idx="2"/>
          </p:nvPr>
        </p:nvSpPr>
        <p:spPr>
          <a:xfrm>
            <a:off x="12344400" y="3651250"/>
            <a:ext cx="10363200" cy="8702676"/>
          </a:xfrm>
          <a:prstGeom prst="rect">
            <a:avLst/>
          </a:prstGeom>
          <a:noFill/>
          <a:ln>
            <a:noFill/>
          </a:ln>
        </p:spPr>
        <p:txBody>
          <a:bodyPr lIns="91425" tIns="91425" rIns="91425" bIns="91425" anchor="t" anchorCtr="0"/>
          <a:lstStyle>
            <a:lvl1pPr marL="457200" marR="0" lvl="0" indent="-101600" algn="l" rtl="0">
              <a:lnSpc>
                <a:spcPct val="90000"/>
              </a:lnSpc>
              <a:spcBef>
                <a:spcPts val="2000"/>
              </a:spcBef>
              <a:buClr>
                <a:schemeClr val="dk1"/>
              </a:buClr>
              <a:buSzPct val="100000"/>
              <a:buFont typeface="Arial"/>
              <a:buChar char="•"/>
              <a:defRPr sz="5600" b="0" i="0" u="none" strike="noStrike" cap="none">
                <a:solidFill>
                  <a:schemeClr val="dk1"/>
                </a:solidFill>
                <a:latin typeface="Calibri"/>
                <a:ea typeface="Calibri"/>
                <a:cs typeface="Calibri"/>
                <a:sym typeface="Calibri"/>
              </a:defRPr>
            </a:lvl1pPr>
            <a:lvl2pPr marL="1371600" marR="0" lvl="1" indent="-152400" algn="l" rtl="0">
              <a:lnSpc>
                <a:spcPct val="90000"/>
              </a:lnSpc>
              <a:spcBef>
                <a:spcPts val="1000"/>
              </a:spcBef>
              <a:buClr>
                <a:schemeClr val="dk1"/>
              </a:buClr>
              <a:buSzPct val="100000"/>
              <a:buFont typeface="Arial"/>
              <a:buChar char="•"/>
              <a:defRPr sz="4800" b="0" i="0" u="none" strike="noStrike" cap="none">
                <a:solidFill>
                  <a:schemeClr val="dk1"/>
                </a:solidFill>
                <a:latin typeface="Calibri"/>
                <a:ea typeface="Calibri"/>
                <a:cs typeface="Calibri"/>
                <a:sym typeface="Calibri"/>
              </a:defRPr>
            </a:lvl2pPr>
            <a:lvl3pPr marL="2286000" marR="0" lvl="2"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3pPr>
            <a:lvl4pPr marL="3200400" marR="0" lvl="3"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4pPr>
            <a:lvl5pPr marL="4114800" marR="0" lvl="4"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5pPr>
            <a:lvl6pPr marL="5029200" marR="0" lvl="5"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6pPr>
            <a:lvl7pPr marL="5943600" marR="0" lvl="6"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7pPr>
            <a:lvl8pPr marL="6858000" marR="0" lvl="7"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8pPr>
            <a:lvl9pPr marL="7772400" marR="0" lvl="8"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917400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1679575" y="730250"/>
            <a:ext cx="21031198" cy="2651124"/>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88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38" name="Shape 38"/>
          <p:cNvSpPr txBox="1">
            <a:spLocks noGrp="1"/>
          </p:cNvSpPr>
          <p:nvPr>
            <p:ph type="body" idx="1"/>
          </p:nvPr>
        </p:nvSpPr>
        <p:spPr>
          <a:xfrm>
            <a:off x="1679575" y="3362326"/>
            <a:ext cx="10315574" cy="1647824"/>
          </a:xfrm>
          <a:prstGeom prst="rect">
            <a:avLst/>
          </a:prstGeom>
          <a:noFill/>
          <a:ln>
            <a:noFill/>
          </a:ln>
        </p:spPr>
        <p:txBody>
          <a:bodyPr lIns="91425" tIns="91425" rIns="91425" bIns="91425" anchor="b" anchorCtr="0"/>
          <a:lstStyle>
            <a:lvl1pPr marL="0" marR="0" lvl="0" indent="0" algn="l" rtl="0">
              <a:lnSpc>
                <a:spcPct val="90000"/>
              </a:lnSpc>
              <a:spcBef>
                <a:spcPts val="2000"/>
              </a:spcBef>
              <a:buClr>
                <a:schemeClr val="dk1"/>
              </a:buClr>
              <a:buFont typeface="Arial"/>
              <a:buNone/>
              <a:defRPr sz="4800" b="1" i="0" u="none" strike="noStrike" cap="none">
                <a:solidFill>
                  <a:schemeClr val="dk1"/>
                </a:solidFill>
                <a:latin typeface="Calibri"/>
                <a:ea typeface="Calibri"/>
                <a:cs typeface="Calibri"/>
                <a:sym typeface="Calibri"/>
              </a:defRPr>
            </a:lvl1pPr>
            <a:lvl2pPr marL="914400" marR="0" lvl="1" indent="0" algn="l" rtl="0">
              <a:lnSpc>
                <a:spcPct val="90000"/>
              </a:lnSpc>
              <a:spcBef>
                <a:spcPts val="1000"/>
              </a:spcBef>
              <a:buClr>
                <a:schemeClr val="dk1"/>
              </a:buClr>
              <a:buFont typeface="Arial"/>
              <a:buNone/>
              <a:defRPr sz="4000" b="1" i="0" u="none" strike="noStrike" cap="none">
                <a:solidFill>
                  <a:schemeClr val="dk1"/>
                </a:solidFill>
                <a:latin typeface="Calibri"/>
                <a:ea typeface="Calibri"/>
                <a:cs typeface="Calibri"/>
                <a:sym typeface="Calibri"/>
              </a:defRPr>
            </a:lvl2pPr>
            <a:lvl3pPr marL="1828800" marR="0" lvl="2" indent="0" algn="l" rtl="0">
              <a:lnSpc>
                <a:spcPct val="90000"/>
              </a:lnSpc>
              <a:spcBef>
                <a:spcPts val="1000"/>
              </a:spcBef>
              <a:buClr>
                <a:schemeClr val="dk1"/>
              </a:buClr>
              <a:buFont typeface="Arial"/>
              <a:buNone/>
              <a:defRPr sz="3600" b="1" i="0" u="none" strike="noStrike" cap="none">
                <a:solidFill>
                  <a:schemeClr val="dk1"/>
                </a:solidFill>
                <a:latin typeface="Calibri"/>
                <a:ea typeface="Calibri"/>
                <a:cs typeface="Calibri"/>
                <a:sym typeface="Calibri"/>
              </a:defRPr>
            </a:lvl3pPr>
            <a:lvl4pPr marL="2743200" marR="0" lvl="3"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4pPr>
            <a:lvl5pPr marL="3657600" marR="0" lvl="4"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5pPr>
            <a:lvl6pPr marL="4572000" marR="0" lvl="5"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6pPr>
            <a:lvl7pPr marL="5486400" marR="0" lvl="6"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7pPr>
            <a:lvl8pPr marL="6400800" marR="0" lvl="7"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8pPr>
            <a:lvl9pPr marL="7315200" marR="0" lvl="8"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body" idx="2"/>
          </p:nvPr>
        </p:nvSpPr>
        <p:spPr>
          <a:xfrm>
            <a:off x="1679575" y="5010150"/>
            <a:ext cx="10315574" cy="7369176"/>
          </a:xfrm>
          <a:prstGeom prst="rect">
            <a:avLst/>
          </a:prstGeom>
          <a:noFill/>
          <a:ln>
            <a:noFill/>
          </a:ln>
        </p:spPr>
        <p:txBody>
          <a:bodyPr lIns="91425" tIns="91425" rIns="91425" bIns="91425" anchor="t" anchorCtr="0"/>
          <a:lstStyle>
            <a:lvl1pPr marL="457200" marR="0" lvl="0" indent="-101600" algn="l" rtl="0">
              <a:lnSpc>
                <a:spcPct val="90000"/>
              </a:lnSpc>
              <a:spcBef>
                <a:spcPts val="2000"/>
              </a:spcBef>
              <a:buClr>
                <a:schemeClr val="dk1"/>
              </a:buClr>
              <a:buSzPct val="100000"/>
              <a:buFont typeface="Arial"/>
              <a:buChar char="•"/>
              <a:defRPr sz="5600" b="0" i="0" u="none" strike="noStrike" cap="none">
                <a:solidFill>
                  <a:schemeClr val="dk1"/>
                </a:solidFill>
                <a:latin typeface="Calibri"/>
                <a:ea typeface="Calibri"/>
                <a:cs typeface="Calibri"/>
                <a:sym typeface="Calibri"/>
              </a:defRPr>
            </a:lvl1pPr>
            <a:lvl2pPr marL="1371600" marR="0" lvl="1" indent="-152400" algn="l" rtl="0">
              <a:lnSpc>
                <a:spcPct val="90000"/>
              </a:lnSpc>
              <a:spcBef>
                <a:spcPts val="1000"/>
              </a:spcBef>
              <a:buClr>
                <a:schemeClr val="dk1"/>
              </a:buClr>
              <a:buSzPct val="100000"/>
              <a:buFont typeface="Arial"/>
              <a:buChar char="•"/>
              <a:defRPr sz="4800" b="0" i="0" u="none" strike="noStrike" cap="none">
                <a:solidFill>
                  <a:schemeClr val="dk1"/>
                </a:solidFill>
                <a:latin typeface="Calibri"/>
                <a:ea typeface="Calibri"/>
                <a:cs typeface="Calibri"/>
                <a:sym typeface="Calibri"/>
              </a:defRPr>
            </a:lvl2pPr>
            <a:lvl3pPr marL="2286000" marR="0" lvl="2"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3pPr>
            <a:lvl4pPr marL="3200400" marR="0" lvl="3"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4pPr>
            <a:lvl5pPr marL="4114800" marR="0" lvl="4"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5pPr>
            <a:lvl6pPr marL="5029200" marR="0" lvl="5"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6pPr>
            <a:lvl7pPr marL="5943600" marR="0" lvl="6"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7pPr>
            <a:lvl8pPr marL="6858000" marR="0" lvl="7"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8pPr>
            <a:lvl9pPr marL="7772400" marR="0" lvl="8"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3"/>
          </p:nvPr>
        </p:nvSpPr>
        <p:spPr>
          <a:xfrm>
            <a:off x="12344401" y="3362326"/>
            <a:ext cx="10366374" cy="1647824"/>
          </a:xfrm>
          <a:prstGeom prst="rect">
            <a:avLst/>
          </a:prstGeom>
          <a:noFill/>
          <a:ln>
            <a:noFill/>
          </a:ln>
        </p:spPr>
        <p:txBody>
          <a:bodyPr lIns="91425" tIns="91425" rIns="91425" bIns="91425" anchor="b" anchorCtr="0"/>
          <a:lstStyle>
            <a:lvl1pPr marL="0" marR="0" lvl="0" indent="0" algn="l" rtl="0">
              <a:lnSpc>
                <a:spcPct val="90000"/>
              </a:lnSpc>
              <a:spcBef>
                <a:spcPts val="2000"/>
              </a:spcBef>
              <a:buClr>
                <a:schemeClr val="dk1"/>
              </a:buClr>
              <a:buFont typeface="Arial"/>
              <a:buNone/>
              <a:defRPr sz="4800" b="1" i="0" u="none" strike="noStrike" cap="none">
                <a:solidFill>
                  <a:schemeClr val="dk1"/>
                </a:solidFill>
                <a:latin typeface="Calibri"/>
                <a:ea typeface="Calibri"/>
                <a:cs typeface="Calibri"/>
                <a:sym typeface="Calibri"/>
              </a:defRPr>
            </a:lvl1pPr>
            <a:lvl2pPr marL="914400" marR="0" lvl="1" indent="0" algn="l" rtl="0">
              <a:lnSpc>
                <a:spcPct val="90000"/>
              </a:lnSpc>
              <a:spcBef>
                <a:spcPts val="1000"/>
              </a:spcBef>
              <a:buClr>
                <a:schemeClr val="dk1"/>
              </a:buClr>
              <a:buFont typeface="Arial"/>
              <a:buNone/>
              <a:defRPr sz="4000" b="1" i="0" u="none" strike="noStrike" cap="none">
                <a:solidFill>
                  <a:schemeClr val="dk1"/>
                </a:solidFill>
                <a:latin typeface="Calibri"/>
                <a:ea typeface="Calibri"/>
                <a:cs typeface="Calibri"/>
                <a:sym typeface="Calibri"/>
              </a:defRPr>
            </a:lvl2pPr>
            <a:lvl3pPr marL="1828800" marR="0" lvl="2" indent="0" algn="l" rtl="0">
              <a:lnSpc>
                <a:spcPct val="90000"/>
              </a:lnSpc>
              <a:spcBef>
                <a:spcPts val="1000"/>
              </a:spcBef>
              <a:buClr>
                <a:schemeClr val="dk1"/>
              </a:buClr>
              <a:buFont typeface="Arial"/>
              <a:buNone/>
              <a:defRPr sz="3600" b="1" i="0" u="none" strike="noStrike" cap="none">
                <a:solidFill>
                  <a:schemeClr val="dk1"/>
                </a:solidFill>
                <a:latin typeface="Calibri"/>
                <a:ea typeface="Calibri"/>
                <a:cs typeface="Calibri"/>
                <a:sym typeface="Calibri"/>
              </a:defRPr>
            </a:lvl3pPr>
            <a:lvl4pPr marL="2743200" marR="0" lvl="3"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4pPr>
            <a:lvl5pPr marL="3657600" marR="0" lvl="4"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5pPr>
            <a:lvl6pPr marL="4572000" marR="0" lvl="5"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6pPr>
            <a:lvl7pPr marL="5486400" marR="0" lvl="6"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7pPr>
            <a:lvl8pPr marL="6400800" marR="0" lvl="7"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8pPr>
            <a:lvl9pPr marL="7315200" marR="0" lvl="8"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body" idx="4"/>
          </p:nvPr>
        </p:nvSpPr>
        <p:spPr>
          <a:xfrm>
            <a:off x="12344401" y="5010150"/>
            <a:ext cx="10366374" cy="7369176"/>
          </a:xfrm>
          <a:prstGeom prst="rect">
            <a:avLst/>
          </a:prstGeom>
          <a:noFill/>
          <a:ln>
            <a:noFill/>
          </a:ln>
        </p:spPr>
        <p:txBody>
          <a:bodyPr lIns="91425" tIns="91425" rIns="91425" bIns="91425" anchor="t" anchorCtr="0"/>
          <a:lstStyle>
            <a:lvl1pPr marL="457200" marR="0" lvl="0" indent="-101600" algn="l" rtl="0">
              <a:lnSpc>
                <a:spcPct val="90000"/>
              </a:lnSpc>
              <a:spcBef>
                <a:spcPts val="2000"/>
              </a:spcBef>
              <a:buClr>
                <a:schemeClr val="dk1"/>
              </a:buClr>
              <a:buSzPct val="100000"/>
              <a:buFont typeface="Arial"/>
              <a:buChar char="•"/>
              <a:defRPr sz="5600" b="0" i="0" u="none" strike="noStrike" cap="none">
                <a:solidFill>
                  <a:schemeClr val="dk1"/>
                </a:solidFill>
                <a:latin typeface="Calibri"/>
                <a:ea typeface="Calibri"/>
                <a:cs typeface="Calibri"/>
                <a:sym typeface="Calibri"/>
              </a:defRPr>
            </a:lvl1pPr>
            <a:lvl2pPr marL="1371600" marR="0" lvl="1" indent="-152400" algn="l" rtl="0">
              <a:lnSpc>
                <a:spcPct val="90000"/>
              </a:lnSpc>
              <a:spcBef>
                <a:spcPts val="1000"/>
              </a:spcBef>
              <a:buClr>
                <a:schemeClr val="dk1"/>
              </a:buClr>
              <a:buSzPct val="100000"/>
              <a:buFont typeface="Arial"/>
              <a:buChar char="•"/>
              <a:defRPr sz="4800" b="0" i="0" u="none" strike="noStrike" cap="none">
                <a:solidFill>
                  <a:schemeClr val="dk1"/>
                </a:solidFill>
                <a:latin typeface="Calibri"/>
                <a:ea typeface="Calibri"/>
                <a:cs typeface="Calibri"/>
                <a:sym typeface="Calibri"/>
              </a:defRPr>
            </a:lvl2pPr>
            <a:lvl3pPr marL="2286000" marR="0" lvl="2"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3pPr>
            <a:lvl4pPr marL="3200400" marR="0" lvl="3"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4pPr>
            <a:lvl5pPr marL="4114800" marR="0" lvl="4"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5pPr>
            <a:lvl6pPr marL="5029200" marR="0" lvl="5"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6pPr>
            <a:lvl7pPr marL="5943600" marR="0" lvl="6"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7pPr>
            <a:lvl8pPr marL="6858000" marR="0" lvl="7"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8pPr>
            <a:lvl9pPr marL="7772400" marR="0" lvl="8"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099348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1676401" y="730250"/>
            <a:ext cx="21031198" cy="2651124"/>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88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47" name="Shape 47"/>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030847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0"/>
        <p:cNvGrpSpPr/>
        <p:nvPr/>
      </p:nvGrpSpPr>
      <p:grpSpPr>
        <a:xfrm>
          <a:off x="0" y="0"/>
          <a:ext cx="0" cy="0"/>
          <a:chOff x="0" y="0"/>
          <a:chExt cx="0" cy="0"/>
        </a:xfrm>
      </p:grpSpPr>
      <p:sp>
        <p:nvSpPr>
          <p:cNvPr id="51" name="Shape 51"/>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869381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1679575" y="914401"/>
            <a:ext cx="7864474" cy="3200398"/>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64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56" name="Shape 56"/>
          <p:cNvSpPr txBox="1">
            <a:spLocks noGrp="1"/>
          </p:cNvSpPr>
          <p:nvPr>
            <p:ph type="body" idx="1"/>
          </p:nvPr>
        </p:nvSpPr>
        <p:spPr>
          <a:xfrm>
            <a:off x="10366375" y="1974850"/>
            <a:ext cx="12344398" cy="9747248"/>
          </a:xfrm>
          <a:prstGeom prst="rect">
            <a:avLst/>
          </a:prstGeom>
          <a:noFill/>
          <a:ln>
            <a:noFill/>
          </a:ln>
        </p:spPr>
        <p:txBody>
          <a:bodyPr lIns="91425" tIns="91425" rIns="91425" bIns="91425" anchor="t" anchorCtr="0"/>
          <a:lstStyle>
            <a:lvl1pPr marL="457200" marR="0" lvl="0" indent="-50800" algn="l" rtl="0">
              <a:lnSpc>
                <a:spcPct val="90000"/>
              </a:lnSpc>
              <a:spcBef>
                <a:spcPts val="2000"/>
              </a:spcBef>
              <a:buClr>
                <a:schemeClr val="dk1"/>
              </a:buClr>
              <a:buSzPct val="100000"/>
              <a:buFont typeface="Arial"/>
              <a:buChar char="•"/>
              <a:defRPr sz="6400" b="0" i="0" u="none" strike="noStrike" cap="none">
                <a:solidFill>
                  <a:schemeClr val="dk1"/>
                </a:solidFill>
                <a:latin typeface="Calibri"/>
                <a:ea typeface="Calibri"/>
                <a:cs typeface="Calibri"/>
                <a:sym typeface="Calibri"/>
              </a:defRPr>
            </a:lvl1pPr>
            <a:lvl2pPr marL="1371600" marR="0" lvl="1" indent="-101600" algn="l" rtl="0">
              <a:lnSpc>
                <a:spcPct val="90000"/>
              </a:lnSpc>
              <a:spcBef>
                <a:spcPts val="1000"/>
              </a:spcBef>
              <a:buClr>
                <a:schemeClr val="dk1"/>
              </a:buClr>
              <a:buSzPct val="100000"/>
              <a:buFont typeface="Arial"/>
              <a:buChar char="•"/>
              <a:defRPr sz="5600" b="0" i="0" u="none" strike="noStrike" cap="none">
                <a:solidFill>
                  <a:schemeClr val="dk1"/>
                </a:solidFill>
                <a:latin typeface="Calibri"/>
                <a:ea typeface="Calibri"/>
                <a:cs typeface="Calibri"/>
                <a:sym typeface="Calibri"/>
              </a:defRPr>
            </a:lvl2pPr>
            <a:lvl3pPr marL="2286000" marR="0" lvl="2" indent="-152400" algn="l" rtl="0">
              <a:lnSpc>
                <a:spcPct val="90000"/>
              </a:lnSpc>
              <a:spcBef>
                <a:spcPts val="1000"/>
              </a:spcBef>
              <a:buClr>
                <a:schemeClr val="dk1"/>
              </a:buClr>
              <a:buSzPct val="100000"/>
              <a:buFont typeface="Arial"/>
              <a:buChar char="•"/>
              <a:defRPr sz="4800" b="0" i="0" u="none" strike="noStrike" cap="none">
                <a:solidFill>
                  <a:schemeClr val="dk1"/>
                </a:solidFill>
                <a:latin typeface="Calibri"/>
                <a:ea typeface="Calibri"/>
                <a:cs typeface="Calibri"/>
                <a:sym typeface="Calibri"/>
              </a:defRPr>
            </a:lvl3pPr>
            <a:lvl4pPr marL="3200400" marR="0" lvl="3"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4pPr>
            <a:lvl5pPr marL="4114800" marR="0" lvl="4"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5pPr>
            <a:lvl6pPr marL="5029200" marR="0" lvl="5"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6pPr>
            <a:lvl7pPr marL="5943600" marR="0" lvl="6"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7pPr>
            <a:lvl8pPr marL="6858000" marR="0" lvl="7"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8pPr>
            <a:lvl9pPr marL="7772400" marR="0" lvl="8"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2"/>
          </p:nvPr>
        </p:nvSpPr>
        <p:spPr>
          <a:xfrm>
            <a:off x="1679575" y="4114800"/>
            <a:ext cx="7864474" cy="7623176"/>
          </a:xfrm>
          <a:prstGeom prst="rect">
            <a:avLst/>
          </a:prstGeom>
          <a:noFill/>
          <a:ln>
            <a:noFill/>
          </a:ln>
        </p:spPr>
        <p:txBody>
          <a:bodyPr lIns="91425" tIns="91425" rIns="91425" bIns="91425" anchor="t" anchorCtr="0"/>
          <a:lstStyle>
            <a:lvl1pPr marL="0" marR="0" lvl="0" indent="0" algn="l" rtl="0">
              <a:lnSpc>
                <a:spcPct val="90000"/>
              </a:lnSpc>
              <a:spcBef>
                <a:spcPts val="2000"/>
              </a:spcBef>
              <a:buClr>
                <a:schemeClr val="dk1"/>
              </a:buClr>
              <a:buFont typeface="Arial"/>
              <a:buNone/>
              <a:defRPr sz="3200" b="0" i="0" u="none" strike="noStrike" cap="none">
                <a:solidFill>
                  <a:schemeClr val="dk1"/>
                </a:solidFill>
                <a:latin typeface="Calibri"/>
                <a:ea typeface="Calibri"/>
                <a:cs typeface="Calibri"/>
                <a:sym typeface="Calibri"/>
              </a:defRPr>
            </a:lvl1pPr>
            <a:lvl2pPr marL="914400" marR="0" lvl="1" indent="0" algn="l" rtl="0">
              <a:lnSpc>
                <a:spcPct val="90000"/>
              </a:lnSpc>
              <a:spcBef>
                <a:spcPts val="1000"/>
              </a:spcBef>
              <a:buClr>
                <a:schemeClr val="dk1"/>
              </a:buClr>
              <a:buFont typeface="Arial"/>
              <a:buNone/>
              <a:defRPr sz="2800" b="0" i="0" u="none" strike="noStrike" cap="none">
                <a:solidFill>
                  <a:schemeClr val="dk1"/>
                </a:solidFill>
                <a:latin typeface="Calibri"/>
                <a:ea typeface="Calibri"/>
                <a:cs typeface="Calibri"/>
                <a:sym typeface="Calibri"/>
              </a:defRPr>
            </a:lvl2pPr>
            <a:lvl3pPr marL="1828800" marR="0" lvl="2" indent="0" algn="l"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3pPr>
            <a:lvl4pPr marL="2743200" marR="0" lvl="3"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4pPr>
            <a:lvl5pPr marL="3657600" marR="0" lvl="4"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5pPr>
            <a:lvl6pPr marL="4572000" marR="0" lvl="5"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6pPr>
            <a:lvl7pPr marL="5486400" marR="0" lvl="6"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7pPr>
            <a:lvl8pPr marL="6400800" marR="0" lvl="7"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8pPr>
            <a:lvl9pPr marL="7315200" marR="0" lvl="8"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6187238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2.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cNvSpPr txBox="1">
            <a:spLocks noGrp="1"/>
          </p:cNvSpPr>
          <p:nvPr>
            <p:ph type="sldNum" sz="quarter" idx="2"/>
          </p:nvPr>
        </p:nvSpPr>
        <p:spPr>
          <a:xfrm>
            <a:off x="23738971" y="13131800"/>
            <a:ext cx="396826" cy="406400"/>
          </a:xfrm>
          <a:prstGeom prst="rect">
            <a:avLst/>
          </a:prstGeom>
          <a:ln w="12700">
            <a:miter lim="400000"/>
          </a:ln>
        </p:spPr>
        <p:txBody>
          <a:bodyPr wrap="none" lIns="50800" tIns="50800" rIns="50800" bIns="50800">
            <a:spAutoFit/>
          </a:bodyPr>
          <a:lstStyle>
            <a:lvl1pPr>
              <a:defRPr sz="2000">
                <a:latin typeface="Helvetica"/>
                <a:ea typeface="Helvetica"/>
                <a:cs typeface="Helvetica"/>
                <a:sym typeface="Helvetica"/>
              </a:defRPr>
            </a:lvl1pPr>
          </a:lstStyle>
          <a:p>
            <a:fld id="{86CB4B4D-7CA3-9044-876B-883B54F8677D}" type="slidenum">
              <a:t>‹#›</a:t>
            </a:fld>
            <a:endParaRPr/>
          </a:p>
        </p:txBody>
      </p:sp>
      <p:sp>
        <p:nvSpPr>
          <p:cNvPr id="3" name="Title Text"/>
          <p:cNvSpPr txBox="1">
            <a:spLocks noGrp="1"/>
          </p:cNvSpPr>
          <p:nvPr>
            <p:ph type="title"/>
          </p:nvPr>
        </p:nvSpPr>
        <p:spPr>
          <a:xfrm>
            <a:off x="1689100" y="952500"/>
            <a:ext cx="21005800" cy="2286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4" name="Body Level One…"/>
          <p:cNvSpPr txBox="1">
            <a:spLocks noGrp="1"/>
          </p:cNvSpPr>
          <p:nvPr>
            <p:ph type="body" idx="1"/>
          </p:nvPr>
        </p:nvSpPr>
        <p:spPr>
          <a:xfrm>
            <a:off x="1689100" y="3238500"/>
            <a:ext cx="21005800" cy="9207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p:titleStyle>
    <p:bodyStyle>
      <a:lvl1pPr marL="635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1pPr>
      <a:lvl2pPr marL="0" marR="0" indent="22860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2pPr>
      <a:lvl3pPr marL="0" marR="0" indent="45720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3pPr>
      <a:lvl4pPr marL="0" marR="0" indent="68580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4pPr>
      <a:lvl5pPr marL="0" marR="0" indent="91440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5pPr>
      <a:lvl6pPr marL="0" marR="0" indent="114300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6pPr>
      <a:lvl7pPr marL="0" marR="0" indent="137160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7pPr>
      <a:lvl8pPr marL="0" marR="0" indent="160020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8pPr>
      <a:lvl9pPr marL="0" marR="0" indent="182880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676401" y="730250"/>
            <a:ext cx="21031198" cy="2651124"/>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 name="Shape 7"/>
          <p:cNvSpPr txBox="1">
            <a:spLocks noGrp="1"/>
          </p:cNvSpPr>
          <p:nvPr>
            <p:ph type="body" idx="1"/>
          </p:nvPr>
        </p:nvSpPr>
        <p:spPr>
          <a:xfrm>
            <a:off x="1676401" y="3651250"/>
            <a:ext cx="21031198" cy="8702676"/>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b="0" i="0" u="none" strike="noStrike" cap="none">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pPr defTabSz="1828800" hangingPunct="1"/>
            <a:endParaRPr lang="en-US"/>
          </a:p>
        </p:txBody>
      </p:sp>
      <p:sp>
        <p:nvSpPr>
          <p:cNvPr id="9" name="Shape 9"/>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b="0" i="0" u="none" strike="noStrike" cap="none">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pPr defTabSz="1828800" hangingPunct="1"/>
            <a:endParaRPr lang="en-US"/>
          </a:p>
        </p:txBody>
      </p:sp>
      <p:sp>
        <p:nvSpPr>
          <p:cNvPr id="10" name="Shape 10"/>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defTabSz="1828800" hangingPunct="1">
              <a:buSzPct val="25000"/>
            </a:pPr>
            <a:fld id="{00000000-1234-1234-1234-123412341234}" type="slidenum">
              <a:rPr lang="en-US" sz="2400" smtClean="0">
                <a:solidFill>
                  <a:srgbClr val="888888"/>
                </a:solidFill>
                <a:latin typeface="Calibri"/>
                <a:ea typeface="Calibri"/>
                <a:cs typeface="Calibri"/>
                <a:sym typeface="Calibri"/>
              </a:rPr>
              <a:pPr algn="r" defTabSz="1828800" hangingPunct="1">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219907710"/>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3"/>
        <p:cNvGrpSpPr/>
        <p:nvPr/>
      </p:nvGrpSpPr>
      <p:grpSpPr>
        <a:xfrm>
          <a:off x="0" y="0"/>
          <a:ext cx="0" cy="0"/>
          <a:chOff x="0" y="0"/>
          <a:chExt cx="0" cy="0"/>
        </a:xfrm>
      </p:grpSpPr>
      <p:sp>
        <p:nvSpPr>
          <p:cNvPr id="2" name="Shape 89"/>
          <p:cNvSpPr txBox="1"/>
          <p:nvPr/>
        </p:nvSpPr>
        <p:spPr>
          <a:xfrm>
            <a:off x="1910700" y="10678768"/>
            <a:ext cx="20562600" cy="1452398"/>
          </a:xfrm>
          <a:prstGeom prst="rect">
            <a:avLst/>
          </a:prstGeom>
          <a:noFill/>
          <a:ln>
            <a:noFill/>
          </a:ln>
        </p:spPr>
        <p:txBody>
          <a:bodyPr lIns="182850" tIns="91400" rIns="182850" bIns="91400" anchor="t" anchorCtr="0">
            <a:noAutofit/>
          </a:bodyPr>
          <a:lstStyle/>
          <a:p>
            <a:pPr defTabSz="1828800" hangingPunct="1">
              <a:buSzPct val="25000"/>
            </a:pPr>
            <a:r>
              <a:rPr lang="en-US" sz="8000" dirty="0" smtClean="0">
                <a:solidFill>
                  <a:schemeClr val="bg1"/>
                </a:solidFill>
                <a:latin typeface="Helvetica" panose="020B0604020202020204" pitchFamily="34" charset="0"/>
                <a:ea typeface="Calibri"/>
                <a:cs typeface="Helvetica" panose="020B0604020202020204" pitchFamily="34" charset="0"/>
                <a:sym typeface="Calibri"/>
              </a:rPr>
              <a:t>Becoming Visible and Staying Visible</a:t>
            </a:r>
            <a:endParaRPr lang="en-US" sz="8000" dirty="0">
              <a:solidFill>
                <a:schemeClr val="bg1"/>
              </a:solidFill>
              <a:latin typeface="Helvetica" panose="020B0604020202020204" pitchFamily="34" charset="0"/>
              <a:ea typeface="Calibri"/>
              <a:cs typeface="Helvetica" panose="020B0604020202020204" pitchFamily="34" charset="0"/>
              <a:sym typeface="Calibri"/>
            </a:endParaRPr>
          </a:p>
        </p:txBody>
      </p:sp>
      <p:sp>
        <p:nvSpPr>
          <p:cNvPr id="3" name="Shape 89"/>
          <p:cNvSpPr txBox="1"/>
          <p:nvPr/>
        </p:nvSpPr>
        <p:spPr>
          <a:xfrm>
            <a:off x="1910700" y="8793233"/>
            <a:ext cx="20562600" cy="1452398"/>
          </a:xfrm>
          <a:prstGeom prst="rect">
            <a:avLst/>
          </a:prstGeom>
          <a:noFill/>
          <a:ln>
            <a:noFill/>
          </a:ln>
        </p:spPr>
        <p:txBody>
          <a:bodyPr lIns="182850" tIns="91400" rIns="182850" bIns="91400" anchor="ctr" anchorCtr="0">
            <a:noAutofit/>
          </a:bodyPr>
          <a:lstStyle/>
          <a:p>
            <a:pPr defTabSz="1828800" hangingPunct="1">
              <a:buSzPct val="25000"/>
            </a:pPr>
            <a:r>
              <a:rPr lang="en-US" sz="12000" cap="all" dirty="0">
                <a:solidFill>
                  <a:srgbClr val="FFD966"/>
                </a:solidFill>
                <a:latin typeface="Helvetica" panose="020B0604020202020204" pitchFamily="34" charset="0"/>
                <a:ea typeface="Calibri"/>
                <a:cs typeface="Helvetica" panose="020B0604020202020204" pitchFamily="34" charset="0"/>
                <a:sym typeface="Calibri"/>
              </a:rPr>
              <a:t>Game Marketing</a:t>
            </a:r>
          </a:p>
        </p:txBody>
      </p:sp>
    </p:spTree>
    <p:extLst>
      <p:ext uri="{BB962C8B-B14F-4D97-AF65-F5344CB8AC3E}">
        <p14:creationId xmlns:p14="http://schemas.microsoft.com/office/powerpoint/2010/main" val="3341254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129795" y="0"/>
            <a:ext cx="12254204" cy="13716000"/>
          </a:xfrm>
          <a:prstGeom prst="rect">
            <a:avLst/>
          </a:prstGeom>
          <a:solidFill>
            <a:srgbClr val="F3F3F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a:ea typeface="Helvetica"/>
              <a:cs typeface="Helvetica"/>
              <a:sym typeface="Helvetica"/>
            </a:endParaRPr>
          </a:p>
        </p:txBody>
      </p:sp>
      <p:sp>
        <p:nvSpPr>
          <p:cNvPr id="323" name="The Picture slide"/>
          <p:cNvSpPr txBox="1"/>
          <p:nvPr/>
        </p:nvSpPr>
        <p:spPr>
          <a:xfrm>
            <a:off x="1752108" y="4388092"/>
            <a:ext cx="8973592" cy="87203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cap="all" dirty="0"/>
              <a:t>Facebook</a:t>
            </a:r>
            <a:endParaRPr cap="all" dirty="0"/>
          </a:p>
        </p:txBody>
      </p:sp>
      <p:sp>
        <p:nvSpPr>
          <p:cNvPr id="325"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752108" y="5780628"/>
            <a:ext cx="8509001" cy="755591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US" sz="2800" dirty="0"/>
              <a:t>Facebook has the largest user base of any social media platform. Facebook posts reach a wide audience; however, be wary of sending multiple posts per day, since the Facebook algorithm begins to hide repeat posts by pages. One of Facebook’s main strengths is that it allows for more detailed posts. The posts can contain more text than Twitter or Instagram posts, and Facebook gives previews to where your posts are linking to, which can be useful</a:t>
            </a:r>
            <a:r>
              <a:rPr lang="en-US" sz="2800" dirty="0" smtClean="0"/>
              <a:t>.</a:t>
            </a:r>
          </a:p>
          <a:p>
            <a:endParaRPr lang="en-US" sz="2800" dirty="0"/>
          </a:p>
          <a:p>
            <a:pPr marL="457200" indent="-457200">
              <a:spcAft>
                <a:spcPts val="1000"/>
              </a:spcAft>
              <a:buFont typeface="Arial" panose="020B0604020202020204" pitchFamily="34" charset="0"/>
              <a:buChar char="•"/>
            </a:pPr>
            <a:r>
              <a:rPr lang="en-US" sz="2800" dirty="0"/>
              <a:t>You can now use a video clip as your page banner, instead of just a static image</a:t>
            </a:r>
            <a:r>
              <a:rPr lang="en-US" sz="2800" dirty="0" smtClean="0"/>
              <a:t>.</a:t>
            </a:r>
            <a:endParaRPr lang="en-US" sz="2800" dirty="0"/>
          </a:p>
          <a:p>
            <a:pPr marL="457200" indent="-457200">
              <a:buFont typeface="Arial" panose="020B0604020202020204" pitchFamily="34" charset="0"/>
              <a:buChar char="•"/>
            </a:pPr>
            <a:r>
              <a:rPr lang="en-US" sz="2800" dirty="0"/>
              <a:t>Facebook lets you create custom tabs (pages), so make use of them to create dedicated links </a:t>
            </a:r>
            <a:r>
              <a:rPr lang="en-US" sz="2800" dirty="0" smtClean="0"/>
              <a:t>for </a:t>
            </a:r>
            <a:r>
              <a:rPr lang="en-US" sz="2800" dirty="0"/>
              <a:t>signing up </a:t>
            </a:r>
            <a:r>
              <a:rPr lang="en-US" sz="2800" dirty="0" smtClean="0"/>
              <a:t>to receive </a:t>
            </a:r>
            <a:r>
              <a:rPr lang="en-US" sz="2800" dirty="0"/>
              <a:t>newsletters or </a:t>
            </a:r>
            <a:r>
              <a:rPr lang="en-US" sz="2800" dirty="0" smtClean="0"/>
              <a:t>for finding </a:t>
            </a:r>
            <a:r>
              <a:rPr lang="en-US" sz="2800" dirty="0"/>
              <a:t>you on Kickstarter</a:t>
            </a:r>
            <a:r>
              <a:rPr lang="en-US" sz="2800" dirty="0" smtClean="0"/>
              <a:t>.</a:t>
            </a:r>
            <a:endParaRPr lang="en-US" sz="2800" dirty="0"/>
          </a:p>
          <a:p>
            <a:pPr marL="457200" indent="-457200">
              <a:buFont typeface="Arial" panose="020B0604020202020204" pitchFamily="34" charset="0"/>
              <a:buChar char="•"/>
            </a:pPr>
            <a:endParaRPr lang="en-US" sz="2800" dirty="0"/>
          </a:p>
        </p:txBody>
      </p:sp>
      <p:sp>
        <p:nvSpPr>
          <p:cNvPr id="16" name="Rectangle"/>
          <p:cNvSpPr/>
          <p:nvPr/>
        </p:nvSpPr>
        <p:spPr>
          <a:xfrm>
            <a:off x="1752108" y="5395767"/>
            <a:ext cx="868680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6436" t="8536" r="16029" b="30822"/>
          <a:stretch/>
        </p:blipFill>
        <p:spPr>
          <a:xfrm>
            <a:off x="4693243" y="403083"/>
            <a:ext cx="2626729" cy="2683625"/>
          </a:xfrm>
          <a:prstGeom prst="rect">
            <a:avLst/>
          </a:prstGeom>
        </p:spPr>
      </p:pic>
      <p:pic>
        <p:nvPicPr>
          <p:cNvPr id="3074" name="Picture 2" descr="blogAssets%2F2017%2FJULY+2017%2FMarketing+for+Indies%2FmarketingIndies14-770x387-9faf4de50996523bb291cd45b3e3be19827e8c3e"/>
          <p:cNvPicPr>
            <a:picLocks noChangeAspect="1" noChangeArrowheads="1"/>
          </p:cNvPicPr>
          <p:nvPr/>
        </p:nvPicPr>
        <p:blipFill rotWithShape="1">
          <a:blip r:embed="rId3">
            <a:extLst>
              <a:ext uri="{28A0092B-C50C-407E-A947-70E740481C1C}">
                <a14:useLocalDpi xmlns:a14="http://schemas.microsoft.com/office/drawing/2010/main" val="0"/>
              </a:ext>
            </a:extLst>
          </a:blip>
          <a:srcRect l="13776" r="13600"/>
          <a:stretch/>
        </p:blipFill>
        <p:spPr bwMode="auto">
          <a:xfrm>
            <a:off x="14285374" y="7436727"/>
            <a:ext cx="8469277" cy="586116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76" name="Picture 4" descr="blogAssets%2F2017%2FJULY+2017%2FMarketing+for+Indies%2FmarketingIndies26-770x387-6080bb0e4d5e7e2a191d01f07abb201993c9e7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94297" y="1037833"/>
            <a:ext cx="11125199" cy="559149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72138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129796" y="0"/>
            <a:ext cx="12254204" cy="13716000"/>
          </a:xfrm>
          <a:prstGeom prst="rect">
            <a:avLst/>
          </a:prstGeom>
          <a:solidFill>
            <a:srgbClr val="F3F3F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a:ea typeface="Helvetica"/>
              <a:cs typeface="Helvetica"/>
              <a:sym typeface="Helvetica"/>
            </a:endParaRPr>
          </a:p>
        </p:txBody>
      </p:sp>
      <p:sp>
        <p:nvSpPr>
          <p:cNvPr id="323" name="The Picture slide"/>
          <p:cNvSpPr txBox="1"/>
          <p:nvPr/>
        </p:nvSpPr>
        <p:spPr>
          <a:xfrm>
            <a:off x="1752108" y="4388092"/>
            <a:ext cx="8973592" cy="87203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cap="all" dirty="0"/>
              <a:t>Instagram</a:t>
            </a:r>
            <a:endParaRPr cap="all" dirty="0"/>
          </a:p>
        </p:txBody>
      </p:sp>
      <p:sp>
        <p:nvSpPr>
          <p:cNvPr id="325"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719450" y="5649999"/>
            <a:ext cx="8509001" cy="791498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l">
              <a:defRPr sz="2400">
                <a:latin typeface="Helvetica"/>
                <a:ea typeface="Helvetica"/>
                <a:cs typeface="Helvetica"/>
                <a:sym typeface="Helvetica"/>
              </a:defRPr>
            </a:lvl1pPr>
          </a:lstStyle>
          <a:p>
            <a:pPr>
              <a:spcAft>
                <a:spcPts val="1800"/>
              </a:spcAft>
            </a:pPr>
            <a:r>
              <a:rPr lang="en-US" sz="2800" dirty="0"/>
              <a:t>Instagram has a higher engagement rate than either Facebook or Twitter. Reposting is less common, </a:t>
            </a:r>
            <a:r>
              <a:rPr lang="en-US" sz="2800" dirty="0" smtClean="0"/>
              <a:t>but likes </a:t>
            </a:r>
            <a:r>
              <a:rPr lang="en-US" sz="2800" dirty="0"/>
              <a:t>and comments </a:t>
            </a:r>
            <a:r>
              <a:rPr lang="en-US" sz="2800" dirty="0" smtClean="0"/>
              <a:t>are greater, </a:t>
            </a:r>
            <a:r>
              <a:rPr lang="en-US" sz="2800" dirty="0"/>
              <a:t>making it a good place to gather feedback and engage customers in a dialogue</a:t>
            </a:r>
            <a:r>
              <a:rPr lang="en-US" sz="2800" dirty="0" smtClean="0"/>
              <a:t>.</a:t>
            </a:r>
            <a:endParaRPr lang="en-US" sz="2800" dirty="0"/>
          </a:p>
          <a:p>
            <a:pPr marL="457200" indent="-457200">
              <a:spcAft>
                <a:spcPts val="800"/>
              </a:spcAft>
              <a:buFont typeface="Arial" panose="020B0604020202020204" pitchFamily="34" charset="0"/>
              <a:buChar char="•"/>
            </a:pPr>
            <a:r>
              <a:rPr lang="en-US" sz="2800" dirty="0"/>
              <a:t>When posting on Instagram, be aware that there’s no easy way of clicking on links in a post and that long pieces of text are truncated, so the image typically has to be the focus of the post</a:t>
            </a:r>
            <a:r>
              <a:rPr lang="en-US" sz="2800" dirty="0" smtClean="0"/>
              <a:t>.</a:t>
            </a:r>
          </a:p>
          <a:p>
            <a:pPr marL="457200" indent="-457200">
              <a:spcAft>
                <a:spcPts val="800"/>
              </a:spcAft>
              <a:buFont typeface="Arial" panose="020B0604020202020204" pitchFamily="34" charset="0"/>
              <a:buChar char="•"/>
            </a:pPr>
            <a:r>
              <a:rPr lang="en-US" sz="2800" dirty="0"/>
              <a:t>Remember that Instagram is about the visuals, so focus on high-fidelity images and remember that text-heavy images are less likely to be shared</a:t>
            </a:r>
            <a:r>
              <a:rPr lang="en-US" sz="2800" dirty="0" smtClean="0"/>
              <a:t>.</a:t>
            </a:r>
          </a:p>
          <a:p>
            <a:pPr marL="457200" indent="-457200">
              <a:buFont typeface="Arial" panose="020B0604020202020204" pitchFamily="34" charset="0"/>
              <a:buChar char="•"/>
            </a:pPr>
            <a:r>
              <a:rPr lang="en-US" sz="2800" dirty="0"/>
              <a:t>When uploading a video, make sure the first frames look as good as a picture—there’s a half-second delay before a video starts, so if someone’s scrolling down their feed and you can’t get them to pause, they will never see the video</a:t>
            </a:r>
            <a:r>
              <a:rPr lang="en-US" sz="2800" dirty="0" smtClean="0"/>
              <a:t>.</a:t>
            </a:r>
            <a:endParaRPr lang="en-US" sz="2800" dirty="0"/>
          </a:p>
        </p:txBody>
      </p:sp>
      <p:sp>
        <p:nvSpPr>
          <p:cNvPr id="16" name="Rectangle"/>
          <p:cNvSpPr/>
          <p:nvPr/>
        </p:nvSpPr>
        <p:spPr>
          <a:xfrm>
            <a:off x="1752108" y="5395767"/>
            <a:ext cx="868680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6436" t="8536" r="16029" b="30822"/>
          <a:stretch/>
        </p:blipFill>
        <p:spPr>
          <a:xfrm>
            <a:off x="4693243" y="403083"/>
            <a:ext cx="2626729" cy="2683625"/>
          </a:xfrm>
          <a:prstGeom prst="rect">
            <a:avLst/>
          </a:prstGeom>
        </p:spPr>
      </p:pic>
      <p:pic>
        <p:nvPicPr>
          <p:cNvPr id="2050" name="Picture 2" descr="blogAssets%2F2017%2FJULY+2017%2FMarketing+for+Indies%2FmarketingIndies13-770x387-cfc361478e43d2773077b9da2d1a453da3e77e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29195">
            <a:off x="13221587" y="7676362"/>
            <a:ext cx="10069804" cy="506105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2" name="Picture 4" descr="blogAssets%2F2017%2FJULY+2017%2FMarketing+for+Indies%2FmarketingIndies27-770x387-e75c397ed101f8da9f4ad47cec6fc8a2a53b6f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64730">
            <a:off x="13221587" y="1650229"/>
            <a:ext cx="10069804" cy="506105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57845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129796" y="0"/>
            <a:ext cx="12254204" cy="13716000"/>
          </a:xfrm>
          <a:prstGeom prst="rect">
            <a:avLst/>
          </a:prstGeom>
          <a:solidFill>
            <a:srgbClr val="F3F3F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a:ea typeface="Helvetica"/>
              <a:cs typeface="Helvetica"/>
              <a:sym typeface="Helvetica"/>
            </a:endParaRPr>
          </a:p>
        </p:txBody>
      </p:sp>
      <p:sp>
        <p:nvSpPr>
          <p:cNvPr id="323" name="The Picture slide"/>
          <p:cNvSpPr txBox="1"/>
          <p:nvPr/>
        </p:nvSpPr>
        <p:spPr>
          <a:xfrm>
            <a:off x="1752108" y="4388092"/>
            <a:ext cx="8973592" cy="87203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cap="all" dirty="0"/>
              <a:t>Twitter</a:t>
            </a:r>
            <a:endParaRPr cap="all" dirty="0"/>
          </a:p>
        </p:txBody>
      </p:sp>
      <p:sp>
        <p:nvSpPr>
          <p:cNvPr id="325"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752106" y="5715314"/>
            <a:ext cx="8509001" cy="74841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US" sz="2800" dirty="0"/>
              <a:t>Twitter is about short, sharp posts, and because it’s built around sharing content with others via retweets, it has a very wide reach. Due to the short character counts, Twitter has a dialogue that can be hard to maintain.</a:t>
            </a:r>
          </a:p>
          <a:p>
            <a:r>
              <a:rPr lang="en-US" sz="2800" dirty="0"/>
              <a:t> </a:t>
            </a:r>
          </a:p>
          <a:p>
            <a:pPr>
              <a:spcAft>
                <a:spcPts val="1800"/>
              </a:spcAft>
            </a:pPr>
            <a:r>
              <a:rPr lang="en-US" sz="2800" dirty="0"/>
              <a:t>When posting on Twitter</a:t>
            </a:r>
            <a:r>
              <a:rPr lang="en-US" sz="2800" dirty="0" smtClean="0"/>
              <a:t>:</a:t>
            </a:r>
            <a:endParaRPr lang="en-US" sz="2800" dirty="0"/>
          </a:p>
          <a:p>
            <a:pPr marL="457200" indent="-457200">
              <a:spcAft>
                <a:spcPts val="1000"/>
              </a:spcAft>
              <a:buFont typeface="Arial" panose="020B0604020202020204" pitchFamily="34" charset="0"/>
              <a:buChar char="•"/>
            </a:pPr>
            <a:r>
              <a:rPr lang="en-US" sz="2800" dirty="0"/>
              <a:t>Don’t start tweets with @</a:t>
            </a:r>
            <a:r>
              <a:rPr lang="en-US" sz="2800" dirty="0" err="1"/>
              <a:t>PersonsName</a:t>
            </a:r>
            <a:r>
              <a:rPr lang="en-US" sz="2800" dirty="0"/>
              <a:t>, as the tweet will only appear on that person’s timeline and not </a:t>
            </a:r>
            <a:r>
              <a:rPr lang="en-US" sz="2800" dirty="0" smtClean="0"/>
              <a:t>be visible </a:t>
            </a:r>
            <a:r>
              <a:rPr lang="en-US" sz="2800" dirty="0"/>
              <a:t>to the rest of your followers</a:t>
            </a:r>
            <a:r>
              <a:rPr lang="en-US" sz="2800" dirty="0" smtClean="0"/>
              <a:t>.</a:t>
            </a:r>
          </a:p>
          <a:p>
            <a:pPr marL="457200" indent="-457200">
              <a:spcAft>
                <a:spcPts val="1000"/>
              </a:spcAft>
              <a:buFont typeface="Arial" panose="020B0604020202020204" pitchFamily="34" charset="0"/>
              <a:buChar char="•"/>
            </a:pPr>
            <a:r>
              <a:rPr lang="en-US" sz="2800" dirty="0" smtClean="0"/>
              <a:t>If </a:t>
            </a:r>
            <a:r>
              <a:rPr lang="en-US" sz="2800" dirty="0"/>
              <a:t>you use an image, you can tag up to 10 people in the image, saving on character count</a:t>
            </a:r>
            <a:r>
              <a:rPr lang="en-US" sz="2800" dirty="0" smtClean="0"/>
              <a:t>.</a:t>
            </a:r>
          </a:p>
          <a:p>
            <a:pPr marL="457200" indent="-457200">
              <a:buFont typeface="Arial" panose="020B0604020202020204" pitchFamily="34" charset="0"/>
              <a:buChar char="•"/>
            </a:pPr>
            <a:r>
              <a:rPr lang="en-US" sz="2800" dirty="0"/>
              <a:t>When showing off video, </a:t>
            </a:r>
            <a:r>
              <a:rPr lang="en-US" sz="2800" b="1" dirty="0"/>
              <a:t>always directly upload it to Twitter</a:t>
            </a:r>
            <a:r>
              <a:rPr lang="en-US" sz="2800" dirty="0"/>
              <a:t> rather than linking out to YouTube, since direct uploads play automatically when scrolled past</a:t>
            </a:r>
            <a:r>
              <a:rPr lang="en-US" sz="2800" dirty="0" smtClean="0"/>
              <a:t>.</a:t>
            </a:r>
            <a:endParaRPr lang="en-US" sz="2800" dirty="0"/>
          </a:p>
        </p:txBody>
      </p:sp>
      <p:sp>
        <p:nvSpPr>
          <p:cNvPr id="16" name="Rectangle"/>
          <p:cNvSpPr/>
          <p:nvPr/>
        </p:nvSpPr>
        <p:spPr>
          <a:xfrm>
            <a:off x="1752108" y="5395767"/>
            <a:ext cx="868680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6436" t="8536" r="16029" b="30822"/>
          <a:stretch/>
        </p:blipFill>
        <p:spPr>
          <a:xfrm>
            <a:off x="4693243" y="403083"/>
            <a:ext cx="2626729" cy="2683625"/>
          </a:xfrm>
          <a:prstGeom prst="rect">
            <a:avLst/>
          </a:prstGeom>
        </p:spPr>
      </p:pic>
      <p:pic>
        <p:nvPicPr>
          <p:cNvPr id="4098" name="Picture 2" descr="blogAssets%2F2017%2FJULY+2017%2FMarketing+for+Indies%2FmarketingIndies15v2-770x387-b5998aac64eba89136b48ea86c6ea49c48ab435a"/>
          <p:cNvPicPr>
            <a:picLocks noChangeAspect="1" noChangeArrowheads="1"/>
          </p:cNvPicPr>
          <p:nvPr/>
        </p:nvPicPr>
        <p:blipFill rotWithShape="1">
          <a:blip r:embed="rId3">
            <a:extLst>
              <a:ext uri="{28A0092B-C50C-407E-A947-70E740481C1C}">
                <a14:useLocalDpi xmlns:a14="http://schemas.microsoft.com/office/drawing/2010/main" val="0"/>
              </a:ext>
            </a:extLst>
          </a:blip>
          <a:srcRect l="16643" r="16773"/>
          <a:stretch/>
        </p:blipFill>
        <p:spPr bwMode="auto">
          <a:xfrm>
            <a:off x="12958067" y="2858233"/>
            <a:ext cx="10597662" cy="799953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864542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quare"/>
          <p:cNvSpPr/>
          <p:nvPr/>
        </p:nvSpPr>
        <p:spPr>
          <a:xfrm>
            <a:off x="11758559" y="1714500"/>
            <a:ext cx="10303935" cy="5080000"/>
          </a:xfrm>
          <a:prstGeom prst="rect">
            <a:avLst/>
          </a:prstGeom>
          <a:solidFill>
            <a:srgbClr val="3F3F3F"/>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92" name="Square"/>
          <p:cNvSpPr/>
          <p:nvPr/>
        </p:nvSpPr>
        <p:spPr>
          <a:xfrm>
            <a:off x="11767026" y="6921500"/>
            <a:ext cx="10295468" cy="5080000"/>
          </a:xfrm>
          <a:prstGeom prst="rect">
            <a:avLst/>
          </a:prstGeom>
          <a:solidFill>
            <a:srgbClr val="3F3F3F"/>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94" name="Team"/>
          <p:cNvSpPr/>
          <p:nvPr/>
        </p:nvSpPr>
        <p:spPr>
          <a:xfrm>
            <a:off x="16093049" y="7263126"/>
            <a:ext cx="1726435"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4000" b="1">
                <a:solidFill>
                  <a:srgbClr val="FFFFFF"/>
                </a:solidFill>
                <a:latin typeface="Helvetica"/>
                <a:ea typeface="Helvetica"/>
                <a:cs typeface="Helvetica"/>
                <a:sym typeface="Helvetica"/>
              </a:defRPr>
            </a:lvl1pPr>
          </a:lstStyle>
          <a:p>
            <a:pPr algn="ctr"/>
            <a:r>
              <a:rPr lang="en-US" dirty="0"/>
              <a:t>Twitch</a:t>
            </a:r>
            <a:endParaRPr dirty="0"/>
          </a:p>
        </p:txBody>
      </p:sp>
      <p:sp>
        <p:nvSpPr>
          <p:cNvPr id="101" name="Just see your smiling face"/>
          <p:cNvSpPr txBox="1"/>
          <p:nvPr/>
        </p:nvSpPr>
        <p:spPr>
          <a:xfrm>
            <a:off x="11937534" y="8453578"/>
            <a:ext cx="9924175" cy="256480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defRPr sz="2400">
                <a:solidFill>
                  <a:srgbClr val="FFFFFF"/>
                </a:solidFill>
                <a:latin typeface="Helvetica"/>
                <a:ea typeface="Helvetica"/>
                <a:cs typeface="Helvetica"/>
                <a:sym typeface="Helvetica"/>
              </a:defRPr>
            </a:lvl1pPr>
          </a:lstStyle>
          <a:p>
            <a:pPr marL="457200" indent="-457200" algn="l">
              <a:spcAft>
                <a:spcPts val="1200"/>
              </a:spcAft>
              <a:buFont typeface="Arial" panose="020B0604020202020204" pitchFamily="34" charset="0"/>
              <a:buChar char="•"/>
            </a:pPr>
            <a:r>
              <a:rPr lang="en-US" sz="2800" dirty="0"/>
              <a:t>Build informative UI to let your viewers know what’s coming up</a:t>
            </a:r>
            <a:r>
              <a:rPr lang="en-US" sz="2800" dirty="0" smtClean="0"/>
              <a:t>.</a:t>
            </a:r>
            <a:endParaRPr lang="en-US" sz="2800" dirty="0"/>
          </a:p>
          <a:p>
            <a:pPr marL="457200" indent="-457200" algn="l">
              <a:spcAft>
                <a:spcPts val="1200"/>
              </a:spcAft>
              <a:buFont typeface="Arial" panose="020B0604020202020204" pitchFamily="34" charset="0"/>
              <a:buChar char="•"/>
            </a:pPr>
            <a:r>
              <a:rPr lang="en-US" sz="2800" dirty="0"/>
              <a:t>Make yourself accessible: link out to your Twitter account, website, blog, and </a:t>
            </a:r>
            <a:r>
              <a:rPr lang="en-US" sz="2800" dirty="0" smtClean="0"/>
              <a:t>similar platforms </a:t>
            </a:r>
            <a:r>
              <a:rPr lang="en-US" sz="2800" dirty="0"/>
              <a:t>so people can find you</a:t>
            </a:r>
            <a:r>
              <a:rPr lang="en-US" sz="2800" dirty="0" smtClean="0"/>
              <a:t>.</a:t>
            </a:r>
            <a:endParaRPr lang="en-US" sz="2800" dirty="0"/>
          </a:p>
          <a:p>
            <a:pPr marL="457200" indent="-457200" algn="l">
              <a:buFont typeface="Arial" panose="020B0604020202020204" pitchFamily="34" charset="0"/>
              <a:buChar char="•"/>
            </a:pPr>
            <a:r>
              <a:rPr lang="en-US" sz="2800" dirty="0"/>
              <a:t>Artists do the best for viewers, followed by programmers</a:t>
            </a:r>
            <a:r>
              <a:rPr lang="en-US" sz="2800" dirty="0" smtClean="0"/>
              <a:t>.</a:t>
            </a:r>
            <a:endParaRPr lang="en-US" sz="2800" dirty="0"/>
          </a:p>
        </p:txBody>
      </p:sp>
      <p:sp>
        <p:nvSpPr>
          <p:cNvPr id="104" name="Line"/>
          <p:cNvSpPr/>
          <p:nvPr/>
        </p:nvSpPr>
        <p:spPr>
          <a:xfrm>
            <a:off x="16511546" y="8108270"/>
            <a:ext cx="797959" cy="1"/>
          </a:xfrm>
          <a:prstGeom prst="line">
            <a:avLst/>
          </a:prstGeom>
          <a:ln w="25400">
            <a:solidFill>
              <a:srgbClr val="FFFFFF"/>
            </a:solidFill>
            <a:miter lim="400000"/>
          </a:ln>
        </p:spPr>
        <p:txBody>
          <a:bodyPr lIns="50800" tIns="50800" rIns="50800" bIns="50800" anchor="ctr"/>
          <a:lstStyle/>
          <a:p>
            <a:pPr>
              <a:defRPr sz="3200"/>
            </a:pPr>
            <a:endParaRPr/>
          </a:p>
        </p:txBody>
      </p:sp>
      <p:sp>
        <p:nvSpPr>
          <p:cNvPr id="25" name="The Picture slide"/>
          <p:cNvSpPr txBox="1"/>
          <p:nvPr/>
        </p:nvSpPr>
        <p:spPr>
          <a:xfrm>
            <a:off x="1699207" y="4408184"/>
            <a:ext cx="7061171" cy="87203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cap="all" dirty="0"/>
              <a:t>Video Services</a:t>
            </a:r>
            <a:endParaRPr cap="all" dirty="0"/>
          </a:p>
        </p:txBody>
      </p:sp>
      <p:sp>
        <p:nvSpPr>
          <p:cNvPr id="26"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752108" y="5823891"/>
            <a:ext cx="8513064" cy="441146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US" sz="2800" dirty="0"/>
              <a:t>Video services offer a unique avenue for advertising and publicizing content. YouTube and Twitch both allow for live streaming, which is saved for later viewing. Remember that there are several factors that affect the SEO of your videos, with watch time being more valuable than likes or follows. Keep your content appropriate for those under 18 and avoid swearing or working on anything explicit</a:t>
            </a:r>
            <a:r>
              <a:rPr lang="en-US" sz="2800" dirty="0" smtClean="0"/>
              <a:t>.</a:t>
            </a:r>
            <a:endParaRPr lang="en-US" sz="2800" dirty="0"/>
          </a:p>
          <a:p>
            <a:endParaRPr lang="en-US" sz="2800" dirty="0"/>
          </a:p>
          <a:p>
            <a:endParaRPr lang="en-US" sz="2800" dirty="0"/>
          </a:p>
        </p:txBody>
      </p:sp>
      <p:sp>
        <p:nvSpPr>
          <p:cNvPr id="29" name="Rectangle"/>
          <p:cNvSpPr/>
          <p:nvPr/>
        </p:nvSpPr>
        <p:spPr>
          <a:xfrm>
            <a:off x="1752108" y="5459394"/>
            <a:ext cx="868680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23" name="Team"/>
          <p:cNvSpPr/>
          <p:nvPr/>
        </p:nvSpPr>
        <p:spPr>
          <a:xfrm>
            <a:off x="15810119" y="1970348"/>
            <a:ext cx="2292295"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4000" b="1">
                <a:solidFill>
                  <a:srgbClr val="FFFFFF"/>
                </a:solidFill>
                <a:latin typeface="Helvetica"/>
                <a:ea typeface="Helvetica"/>
                <a:cs typeface="Helvetica"/>
                <a:sym typeface="Helvetica"/>
              </a:defRPr>
            </a:lvl1pPr>
          </a:lstStyle>
          <a:p>
            <a:pPr algn="ctr"/>
            <a:r>
              <a:rPr lang="en-US" dirty="0"/>
              <a:t>YouTube</a:t>
            </a:r>
            <a:endParaRPr dirty="0"/>
          </a:p>
        </p:txBody>
      </p:sp>
      <p:sp>
        <p:nvSpPr>
          <p:cNvPr id="24" name="Just see your smiling face"/>
          <p:cNvSpPr txBox="1"/>
          <p:nvPr/>
        </p:nvSpPr>
        <p:spPr>
          <a:xfrm>
            <a:off x="11937534" y="3225419"/>
            <a:ext cx="9991288" cy="327269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defRPr sz="2400">
                <a:solidFill>
                  <a:srgbClr val="FFFFFF"/>
                </a:solidFill>
                <a:latin typeface="Helvetica"/>
                <a:ea typeface="Helvetica"/>
                <a:cs typeface="Helvetica"/>
                <a:sym typeface="Helvetica"/>
              </a:defRPr>
            </a:lvl1pPr>
          </a:lstStyle>
          <a:p>
            <a:pPr marL="457200" indent="-457200" algn="l">
              <a:spcAft>
                <a:spcPts val="1200"/>
              </a:spcAft>
              <a:buFont typeface="Arial" panose="020B0604020202020204" pitchFamily="34" charset="0"/>
              <a:buChar char="•"/>
            </a:pPr>
            <a:r>
              <a:rPr lang="en-US" sz="2800" dirty="0"/>
              <a:t>Once you pick a “slug,” you can never change it, which is something to keep in mind if you plan on releasing multiple games. If you’re creating custom thumbnails, watch out for YouTube’s “watched bar” and “timecode” stamp, which cover valuable space in your design</a:t>
            </a:r>
            <a:r>
              <a:rPr lang="en-US" sz="2800" dirty="0" smtClean="0"/>
              <a:t>.</a:t>
            </a:r>
            <a:endParaRPr lang="en-US" sz="2800" dirty="0"/>
          </a:p>
          <a:p>
            <a:pPr marL="457200" indent="-457200" algn="l">
              <a:buFont typeface="Arial" panose="020B0604020202020204" pitchFamily="34" charset="0"/>
              <a:buChar char="•"/>
            </a:pPr>
            <a:r>
              <a:rPr lang="en-US" sz="2800" dirty="0"/>
              <a:t>Use your channel home page to create sections, which among other things can contain playlists of playlists</a:t>
            </a:r>
            <a:r>
              <a:rPr lang="en-US" sz="2800" dirty="0" smtClean="0"/>
              <a:t>.</a:t>
            </a:r>
            <a:endParaRPr lang="en-US" sz="2800" dirty="0"/>
          </a:p>
        </p:txBody>
      </p:sp>
      <p:sp>
        <p:nvSpPr>
          <p:cNvPr id="27" name="Line"/>
          <p:cNvSpPr/>
          <p:nvPr/>
        </p:nvSpPr>
        <p:spPr>
          <a:xfrm>
            <a:off x="16511546" y="2815492"/>
            <a:ext cx="797959" cy="1"/>
          </a:xfrm>
          <a:prstGeom prst="line">
            <a:avLst/>
          </a:prstGeom>
          <a:ln w="25400">
            <a:solidFill>
              <a:srgbClr val="FFFFFF"/>
            </a:solidFill>
            <a:miter lim="400000"/>
          </a:ln>
        </p:spPr>
        <p:txBody>
          <a:bodyPr lIns="50800" tIns="50800" rIns="50800" bIns="50800" anchor="ctr"/>
          <a:lstStyle/>
          <a:p>
            <a:pPr>
              <a:defRPr sz="3200"/>
            </a:pPr>
            <a:endParaRPr/>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16436" t="8536" r="16029" b="30822"/>
          <a:stretch/>
        </p:blipFill>
        <p:spPr>
          <a:xfrm>
            <a:off x="4693243" y="403083"/>
            <a:ext cx="2626729" cy="2683625"/>
          </a:xfrm>
          <a:prstGeom prst="rect">
            <a:avLst/>
          </a:prstGeom>
        </p:spPr>
      </p:pic>
    </p:spTree>
    <p:extLst>
      <p:ext uri="{BB962C8B-B14F-4D97-AF65-F5344CB8AC3E}">
        <p14:creationId xmlns:p14="http://schemas.microsoft.com/office/powerpoint/2010/main" val="131509573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Rectangle"/>
          <p:cNvSpPr/>
          <p:nvPr/>
        </p:nvSpPr>
        <p:spPr>
          <a:xfrm>
            <a:off x="1400175" y="-48485"/>
            <a:ext cx="7765125" cy="13812970"/>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684" name="I see your face on the leaves,telling me how lonely I have been. This is a dream of mine that I have just dreamed. Just see your smiling face everywhere I go. The love I feel for you to shine inside me. But it’s all over now you’re gone. This is a dream of mine that I have just ..."/>
          <p:cNvSpPr txBox="1"/>
          <p:nvPr/>
        </p:nvSpPr>
        <p:spPr>
          <a:xfrm>
            <a:off x="9989292" y="4183930"/>
            <a:ext cx="12700000" cy="794063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US" sz="2800" dirty="0"/>
              <a:t>Because social media content can potentially go viral, it’s important to develop content that focuses on quality over quantity. This </a:t>
            </a:r>
            <a:r>
              <a:rPr lang="en-US" sz="2800" dirty="0" smtClean="0"/>
              <a:t>emphasis </a:t>
            </a:r>
            <a:r>
              <a:rPr lang="en-US" sz="2800" dirty="0"/>
              <a:t>ensures that the content developed will be displaying the project in the best possible light.</a:t>
            </a:r>
          </a:p>
          <a:p>
            <a:r>
              <a:rPr lang="en-US" sz="2800" dirty="0"/>
              <a:t/>
            </a:r>
            <a:br>
              <a:rPr lang="en-US" sz="2800" dirty="0"/>
            </a:br>
            <a:r>
              <a:rPr lang="en-US" sz="2800" dirty="0"/>
              <a:t>Following </a:t>
            </a:r>
            <a:r>
              <a:rPr lang="en-AU" sz="2800" dirty="0"/>
              <a:t>are some useful tips for creating </a:t>
            </a:r>
            <a:r>
              <a:rPr lang="en-AU" sz="2800" dirty="0" smtClean="0"/>
              <a:t>content:</a:t>
            </a:r>
            <a:endParaRPr lang="en-US" sz="2800" dirty="0"/>
          </a:p>
          <a:p>
            <a:endParaRPr lang="en-US" sz="2800" dirty="0" smtClean="0"/>
          </a:p>
          <a:p>
            <a:pPr marL="457200" indent="-457200" fontAlgn="base">
              <a:spcAft>
                <a:spcPts val="1000"/>
              </a:spcAft>
              <a:buFont typeface="Arial" panose="020B0604020202020204" pitchFamily="34" charset="0"/>
              <a:buChar char="•"/>
            </a:pPr>
            <a:r>
              <a:rPr lang="en-US" sz="2800" dirty="0"/>
              <a:t>Only display content that is relevant to what you intend to display. For instance, if a screenshot doesn’t need the editor to be visible, you don’t need to show it</a:t>
            </a:r>
            <a:r>
              <a:rPr lang="en-US" sz="2800" dirty="0" smtClean="0"/>
              <a:t>.</a:t>
            </a:r>
          </a:p>
          <a:p>
            <a:pPr marL="457200" indent="-457200" fontAlgn="base">
              <a:spcAft>
                <a:spcPts val="1000"/>
              </a:spcAft>
              <a:buFont typeface="Arial" panose="020B0604020202020204" pitchFamily="34" charset="0"/>
              <a:buChar char="•"/>
            </a:pPr>
            <a:r>
              <a:rPr lang="en-US" sz="2800" dirty="0"/>
              <a:t>When </a:t>
            </a:r>
            <a:r>
              <a:rPr lang="en-US" sz="2800" dirty="0" smtClean="0"/>
              <a:t>showing </a:t>
            </a:r>
            <a:r>
              <a:rPr lang="en-US" sz="2800" dirty="0"/>
              <a:t>videos of an environment, Sequencer can be used to produce smoother and more professional videos than a typical </a:t>
            </a:r>
            <a:r>
              <a:rPr lang="en-US" sz="2800" dirty="0" err="1"/>
              <a:t>playthrough</a:t>
            </a:r>
            <a:r>
              <a:rPr lang="en-US" sz="2800" dirty="0"/>
              <a:t> with a mouse and keyboard</a:t>
            </a:r>
            <a:r>
              <a:rPr lang="en-US" sz="2800" dirty="0" smtClean="0"/>
              <a:t>.</a:t>
            </a:r>
            <a:endParaRPr lang="en-US" sz="2800" dirty="0"/>
          </a:p>
          <a:p>
            <a:pPr marL="457200" indent="-457200" fontAlgn="base">
              <a:spcAft>
                <a:spcPts val="1000"/>
              </a:spcAft>
              <a:buFont typeface="Arial" panose="020B0604020202020204" pitchFamily="34" charset="0"/>
              <a:buChar char="•"/>
            </a:pPr>
            <a:r>
              <a:rPr lang="en-US" sz="2800" dirty="0"/>
              <a:t>Ensure that content has been developed to the correct aspect ratio and resolutions for the platform it will be posted to</a:t>
            </a:r>
            <a:r>
              <a:rPr lang="en-US" sz="2800" dirty="0" smtClean="0"/>
              <a:t>.</a:t>
            </a:r>
            <a:endParaRPr lang="en-US" sz="2800" dirty="0"/>
          </a:p>
          <a:p>
            <a:pPr marL="457200" indent="-457200" fontAlgn="base">
              <a:spcAft>
                <a:spcPts val="1000"/>
              </a:spcAft>
              <a:buFont typeface="Arial" panose="020B0604020202020204" pitchFamily="34" charset="0"/>
              <a:buChar char="•"/>
            </a:pPr>
            <a:r>
              <a:rPr lang="en-US" sz="2800" dirty="0"/>
              <a:t>When recording video content, be sure to use proper video-recording software and not an external mobile device</a:t>
            </a:r>
            <a:r>
              <a:rPr lang="en-US" sz="2800" dirty="0" smtClean="0"/>
              <a:t>.</a:t>
            </a:r>
            <a:endParaRPr lang="en-US" sz="2800" dirty="0"/>
          </a:p>
          <a:p>
            <a:pPr marL="457200" indent="-457200" fontAlgn="base">
              <a:buFont typeface="Arial" panose="020B0604020202020204" pitchFamily="34" charset="0"/>
              <a:buChar char="•"/>
            </a:pPr>
            <a:r>
              <a:rPr lang="en-US" sz="2800" dirty="0"/>
              <a:t>Schedule your content for time zones that match </a:t>
            </a:r>
            <a:r>
              <a:rPr lang="en-US" sz="2800" dirty="0" smtClean="0"/>
              <a:t>your </a:t>
            </a:r>
            <a:r>
              <a:rPr lang="en-US" sz="2800" dirty="0"/>
              <a:t>audience</a:t>
            </a:r>
            <a:r>
              <a:rPr lang="en-US" sz="2800" dirty="0" smtClean="0"/>
              <a:t>.</a:t>
            </a:r>
            <a:endParaRPr lang="en-US" sz="2800" dirty="0"/>
          </a:p>
        </p:txBody>
      </p:sp>
      <p:sp>
        <p:nvSpPr>
          <p:cNvPr id="686" name="Just like flower porcelain  You’re like a moon that  awaken to say hello So beautiful and bright that you make me content to play it  world"/>
          <p:cNvSpPr txBox="1"/>
          <p:nvPr/>
        </p:nvSpPr>
        <p:spPr>
          <a:xfrm>
            <a:off x="1903990" y="4183930"/>
            <a:ext cx="6572119" cy="164147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r">
              <a:defRPr b="1">
                <a:latin typeface="Helvetica"/>
                <a:ea typeface="Helvetica"/>
                <a:cs typeface="Helvetica"/>
                <a:sym typeface="Helvetica"/>
              </a:defRPr>
            </a:lvl1pPr>
          </a:lstStyle>
          <a:p>
            <a:r>
              <a:rPr lang="en-US" dirty="0" smtClean="0"/>
              <a:t>Developing</a:t>
            </a:r>
          </a:p>
          <a:p>
            <a:r>
              <a:rPr lang="en-US" dirty="0" smtClean="0"/>
              <a:t>Content</a:t>
            </a:r>
            <a:endParaRPr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6436" t="8536" r="16029" b="30822"/>
          <a:stretch/>
        </p:blipFill>
        <p:spPr>
          <a:xfrm>
            <a:off x="3969372" y="386276"/>
            <a:ext cx="2626729" cy="2683625"/>
          </a:xfrm>
          <a:prstGeom prst="rect">
            <a:avLst/>
          </a:prstGeom>
        </p:spPr>
      </p:pic>
    </p:spTree>
    <p:extLst>
      <p:ext uri="{BB962C8B-B14F-4D97-AF65-F5344CB8AC3E}">
        <p14:creationId xmlns:p14="http://schemas.microsoft.com/office/powerpoint/2010/main" val="224209756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92929"/>
        </a:solidFill>
        <a:effectLst/>
      </p:bgPr>
    </p:bg>
    <p:spTree>
      <p:nvGrpSpPr>
        <p:cNvPr id="1" name=""/>
        <p:cNvGrpSpPr/>
        <p:nvPr/>
      </p:nvGrpSpPr>
      <p:grpSpPr>
        <a:xfrm>
          <a:off x="0" y="0"/>
          <a:ext cx="0" cy="0"/>
          <a:chOff x="0" y="0"/>
          <a:chExt cx="0" cy="0"/>
        </a:xfrm>
      </p:grpSpPr>
      <p:sp>
        <p:nvSpPr>
          <p:cNvPr id="44" name="You are the face that has changed my whole world. You are the face that I see everywhere I go. You are so beautiful to me that I can’t explain , Just like a green flower porcelain"/>
          <p:cNvSpPr txBox="1"/>
          <p:nvPr/>
        </p:nvSpPr>
        <p:spPr>
          <a:xfrm>
            <a:off x="4366157" y="6981923"/>
            <a:ext cx="16002000" cy="194925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2400">
                <a:solidFill>
                  <a:srgbClr val="FFFFFF"/>
                </a:solidFill>
                <a:latin typeface="Helvetica"/>
                <a:ea typeface="Helvetica"/>
                <a:cs typeface="Helvetica"/>
                <a:sym typeface="Helvetica"/>
              </a:defRPr>
            </a:lvl1pPr>
          </a:lstStyle>
          <a:p>
            <a:r>
              <a:rPr lang="en-US" sz="6000" dirty="0"/>
              <a:t>Who </a:t>
            </a:r>
            <a:r>
              <a:rPr lang="en-US" sz="6000" dirty="0" smtClean="0"/>
              <a:t>Can Help </a:t>
            </a:r>
            <a:r>
              <a:rPr lang="en-US" sz="6000" dirty="0"/>
              <a:t>and </a:t>
            </a:r>
            <a:r>
              <a:rPr lang="en-US" sz="6000" dirty="0" smtClean="0"/>
              <a:t>How Do </a:t>
            </a:r>
            <a:r>
              <a:rPr lang="en-US" sz="6000" dirty="0"/>
              <a:t>I </a:t>
            </a:r>
            <a:r>
              <a:rPr lang="en-US" sz="6000" dirty="0" smtClean="0"/>
              <a:t>Approach Them</a:t>
            </a:r>
            <a:r>
              <a:rPr lang="en-US" sz="6000" dirty="0"/>
              <a:t>?</a:t>
            </a:r>
            <a:endParaRPr sz="6000" dirty="0"/>
          </a:p>
        </p:txBody>
      </p:sp>
      <p:sp>
        <p:nvSpPr>
          <p:cNvPr id="45" name="AEVER"/>
          <p:cNvSpPr txBox="1"/>
          <p:nvPr/>
        </p:nvSpPr>
        <p:spPr>
          <a:xfrm>
            <a:off x="6535814" y="5638702"/>
            <a:ext cx="11312392" cy="133369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2000" b="1" spc="1800">
                <a:solidFill>
                  <a:srgbClr val="FFFC73"/>
                </a:solidFill>
                <a:latin typeface="Helvetica"/>
                <a:ea typeface="Helvetica"/>
                <a:cs typeface="Helvetica"/>
                <a:sym typeface="Helvetica"/>
              </a:defRPr>
            </a:lvl1pPr>
          </a:lstStyle>
          <a:p>
            <a:r>
              <a:rPr lang="en-US" sz="8000" cap="all" dirty="0">
                <a:solidFill>
                  <a:srgbClr val="FFD966"/>
                </a:solidFill>
              </a:rPr>
              <a:t>Marketing 101</a:t>
            </a:r>
            <a:endParaRPr sz="8000" cap="all" dirty="0">
              <a:solidFill>
                <a:srgbClr val="FFD966"/>
              </a:solidFill>
            </a:endParaRPr>
          </a:p>
        </p:txBody>
      </p:sp>
    </p:spTree>
    <p:extLst>
      <p:ext uri="{BB962C8B-B14F-4D97-AF65-F5344CB8AC3E}">
        <p14:creationId xmlns:p14="http://schemas.microsoft.com/office/powerpoint/2010/main" val="168226723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5367"/>
          <a:stretch/>
        </p:blipFill>
        <p:spPr>
          <a:xfrm>
            <a:off x="0" y="0"/>
            <a:ext cx="24384000" cy="13757945"/>
          </a:xfrm>
          <a:prstGeom prst="rect">
            <a:avLst/>
          </a:prstGeom>
        </p:spPr>
      </p:pic>
      <p:sp>
        <p:nvSpPr>
          <p:cNvPr id="377" name="Rectangle"/>
          <p:cNvSpPr/>
          <p:nvPr/>
        </p:nvSpPr>
        <p:spPr>
          <a:xfrm>
            <a:off x="2154252" y="0"/>
            <a:ext cx="8364042" cy="13716000"/>
          </a:xfrm>
          <a:prstGeom prst="rect">
            <a:avLst/>
          </a:prstGeom>
          <a:solidFill>
            <a:schemeClr val="bg1">
              <a:alpha val="80000"/>
            </a:schemeClr>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11"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p:cNvSpPr/>
          <p:nvPr/>
        </p:nvSpPr>
        <p:spPr>
          <a:xfrm>
            <a:off x="2794816" y="4725558"/>
            <a:ext cx="7082914" cy="527323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US" sz="2800" dirty="0"/>
              <a:t>The first step to take before contacting the press and promoting your game is to identify which press to contact.</a:t>
            </a:r>
          </a:p>
          <a:p>
            <a:r>
              <a:rPr lang="en-US" sz="2800" dirty="0"/>
              <a:t> </a:t>
            </a:r>
          </a:p>
          <a:p>
            <a:r>
              <a:rPr lang="en-US" sz="2800" dirty="0"/>
              <a:t>While the obvious </a:t>
            </a:r>
            <a:r>
              <a:rPr lang="en-US" sz="2800" dirty="0" smtClean="0"/>
              <a:t>first choice </a:t>
            </a:r>
            <a:r>
              <a:rPr lang="en-US" sz="2800" dirty="0"/>
              <a:t>may be to single out the most highly visited sites, such as </a:t>
            </a:r>
            <a:r>
              <a:rPr lang="en-US" sz="2800" dirty="0" err="1"/>
              <a:t>Kotaku</a:t>
            </a:r>
            <a:r>
              <a:rPr lang="en-US" sz="2800" dirty="0"/>
              <a:t>, IGN, and Polygon, strong </a:t>
            </a:r>
            <a:r>
              <a:rPr lang="en-US" sz="2800" dirty="0" smtClean="0"/>
              <a:t>competition in the game industry limits </a:t>
            </a:r>
            <a:r>
              <a:rPr lang="en-US" sz="2800" dirty="0"/>
              <a:t>an indie’s chances of getting picked up by one of these sites.</a:t>
            </a:r>
          </a:p>
          <a:p>
            <a:r>
              <a:rPr lang="en-US" sz="2800" dirty="0"/>
              <a:t> </a:t>
            </a:r>
          </a:p>
          <a:p>
            <a:r>
              <a:rPr lang="en-US" sz="2800" dirty="0"/>
              <a:t>But not all is lost</a:t>
            </a:r>
            <a:r>
              <a:rPr lang="en-US" sz="2800" dirty="0" smtClean="0"/>
              <a:t>.</a:t>
            </a:r>
            <a:endParaRPr lang="en-US" sz="2800" dirty="0"/>
          </a:p>
        </p:txBody>
      </p:sp>
      <p:sp>
        <p:nvSpPr>
          <p:cNvPr id="12" name="The Picture slide"/>
          <p:cNvSpPr txBox="1"/>
          <p:nvPr/>
        </p:nvSpPr>
        <p:spPr>
          <a:xfrm>
            <a:off x="2794815" y="2687570"/>
            <a:ext cx="7082914" cy="164147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cap="all" dirty="0"/>
              <a:t>Contacting the press</a:t>
            </a:r>
            <a:endParaRPr cap="all" dirty="0"/>
          </a:p>
        </p:txBody>
      </p:sp>
      <p:sp>
        <p:nvSpPr>
          <p:cNvPr id="13" name="Rectangle"/>
          <p:cNvSpPr/>
          <p:nvPr/>
        </p:nvSpPr>
        <p:spPr>
          <a:xfrm>
            <a:off x="2869459" y="4420829"/>
            <a:ext cx="7104888"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spTree>
    <p:extLst>
      <p:ext uri="{BB962C8B-B14F-4D97-AF65-F5344CB8AC3E}">
        <p14:creationId xmlns:p14="http://schemas.microsoft.com/office/powerpoint/2010/main" val="287839350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73" b="7184"/>
          <a:stretch/>
        </p:blipFill>
        <p:spPr>
          <a:xfrm>
            <a:off x="0" y="-261257"/>
            <a:ext cx="24394886" cy="13977257"/>
          </a:xfrm>
          <a:prstGeom prst="rect">
            <a:avLst/>
          </a:prstGeom>
        </p:spPr>
      </p:pic>
      <p:sp>
        <p:nvSpPr>
          <p:cNvPr id="377" name="Rectangle"/>
          <p:cNvSpPr/>
          <p:nvPr/>
        </p:nvSpPr>
        <p:spPr>
          <a:xfrm>
            <a:off x="2154252" y="-261257"/>
            <a:ext cx="8364042" cy="13716000"/>
          </a:xfrm>
          <a:prstGeom prst="rect">
            <a:avLst/>
          </a:prstGeom>
          <a:solidFill>
            <a:schemeClr val="bg1">
              <a:alpha val="80000"/>
            </a:schemeClr>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11"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p:cNvSpPr/>
          <p:nvPr/>
        </p:nvSpPr>
        <p:spPr>
          <a:xfrm>
            <a:off x="2852075" y="3155603"/>
            <a:ext cx="7082914" cy="1032590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pPr>
              <a:spcAft>
                <a:spcPts val="1800"/>
              </a:spcAft>
            </a:pPr>
            <a:r>
              <a:rPr lang="en-US" sz="2800" dirty="0"/>
              <a:t>Although the odds </a:t>
            </a:r>
            <a:r>
              <a:rPr lang="en-US" sz="2800" dirty="0" smtClean="0"/>
              <a:t>that the larger </a:t>
            </a:r>
            <a:r>
              <a:rPr lang="en-US" sz="2800" dirty="0"/>
              <a:t>sites are out of reach may </a:t>
            </a:r>
            <a:r>
              <a:rPr lang="en-US" sz="2800" dirty="0" smtClean="0"/>
              <a:t>be daunting</a:t>
            </a:r>
            <a:r>
              <a:rPr lang="en-US" sz="2800" dirty="0"/>
              <a:t>, there are other </a:t>
            </a:r>
            <a:r>
              <a:rPr lang="en-US" sz="2800" dirty="0" smtClean="0"/>
              <a:t>options:</a:t>
            </a:r>
            <a:endParaRPr lang="en-US" sz="2800" dirty="0"/>
          </a:p>
          <a:p>
            <a:pPr marL="457200" indent="-457200">
              <a:spcAft>
                <a:spcPts val="800"/>
              </a:spcAft>
              <a:buFont typeface="Arial" panose="020B0604020202020204" pitchFamily="34" charset="0"/>
              <a:buChar char="•"/>
            </a:pPr>
            <a:r>
              <a:rPr lang="en-US" sz="2800" dirty="0"/>
              <a:t>Seek out smaller sites, bloggers, and vloggers that may respond best to free keys for reviewing/previewing</a:t>
            </a:r>
            <a:r>
              <a:rPr lang="en-US" sz="2800" dirty="0" smtClean="0"/>
              <a:t>.</a:t>
            </a:r>
            <a:endParaRPr lang="en-US" sz="2800" dirty="0"/>
          </a:p>
          <a:p>
            <a:pPr marL="457200" indent="-457200">
              <a:spcAft>
                <a:spcPts val="800"/>
              </a:spcAft>
              <a:buFont typeface="Arial" panose="020B0604020202020204" pitchFamily="34" charset="0"/>
              <a:buChar char="•"/>
            </a:pPr>
            <a:r>
              <a:rPr lang="en-US" sz="2800" dirty="0"/>
              <a:t>Identify which of the larger sites have sections devoted to games that fit your profile</a:t>
            </a:r>
            <a:r>
              <a:rPr lang="en-US" sz="2800" dirty="0" smtClean="0"/>
              <a:t>.</a:t>
            </a:r>
            <a:endParaRPr lang="en-US" sz="2800" dirty="0"/>
          </a:p>
          <a:p>
            <a:pPr marL="457200" indent="-457200">
              <a:spcAft>
                <a:spcPts val="800"/>
              </a:spcAft>
              <a:buFont typeface="Arial" panose="020B0604020202020204" pitchFamily="34" charset="0"/>
              <a:buChar char="•"/>
            </a:pPr>
            <a:r>
              <a:rPr lang="en-US" sz="2800" dirty="0"/>
              <a:t>Locate specialist sites that fit your project</a:t>
            </a:r>
            <a:r>
              <a:rPr lang="en-US" sz="2800" dirty="0" smtClean="0"/>
              <a:t>.</a:t>
            </a:r>
            <a:endParaRPr lang="en-US" sz="2800" dirty="0"/>
          </a:p>
          <a:p>
            <a:pPr marL="457200" indent="-457200">
              <a:spcAft>
                <a:spcPts val="800"/>
              </a:spcAft>
              <a:buFont typeface="Arial" panose="020B0604020202020204" pitchFamily="34" charset="0"/>
              <a:buChar char="•"/>
            </a:pPr>
            <a:r>
              <a:rPr lang="en-US" sz="2800" dirty="0"/>
              <a:t>Research who you’re pitching to, and try to understand what kind of content they’re after and what angle they’ve taken on similar projects</a:t>
            </a:r>
            <a:r>
              <a:rPr lang="en-US" sz="2800" dirty="0" smtClean="0"/>
              <a:t>.</a:t>
            </a:r>
            <a:endParaRPr lang="en-US" sz="2800" dirty="0"/>
          </a:p>
          <a:p>
            <a:pPr marL="457200" indent="-457200">
              <a:spcAft>
                <a:spcPts val="800"/>
              </a:spcAft>
              <a:buFont typeface="Arial" panose="020B0604020202020204" pitchFamily="34" charset="0"/>
              <a:buChar char="•"/>
            </a:pPr>
            <a:r>
              <a:rPr lang="en-US" sz="2800" dirty="0"/>
              <a:t>Consider personally emailing as many of these sites as possible to avoid </a:t>
            </a:r>
            <a:r>
              <a:rPr lang="en-US" sz="2800" dirty="0" smtClean="0"/>
              <a:t>your email coming </a:t>
            </a:r>
            <a:r>
              <a:rPr lang="en-US" sz="2800" dirty="0"/>
              <a:t>across as spam with generic messages</a:t>
            </a:r>
            <a:r>
              <a:rPr lang="en-US" sz="2800" dirty="0" smtClean="0"/>
              <a:t>.</a:t>
            </a:r>
            <a:endParaRPr lang="en-US" sz="2800" dirty="0"/>
          </a:p>
          <a:p>
            <a:pPr marL="457200" indent="-457200">
              <a:buFont typeface="Arial" panose="020B0604020202020204" pitchFamily="34" charset="0"/>
              <a:buChar char="•"/>
            </a:pPr>
            <a:r>
              <a:rPr lang="en-US" sz="2800" dirty="0"/>
              <a:t>When you reach out, make sure that your email has an actionable response</a:t>
            </a:r>
            <a:r>
              <a:rPr lang="en-US" sz="2800" dirty="0" smtClean="0"/>
              <a:t>.</a:t>
            </a:r>
            <a:endParaRPr lang="en-US" sz="2800" dirty="0"/>
          </a:p>
          <a:p>
            <a:pPr marL="457200" indent="-457200">
              <a:buFont typeface="Arial" panose="020B0604020202020204" pitchFamily="34" charset="0"/>
              <a:buChar char="•"/>
            </a:pPr>
            <a:endParaRPr lang="en-US" sz="2800" dirty="0"/>
          </a:p>
        </p:txBody>
      </p:sp>
      <p:sp>
        <p:nvSpPr>
          <p:cNvPr id="12" name="The Picture slide"/>
          <p:cNvSpPr txBox="1"/>
          <p:nvPr/>
        </p:nvSpPr>
        <p:spPr>
          <a:xfrm>
            <a:off x="2794816" y="1071042"/>
            <a:ext cx="7082914" cy="164147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cap="all" dirty="0"/>
              <a:t>Contacting the right press</a:t>
            </a:r>
            <a:endParaRPr cap="all" dirty="0"/>
          </a:p>
        </p:txBody>
      </p:sp>
      <p:sp>
        <p:nvSpPr>
          <p:cNvPr id="13" name="Rectangle"/>
          <p:cNvSpPr/>
          <p:nvPr/>
        </p:nvSpPr>
        <p:spPr>
          <a:xfrm>
            <a:off x="2869459" y="2776199"/>
            <a:ext cx="7104888"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spTree>
    <p:extLst>
      <p:ext uri="{BB962C8B-B14F-4D97-AF65-F5344CB8AC3E}">
        <p14:creationId xmlns:p14="http://schemas.microsoft.com/office/powerpoint/2010/main" val="94584062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Rectangle"/>
          <p:cNvSpPr/>
          <p:nvPr/>
        </p:nvSpPr>
        <p:spPr>
          <a:xfrm>
            <a:off x="1463053" y="-48485"/>
            <a:ext cx="7765125" cy="13812970"/>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684" name="I see your face on the leaves,telling me how lonely I have been. This is a dream of mine that I have just dreamed. Just see your smiling face everywhere I go. The love I feel for you to shine inside me. But it’s all over now you’re gone. This is a dream of mine that I have just ..."/>
          <p:cNvSpPr txBox="1"/>
          <p:nvPr/>
        </p:nvSpPr>
        <p:spPr>
          <a:xfrm>
            <a:off x="9989292" y="1420614"/>
            <a:ext cx="12700000" cy="1173911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US" sz="2800" dirty="0"/>
              <a:t>Spreading information about your project goes much more smoothly with a press pack that can be easily linked to in your emails and website.</a:t>
            </a:r>
          </a:p>
          <a:p>
            <a:r>
              <a:rPr lang="en-US" sz="2800" dirty="0"/>
              <a:t> </a:t>
            </a:r>
          </a:p>
          <a:p>
            <a:pPr>
              <a:spcAft>
                <a:spcPts val="1800"/>
              </a:spcAft>
            </a:pPr>
            <a:r>
              <a:rPr lang="en-US" sz="2800" dirty="0"/>
              <a:t>Content typically covered includes the following</a:t>
            </a:r>
            <a:r>
              <a:rPr lang="en-US" sz="2800" dirty="0" smtClean="0"/>
              <a:t>:</a:t>
            </a:r>
            <a:endParaRPr lang="en-US" sz="2800" dirty="0"/>
          </a:p>
          <a:p>
            <a:pPr marL="457200" indent="-457200" fontAlgn="base">
              <a:spcAft>
                <a:spcPts val="500"/>
              </a:spcAft>
              <a:buFont typeface="Arial" panose="020B0604020202020204" pitchFamily="34" charset="0"/>
              <a:buChar char="•"/>
            </a:pPr>
            <a:r>
              <a:rPr lang="en-US" sz="2800" dirty="0"/>
              <a:t>Game </a:t>
            </a:r>
            <a:r>
              <a:rPr lang="en-US" sz="2800" dirty="0" smtClean="0"/>
              <a:t>name</a:t>
            </a:r>
            <a:endParaRPr lang="en-US" sz="2800" dirty="0"/>
          </a:p>
          <a:p>
            <a:pPr marL="457200" indent="-457200" fontAlgn="base">
              <a:spcAft>
                <a:spcPts val="500"/>
              </a:spcAft>
              <a:buFont typeface="Arial" panose="020B0604020202020204" pitchFamily="34" charset="0"/>
              <a:buChar char="•"/>
            </a:pPr>
            <a:r>
              <a:rPr lang="en-US" sz="2800" dirty="0"/>
              <a:t>Studio </a:t>
            </a:r>
            <a:r>
              <a:rPr lang="en-US" sz="2800" dirty="0" smtClean="0"/>
              <a:t>name</a:t>
            </a:r>
            <a:endParaRPr lang="en-US" sz="2800" dirty="0"/>
          </a:p>
          <a:p>
            <a:pPr marL="457200" indent="-457200" fontAlgn="base">
              <a:spcAft>
                <a:spcPts val="500"/>
              </a:spcAft>
              <a:buFont typeface="Arial" panose="020B0604020202020204" pitchFamily="34" charset="0"/>
              <a:buChar char="•"/>
            </a:pPr>
            <a:r>
              <a:rPr lang="en-US" sz="2800" dirty="0"/>
              <a:t>Studio </a:t>
            </a:r>
            <a:r>
              <a:rPr lang="en-US" sz="2800" dirty="0" smtClean="0"/>
              <a:t>region</a:t>
            </a:r>
            <a:endParaRPr lang="en-US" sz="2800" dirty="0"/>
          </a:p>
          <a:p>
            <a:pPr marL="457200" indent="-457200" fontAlgn="base">
              <a:spcAft>
                <a:spcPts val="500"/>
              </a:spcAft>
              <a:buFont typeface="Arial" panose="020B0604020202020204" pitchFamily="34" charset="0"/>
              <a:buChar char="•"/>
            </a:pPr>
            <a:r>
              <a:rPr lang="en-US" sz="2800" dirty="0"/>
              <a:t>Publisher name, if </a:t>
            </a:r>
            <a:r>
              <a:rPr lang="en-US" sz="2800" dirty="0" smtClean="0"/>
              <a:t>applicable</a:t>
            </a:r>
            <a:endParaRPr lang="en-US" sz="2800" dirty="0"/>
          </a:p>
          <a:p>
            <a:pPr marL="457200" indent="-457200" fontAlgn="base">
              <a:spcAft>
                <a:spcPts val="500"/>
              </a:spcAft>
              <a:buFont typeface="Arial" panose="020B0604020202020204" pitchFamily="34" charset="0"/>
              <a:buChar char="•"/>
            </a:pPr>
            <a:r>
              <a:rPr lang="en-US" sz="2800" dirty="0"/>
              <a:t>Website + social </a:t>
            </a:r>
            <a:r>
              <a:rPr lang="en-US" sz="2800" dirty="0" smtClean="0"/>
              <a:t>links</a:t>
            </a:r>
            <a:endParaRPr lang="en-US" sz="2800" dirty="0"/>
          </a:p>
          <a:p>
            <a:pPr marL="457200" indent="-457200" fontAlgn="base">
              <a:spcAft>
                <a:spcPts val="500"/>
              </a:spcAft>
              <a:buFont typeface="Arial" panose="020B0604020202020204" pitchFamily="34" charset="0"/>
              <a:buChar char="•"/>
            </a:pPr>
            <a:r>
              <a:rPr lang="en-US" sz="2800" dirty="0"/>
              <a:t>Contact </a:t>
            </a:r>
            <a:r>
              <a:rPr lang="en-US" sz="2800" dirty="0" smtClean="0"/>
              <a:t>details</a:t>
            </a:r>
            <a:endParaRPr lang="en-US" sz="2800" dirty="0"/>
          </a:p>
          <a:p>
            <a:pPr marL="457200" indent="-457200" fontAlgn="base">
              <a:spcAft>
                <a:spcPts val="500"/>
              </a:spcAft>
              <a:buFont typeface="Arial" panose="020B0604020202020204" pitchFamily="34" charset="0"/>
              <a:buChar char="•"/>
            </a:pPr>
            <a:r>
              <a:rPr lang="en-US" sz="2800" dirty="0"/>
              <a:t>Trailer (a link to both a YouTube version and a downloadable </a:t>
            </a:r>
            <a:r>
              <a:rPr lang="en-US" sz="2800" dirty="0" smtClean="0"/>
              <a:t>version</a:t>
            </a:r>
            <a:r>
              <a:rPr lang="en-US" sz="2800" dirty="0"/>
              <a:t>)</a:t>
            </a:r>
          </a:p>
          <a:p>
            <a:pPr marL="457200" indent="-457200" fontAlgn="base">
              <a:spcAft>
                <a:spcPts val="500"/>
              </a:spcAft>
              <a:buFont typeface="Arial" panose="020B0604020202020204" pitchFamily="34" charset="0"/>
              <a:buChar char="•"/>
            </a:pPr>
            <a:r>
              <a:rPr lang="en-US" sz="2800" dirty="0"/>
              <a:t>Key </a:t>
            </a:r>
            <a:r>
              <a:rPr lang="en-US" sz="2800" dirty="0" smtClean="0"/>
              <a:t>art</a:t>
            </a:r>
            <a:endParaRPr lang="en-US" sz="2800" dirty="0"/>
          </a:p>
          <a:p>
            <a:pPr marL="457200" indent="-457200" fontAlgn="base">
              <a:spcAft>
                <a:spcPts val="500"/>
              </a:spcAft>
              <a:buFont typeface="Arial" panose="020B0604020202020204" pitchFamily="34" charset="0"/>
              <a:buChar char="•"/>
            </a:pPr>
            <a:r>
              <a:rPr lang="en-US" sz="2800" dirty="0"/>
              <a:t>Screenshots (high resolution and no logo, making it easier for cropping and formatting for articles</a:t>
            </a:r>
            <a:r>
              <a:rPr lang="en-US" sz="2800" dirty="0" smtClean="0"/>
              <a:t>)</a:t>
            </a:r>
            <a:endParaRPr lang="en-US" sz="2800" dirty="0"/>
          </a:p>
          <a:p>
            <a:pPr marL="457200" indent="-457200" fontAlgn="base">
              <a:spcAft>
                <a:spcPts val="500"/>
              </a:spcAft>
              <a:buFont typeface="Arial" panose="020B0604020202020204" pitchFamily="34" charset="0"/>
              <a:buChar char="•"/>
            </a:pPr>
            <a:r>
              <a:rPr lang="en-US" sz="2800" dirty="0"/>
              <a:t>Logo</a:t>
            </a:r>
          </a:p>
          <a:p>
            <a:pPr marL="457200" indent="-457200" fontAlgn="base">
              <a:buFont typeface="Arial" panose="020B0604020202020204" pitchFamily="34" charset="0"/>
              <a:buChar char="•"/>
            </a:pPr>
            <a:r>
              <a:rPr lang="en-US" sz="2800" dirty="0"/>
              <a:t>Description of the game/press </a:t>
            </a:r>
            <a:r>
              <a:rPr lang="en-US" sz="2800" dirty="0" smtClean="0"/>
              <a:t>release</a:t>
            </a:r>
            <a:endParaRPr lang="en-US" sz="2800" dirty="0"/>
          </a:p>
          <a:p>
            <a:pPr>
              <a:spcAft>
                <a:spcPts val="1800"/>
              </a:spcAft>
            </a:pPr>
            <a:r>
              <a:rPr lang="en-US" sz="2800" dirty="0"/>
              <a:t/>
            </a:r>
            <a:br>
              <a:rPr lang="en-US" sz="2800" dirty="0"/>
            </a:br>
            <a:r>
              <a:rPr lang="en-US" sz="2800" dirty="0"/>
              <a:t>Because your project may be described in a range of contexts, it’s important to provide alternative versions of your project description. </a:t>
            </a:r>
            <a:r>
              <a:rPr lang="en-US" sz="2800" dirty="0" smtClean="0"/>
              <a:t>Say </a:t>
            </a:r>
            <a:r>
              <a:rPr lang="en-US" sz="2800" dirty="0"/>
              <a:t>what it </a:t>
            </a:r>
            <a:r>
              <a:rPr lang="en-US" sz="2800" dirty="0" smtClean="0"/>
              <a:t>is in</a:t>
            </a:r>
            <a:endParaRPr lang="en-US" sz="2800" dirty="0"/>
          </a:p>
          <a:p>
            <a:pPr marL="457200" indent="-457200" fontAlgn="base">
              <a:spcAft>
                <a:spcPts val="500"/>
              </a:spcAft>
              <a:buFont typeface="Arial" panose="020B0604020202020204" pitchFamily="34" charset="0"/>
              <a:buChar char="•"/>
            </a:pPr>
            <a:r>
              <a:rPr lang="en-US" sz="2800" dirty="0"/>
              <a:t>Less than 116 characters (this allows a link in a tweet</a:t>
            </a:r>
            <a:r>
              <a:rPr lang="en-US" sz="2800" dirty="0" smtClean="0"/>
              <a:t>)</a:t>
            </a:r>
          </a:p>
          <a:p>
            <a:pPr marL="457200" indent="-457200" fontAlgn="base">
              <a:spcAft>
                <a:spcPts val="500"/>
              </a:spcAft>
              <a:buFont typeface="Arial" panose="020B0604020202020204" pitchFamily="34" charset="0"/>
              <a:buChar char="•"/>
            </a:pPr>
            <a:r>
              <a:rPr lang="en-US" sz="2800" dirty="0"/>
              <a:t>Two </a:t>
            </a:r>
            <a:r>
              <a:rPr lang="en-US" sz="2800" dirty="0" smtClean="0"/>
              <a:t>sentences</a:t>
            </a:r>
          </a:p>
          <a:p>
            <a:pPr marL="457200" indent="-457200" fontAlgn="base">
              <a:spcAft>
                <a:spcPts val="500"/>
              </a:spcAft>
              <a:buFont typeface="Arial" panose="020B0604020202020204" pitchFamily="34" charset="0"/>
              <a:buChar char="•"/>
            </a:pPr>
            <a:r>
              <a:rPr lang="en-US" sz="2800" dirty="0" smtClean="0"/>
              <a:t>A paragraph</a:t>
            </a:r>
          </a:p>
          <a:p>
            <a:pPr marL="457200" indent="-457200" fontAlgn="base">
              <a:buFont typeface="Arial" panose="020B0604020202020204" pitchFamily="34" charset="0"/>
              <a:buChar char="•"/>
            </a:pPr>
            <a:r>
              <a:rPr lang="en-US" sz="2800" dirty="0" smtClean="0"/>
              <a:t>A page</a:t>
            </a:r>
            <a:endParaRPr lang="en-US" sz="2800" dirty="0"/>
          </a:p>
        </p:txBody>
      </p:sp>
      <p:sp>
        <p:nvSpPr>
          <p:cNvPr id="686" name="Just like flower porcelain  You’re like a moon that  awaken to say hello So beautiful and bright that you make me content to play it  world"/>
          <p:cNvSpPr txBox="1"/>
          <p:nvPr/>
        </p:nvSpPr>
        <p:spPr>
          <a:xfrm>
            <a:off x="1903990" y="4183930"/>
            <a:ext cx="6572119" cy="87203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r">
              <a:defRPr b="1">
                <a:latin typeface="Helvetica"/>
                <a:ea typeface="Helvetica"/>
                <a:cs typeface="Helvetica"/>
                <a:sym typeface="Helvetica"/>
              </a:defRPr>
            </a:lvl1pPr>
          </a:lstStyle>
          <a:p>
            <a:r>
              <a:rPr lang="en-US" dirty="0"/>
              <a:t>Press Packs</a:t>
            </a:r>
            <a:endParaRPr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6436" t="8536" r="16029" b="30822"/>
          <a:stretch/>
        </p:blipFill>
        <p:spPr>
          <a:xfrm>
            <a:off x="3969372" y="386276"/>
            <a:ext cx="2626729" cy="2683625"/>
          </a:xfrm>
          <a:prstGeom prst="rect">
            <a:avLst/>
          </a:prstGeom>
        </p:spPr>
      </p:pic>
    </p:spTree>
    <p:extLst>
      <p:ext uri="{BB962C8B-B14F-4D97-AF65-F5344CB8AC3E}">
        <p14:creationId xmlns:p14="http://schemas.microsoft.com/office/powerpoint/2010/main" val="47075731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5178"/>
          <a:stretch/>
        </p:blipFill>
        <p:spPr>
          <a:xfrm>
            <a:off x="0" y="-72572"/>
            <a:ext cx="24384000" cy="13788571"/>
          </a:xfrm>
          <a:prstGeom prst="rect">
            <a:avLst/>
          </a:prstGeom>
        </p:spPr>
      </p:pic>
      <p:sp>
        <p:nvSpPr>
          <p:cNvPr id="377" name="Rectangle"/>
          <p:cNvSpPr/>
          <p:nvPr/>
        </p:nvSpPr>
        <p:spPr>
          <a:xfrm>
            <a:off x="2154252" y="0"/>
            <a:ext cx="8364042" cy="13716000"/>
          </a:xfrm>
          <a:prstGeom prst="rect">
            <a:avLst/>
          </a:prstGeom>
          <a:solidFill>
            <a:schemeClr val="bg1">
              <a:alpha val="80000"/>
            </a:schemeClr>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11"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p:cNvSpPr/>
          <p:nvPr/>
        </p:nvSpPr>
        <p:spPr>
          <a:xfrm>
            <a:off x="2794816" y="4725558"/>
            <a:ext cx="7082914" cy="748410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pPr>
              <a:spcAft>
                <a:spcPts val="1800"/>
              </a:spcAft>
            </a:pPr>
            <a:r>
              <a:rPr lang="en-US" sz="2800" dirty="0"/>
              <a:t>When contacting </a:t>
            </a:r>
            <a:r>
              <a:rPr lang="en-US" sz="2800" dirty="0" smtClean="0"/>
              <a:t>the media, </a:t>
            </a:r>
            <a:r>
              <a:rPr lang="en-US" sz="2800" dirty="0"/>
              <a:t>try to keep a few things in mind with regard to etiquette</a:t>
            </a:r>
            <a:r>
              <a:rPr lang="en-US" sz="2800" dirty="0" smtClean="0"/>
              <a:t>:</a:t>
            </a:r>
            <a:endParaRPr lang="en-US" sz="2800" dirty="0"/>
          </a:p>
          <a:p>
            <a:pPr marL="457200" indent="-457200">
              <a:spcAft>
                <a:spcPts val="1000"/>
              </a:spcAft>
              <a:buFont typeface="Arial" panose="020B0604020202020204" pitchFamily="34" charset="0"/>
              <a:buChar char="•"/>
            </a:pPr>
            <a:r>
              <a:rPr lang="en-US" sz="2800" dirty="0"/>
              <a:t>Use correct English and grammar</a:t>
            </a:r>
            <a:r>
              <a:rPr lang="en-US" sz="2800" dirty="0" smtClean="0"/>
              <a:t>. </a:t>
            </a:r>
            <a:endParaRPr lang="en-US" sz="2800" dirty="0"/>
          </a:p>
          <a:p>
            <a:pPr marL="457200" indent="-457200">
              <a:spcAft>
                <a:spcPts val="1000"/>
              </a:spcAft>
              <a:buFont typeface="Arial" panose="020B0604020202020204" pitchFamily="34" charset="0"/>
              <a:buChar char="•"/>
            </a:pPr>
            <a:r>
              <a:rPr lang="en-US" sz="2800" dirty="0"/>
              <a:t>Don’t make anyone feel like you’re wasting their time, and make sure you have actionable responses for them</a:t>
            </a:r>
            <a:r>
              <a:rPr lang="en-US" sz="2800" dirty="0" smtClean="0"/>
              <a:t>.</a:t>
            </a:r>
            <a:endParaRPr lang="en-US" sz="2800" dirty="0"/>
          </a:p>
          <a:p>
            <a:pPr marL="457200" indent="-457200">
              <a:buFont typeface="Arial" panose="020B0604020202020204" pitchFamily="34" charset="0"/>
              <a:buChar char="•"/>
            </a:pPr>
            <a:r>
              <a:rPr lang="en-US" sz="2800" dirty="0"/>
              <a:t>Remember that </a:t>
            </a:r>
            <a:r>
              <a:rPr lang="en-US" sz="2800" dirty="0" smtClean="0"/>
              <a:t>journalists </a:t>
            </a:r>
            <a:r>
              <a:rPr lang="en-US" sz="2800" dirty="0"/>
              <a:t>hop between exhibitions and conferences quite frequently. If you don’t receive a </a:t>
            </a:r>
            <a:r>
              <a:rPr lang="en-US" sz="2800" dirty="0" smtClean="0"/>
              <a:t>response straightaway, </a:t>
            </a:r>
            <a:r>
              <a:rPr lang="en-US" sz="2800" dirty="0"/>
              <a:t>feel free to write a follow-up </a:t>
            </a:r>
            <a:r>
              <a:rPr lang="en-US" sz="2800" dirty="0" smtClean="0"/>
              <a:t>after a </a:t>
            </a:r>
            <a:r>
              <a:rPr lang="en-US" sz="2800" dirty="0"/>
              <a:t>week </a:t>
            </a:r>
            <a:r>
              <a:rPr lang="en-US" sz="2800" dirty="0" smtClean="0"/>
              <a:t>or more, </a:t>
            </a:r>
            <a:r>
              <a:rPr lang="en-US" sz="2800" dirty="0"/>
              <a:t>but don’t pursue </a:t>
            </a:r>
            <a:r>
              <a:rPr lang="en-US" sz="2800" dirty="0" smtClean="0"/>
              <a:t>the matter </a:t>
            </a:r>
            <a:r>
              <a:rPr lang="en-US" sz="2800" dirty="0"/>
              <a:t>any further. Sometimes it can take a month to get a response, and sometimes there’s no response at all. Continuous follow-ups will burn goodwill</a:t>
            </a:r>
            <a:r>
              <a:rPr lang="en-US" sz="2800" dirty="0" smtClean="0"/>
              <a:t>.</a:t>
            </a:r>
            <a:endParaRPr lang="en-US" sz="2800" dirty="0"/>
          </a:p>
        </p:txBody>
      </p:sp>
      <p:sp>
        <p:nvSpPr>
          <p:cNvPr id="12" name="The Picture slide"/>
          <p:cNvSpPr txBox="1"/>
          <p:nvPr/>
        </p:nvSpPr>
        <p:spPr>
          <a:xfrm>
            <a:off x="2794815" y="3457011"/>
            <a:ext cx="7082914" cy="87203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cap="all" dirty="0"/>
              <a:t>Online Etiquette</a:t>
            </a:r>
            <a:endParaRPr cap="all" dirty="0"/>
          </a:p>
        </p:txBody>
      </p:sp>
      <p:sp>
        <p:nvSpPr>
          <p:cNvPr id="13" name="Rectangle"/>
          <p:cNvSpPr/>
          <p:nvPr/>
        </p:nvSpPr>
        <p:spPr>
          <a:xfrm>
            <a:off x="2869459" y="4420829"/>
            <a:ext cx="7104888"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spTree>
    <p:extLst>
      <p:ext uri="{BB962C8B-B14F-4D97-AF65-F5344CB8AC3E}">
        <p14:creationId xmlns:p14="http://schemas.microsoft.com/office/powerpoint/2010/main" val="134606498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92929"/>
        </a:solidFill>
        <a:effectLst/>
      </p:bgPr>
    </p:bg>
    <p:spTree>
      <p:nvGrpSpPr>
        <p:cNvPr id="1" name=""/>
        <p:cNvGrpSpPr/>
        <p:nvPr/>
      </p:nvGrpSpPr>
      <p:grpSpPr>
        <a:xfrm>
          <a:off x="0" y="0"/>
          <a:ext cx="0" cy="0"/>
          <a:chOff x="0" y="0"/>
          <a:chExt cx="0" cy="0"/>
        </a:xfrm>
      </p:grpSpPr>
      <p:sp>
        <p:nvSpPr>
          <p:cNvPr id="44" name="You are the face that has changed my whole world. You are the face that I see everywhere I go. You are so beautiful to me that I can’t explain , Just like a green flower porcelain"/>
          <p:cNvSpPr txBox="1"/>
          <p:nvPr/>
        </p:nvSpPr>
        <p:spPr>
          <a:xfrm>
            <a:off x="4366157" y="7443588"/>
            <a:ext cx="15651686" cy="102592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2400">
                <a:solidFill>
                  <a:srgbClr val="FFFFFF"/>
                </a:solidFill>
                <a:latin typeface="Helvetica"/>
                <a:ea typeface="Helvetica"/>
                <a:cs typeface="Helvetica"/>
                <a:sym typeface="Helvetica"/>
              </a:defRPr>
            </a:lvl1pPr>
          </a:lstStyle>
          <a:p>
            <a:r>
              <a:rPr lang="en-US" sz="6000" dirty="0"/>
              <a:t>What to </a:t>
            </a:r>
            <a:r>
              <a:rPr lang="en-US" sz="6000" dirty="0" smtClean="0"/>
              <a:t>Say </a:t>
            </a:r>
            <a:r>
              <a:rPr lang="en-US" sz="6000" dirty="0"/>
              <a:t>(and </a:t>
            </a:r>
            <a:r>
              <a:rPr lang="en-US" sz="6000" dirty="0" smtClean="0"/>
              <a:t>What Not </a:t>
            </a:r>
            <a:r>
              <a:rPr lang="en-US" sz="6000" dirty="0"/>
              <a:t>to </a:t>
            </a:r>
            <a:r>
              <a:rPr lang="en-US" sz="6000" dirty="0" smtClean="0"/>
              <a:t>Say</a:t>
            </a:r>
            <a:r>
              <a:rPr lang="en-US" sz="6000" dirty="0"/>
              <a:t>)</a:t>
            </a:r>
            <a:endParaRPr sz="6000" dirty="0"/>
          </a:p>
        </p:txBody>
      </p:sp>
      <p:sp>
        <p:nvSpPr>
          <p:cNvPr id="45" name="AEVER"/>
          <p:cNvSpPr txBox="1"/>
          <p:nvPr/>
        </p:nvSpPr>
        <p:spPr>
          <a:xfrm>
            <a:off x="6535812" y="5638702"/>
            <a:ext cx="11312392" cy="133369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2000" b="1" spc="1800">
                <a:solidFill>
                  <a:srgbClr val="FFFC73"/>
                </a:solidFill>
                <a:latin typeface="Helvetica"/>
                <a:ea typeface="Helvetica"/>
                <a:cs typeface="Helvetica"/>
                <a:sym typeface="Helvetica"/>
              </a:defRPr>
            </a:lvl1pPr>
          </a:lstStyle>
          <a:p>
            <a:r>
              <a:rPr lang="en-US" sz="8000" cap="all" dirty="0">
                <a:solidFill>
                  <a:srgbClr val="FFD966"/>
                </a:solidFill>
              </a:rPr>
              <a:t>Marketing 101</a:t>
            </a:r>
            <a:endParaRPr sz="8000" cap="all" dirty="0">
              <a:solidFill>
                <a:srgbClr val="FFD966"/>
              </a:solidFill>
            </a:endParaRPr>
          </a:p>
        </p:txBody>
      </p:sp>
    </p:spTree>
    <p:extLst>
      <p:ext uri="{BB962C8B-B14F-4D97-AF65-F5344CB8AC3E}">
        <p14:creationId xmlns:p14="http://schemas.microsoft.com/office/powerpoint/2010/main" val="95448496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5040"/>
          <a:stretch/>
        </p:blipFill>
        <p:spPr>
          <a:xfrm>
            <a:off x="0" y="-43544"/>
            <a:ext cx="24384000" cy="13759543"/>
          </a:xfrm>
          <a:prstGeom prst="rect">
            <a:avLst/>
          </a:prstGeom>
        </p:spPr>
      </p:pic>
      <p:sp>
        <p:nvSpPr>
          <p:cNvPr id="377" name="Rectangle"/>
          <p:cNvSpPr/>
          <p:nvPr/>
        </p:nvSpPr>
        <p:spPr>
          <a:xfrm>
            <a:off x="2154252" y="0"/>
            <a:ext cx="8364042" cy="13716000"/>
          </a:xfrm>
          <a:prstGeom prst="rect">
            <a:avLst/>
          </a:prstGeom>
          <a:solidFill>
            <a:schemeClr val="bg1">
              <a:alpha val="80000"/>
            </a:schemeClr>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11"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p:cNvSpPr/>
          <p:nvPr/>
        </p:nvSpPr>
        <p:spPr>
          <a:xfrm>
            <a:off x="2794816" y="4725558"/>
            <a:ext cx="7082914" cy="570412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US" sz="2800" dirty="0" smtClean="0"/>
              <a:t>In addition to </a:t>
            </a:r>
            <a:r>
              <a:rPr lang="en-US" sz="2800" dirty="0"/>
              <a:t>reaching out to games news websites, it’s possible to reach out to potential affiliates. Have some new art that used Substance or </a:t>
            </a:r>
            <a:r>
              <a:rPr lang="en-US" sz="2800" dirty="0" err="1"/>
              <a:t>Quixel</a:t>
            </a:r>
            <a:r>
              <a:rPr lang="en-US" sz="2800" dirty="0"/>
              <a:t>? Why not tag them in your tweets! Been working away in Maya, 3ds Max, or Marmoset? Consider tagging them!</a:t>
            </a:r>
          </a:p>
          <a:p>
            <a:r>
              <a:rPr lang="en-US" sz="2800" dirty="0"/>
              <a:t> </a:t>
            </a:r>
          </a:p>
          <a:p>
            <a:r>
              <a:rPr lang="en-US" sz="2800" dirty="0"/>
              <a:t>Larger companies in the industry often repost content online and are keen to share the work of their customers. This shared content can reach </a:t>
            </a:r>
            <a:r>
              <a:rPr lang="en-US" sz="2800" dirty="0" smtClean="0"/>
              <a:t>a </a:t>
            </a:r>
            <a:r>
              <a:rPr lang="en-US" sz="2800" dirty="0"/>
              <a:t>very wide audience and help</a:t>
            </a:r>
            <a:r>
              <a:rPr lang="en-US" sz="2800" dirty="0" smtClean="0"/>
              <a:t>. </a:t>
            </a:r>
            <a:endParaRPr lang="en-US" sz="2800" dirty="0"/>
          </a:p>
        </p:txBody>
      </p:sp>
      <p:sp>
        <p:nvSpPr>
          <p:cNvPr id="12" name="The Picture slide"/>
          <p:cNvSpPr txBox="1"/>
          <p:nvPr/>
        </p:nvSpPr>
        <p:spPr>
          <a:xfrm>
            <a:off x="2794815" y="3457011"/>
            <a:ext cx="7082914" cy="87203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cap="all" dirty="0"/>
              <a:t>Other Marketeers</a:t>
            </a:r>
            <a:endParaRPr cap="all" dirty="0"/>
          </a:p>
        </p:txBody>
      </p:sp>
      <p:sp>
        <p:nvSpPr>
          <p:cNvPr id="13" name="Rectangle"/>
          <p:cNvSpPr/>
          <p:nvPr/>
        </p:nvSpPr>
        <p:spPr>
          <a:xfrm>
            <a:off x="2885788" y="4420829"/>
            <a:ext cx="7104888"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spTree>
    <p:extLst>
      <p:ext uri="{BB962C8B-B14F-4D97-AF65-F5344CB8AC3E}">
        <p14:creationId xmlns:p14="http://schemas.microsoft.com/office/powerpoint/2010/main" val="307139826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92929"/>
        </a:solidFill>
        <a:effectLst/>
      </p:bgPr>
    </p:bg>
    <p:spTree>
      <p:nvGrpSpPr>
        <p:cNvPr id="1" name=""/>
        <p:cNvGrpSpPr/>
        <p:nvPr/>
      </p:nvGrpSpPr>
      <p:grpSpPr>
        <a:xfrm>
          <a:off x="0" y="0"/>
          <a:ext cx="0" cy="0"/>
          <a:chOff x="0" y="0"/>
          <a:chExt cx="0" cy="0"/>
        </a:xfrm>
      </p:grpSpPr>
      <p:sp>
        <p:nvSpPr>
          <p:cNvPr id="44" name="You are the face that has changed my whole world. You are the face that I see everywhere I go. You are so beautiful to me that I can’t explain , Just like a green flower porcelain"/>
          <p:cNvSpPr txBox="1"/>
          <p:nvPr/>
        </p:nvSpPr>
        <p:spPr>
          <a:xfrm>
            <a:off x="4366157" y="7443588"/>
            <a:ext cx="15651686" cy="102592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2400">
                <a:solidFill>
                  <a:srgbClr val="FFFFFF"/>
                </a:solidFill>
                <a:latin typeface="Helvetica"/>
                <a:ea typeface="Helvetica"/>
                <a:cs typeface="Helvetica"/>
                <a:sym typeface="Helvetica"/>
              </a:defRPr>
            </a:lvl1pPr>
          </a:lstStyle>
          <a:p>
            <a:r>
              <a:rPr lang="en-US" sz="6000" dirty="0"/>
              <a:t>Questions?</a:t>
            </a:r>
            <a:endParaRPr sz="6000" dirty="0"/>
          </a:p>
        </p:txBody>
      </p:sp>
      <p:sp>
        <p:nvSpPr>
          <p:cNvPr id="45" name="AEVER"/>
          <p:cNvSpPr txBox="1"/>
          <p:nvPr/>
        </p:nvSpPr>
        <p:spPr>
          <a:xfrm>
            <a:off x="7538495" y="5638702"/>
            <a:ext cx="9307035" cy="133369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2000" b="1" spc="1800">
                <a:solidFill>
                  <a:srgbClr val="FFFC73"/>
                </a:solidFill>
                <a:latin typeface="Helvetica"/>
                <a:ea typeface="Helvetica"/>
                <a:cs typeface="Helvetica"/>
                <a:sym typeface="Helvetica"/>
              </a:defRPr>
            </a:lvl1pPr>
          </a:lstStyle>
          <a:p>
            <a:r>
              <a:rPr lang="en-US" sz="8000" cap="all" dirty="0">
                <a:solidFill>
                  <a:srgbClr val="FFD966"/>
                </a:solidFill>
              </a:rPr>
              <a:t>Conclusion</a:t>
            </a:r>
            <a:endParaRPr sz="8000" cap="all" dirty="0">
              <a:solidFill>
                <a:srgbClr val="FFD966"/>
              </a:solidFill>
            </a:endParaRPr>
          </a:p>
        </p:txBody>
      </p:sp>
    </p:spTree>
    <p:extLst>
      <p:ext uri="{BB962C8B-B14F-4D97-AF65-F5344CB8AC3E}">
        <p14:creationId xmlns:p14="http://schemas.microsoft.com/office/powerpoint/2010/main" val="264414487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77B4C6BF-B5D5-461C-B43C-3C312E285617}"/>
              </a:ext>
            </a:extLst>
          </p:cNvPr>
          <p:cNvPicPr>
            <a:picLocks noChangeAspect="1"/>
          </p:cNvPicPr>
          <p:nvPr/>
        </p:nvPicPr>
        <p:blipFill rotWithShape="1">
          <a:blip r:embed="rId2">
            <a:extLst>
              <a:ext uri="{28A0092B-C50C-407E-A947-70E740481C1C}">
                <a14:useLocalDpi xmlns:a14="http://schemas.microsoft.com/office/drawing/2010/main" val="0"/>
              </a:ext>
            </a:extLst>
          </a:blip>
          <a:srcRect l="17249"/>
          <a:stretch/>
        </p:blipFill>
        <p:spPr>
          <a:xfrm>
            <a:off x="10518292" y="0"/>
            <a:ext cx="13865708" cy="13716000"/>
          </a:xfrm>
          <a:prstGeom prst="rect">
            <a:avLst/>
          </a:prstGeom>
        </p:spPr>
      </p:pic>
      <p:sp>
        <p:nvSpPr>
          <p:cNvPr id="377" name="Rectangle"/>
          <p:cNvSpPr/>
          <p:nvPr/>
        </p:nvSpPr>
        <p:spPr>
          <a:xfrm>
            <a:off x="2154252" y="0"/>
            <a:ext cx="8364042" cy="13716000"/>
          </a:xfrm>
          <a:prstGeom prst="rect">
            <a:avLst/>
          </a:prstGeom>
          <a:solidFill>
            <a:schemeClr val="bg1">
              <a:alpha val="80000"/>
            </a:schemeClr>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11"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p:cNvSpPr/>
          <p:nvPr/>
        </p:nvSpPr>
        <p:spPr>
          <a:xfrm>
            <a:off x="2794816" y="4781144"/>
            <a:ext cx="7132320" cy="461664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US" sz="2800" dirty="0"/>
              <a:t>Competition </a:t>
            </a:r>
            <a:r>
              <a:rPr lang="en-US" sz="2800" dirty="0" smtClean="0"/>
              <a:t>between </a:t>
            </a:r>
            <a:r>
              <a:rPr lang="en-US" sz="2800" dirty="0"/>
              <a:t>game projects once released, and their need for effective marketing, is at an all-time high. When marketing a project, developers need to </a:t>
            </a:r>
            <a:r>
              <a:rPr lang="en-US" sz="2800" dirty="0" smtClean="0"/>
              <a:t>determine the following:</a:t>
            </a:r>
            <a:endParaRPr lang="en-US" sz="2800" dirty="0" smtClean="0"/>
          </a:p>
          <a:p>
            <a:endParaRPr lang="en-US" sz="2800" dirty="0"/>
          </a:p>
          <a:p>
            <a:pPr marL="457200" indent="-457200">
              <a:spcAft>
                <a:spcPts val="800"/>
              </a:spcAft>
              <a:buFont typeface="Arial" panose="020B0604020202020204" pitchFamily="34" charset="0"/>
              <a:buChar char="•"/>
            </a:pPr>
            <a:r>
              <a:rPr lang="en-US" sz="2800" dirty="0"/>
              <a:t>What to say</a:t>
            </a:r>
          </a:p>
          <a:p>
            <a:pPr marL="457200" indent="-457200">
              <a:spcAft>
                <a:spcPts val="800"/>
              </a:spcAft>
              <a:buFont typeface="Arial" panose="020B0604020202020204" pitchFamily="34" charset="0"/>
              <a:buChar char="•"/>
            </a:pPr>
            <a:r>
              <a:rPr lang="en-US" sz="2800" dirty="0"/>
              <a:t>Where to say it</a:t>
            </a:r>
          </a:p>
          <a:p>
            <a:pPr marL="457200" indent="-457200">
              <a:buFont typeface="Arial" panose="020B0604020202020204" pitchFamily="34" charset="0"/>
              <a:buChar char="•"/>
            </a:pPr>
            <a:r>
              <a:rPr lang="en-US" sz="2800" dirty="0"/>
              <a:t>How to approach press and potential market partners</a:t>
            </a:r>
          </a:p>
        </p:txBody>
      </p:sp>
      <p:sp>
        <p:nvSpPr>
          <p:cNvPr id="12" name="The Picture slide"/>
          <p:cNvSpPr txBox="1"/>
          <p:nvPr/>
        </p:nvSpPr>
        <p:spPr>
          <a:xfrm>
            <a:off x="2794815" y="2687570"/>
            <a:ext cx="7315200" cy="164147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cap="all" dirty="0"/>
              <a:t>Game </a:t>
            </a:r>
            <a:r>
              <a:rPr lang="en-US" cap="all" dirty="0" smtClean="0"/>
              <a:t>Marketing 101</a:t>
            </a:r>
            <a:endParaRPr cap="all" dirty="0"/>
          </a:p>
        </p:txBody>
      </p:sp>
      <p:sp>
        <p:nvSpPr>
          <p:cNvPr id="13" name="Rectangle"/>
          <p:cNvSpPr/>
          <p:nvPr/>
        </p:nvSpPr>
        <p:spPr>
          <a:xfrm>
            <a:off x="2869459" y="4447640"/>
            <a:ext cx="713232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pic>
        <p:nvPicPr>
          <p:cNvPr id="14" name="Picture 13">
            <a:extLst>
              <a:ext uri="{FF2B5EF4-FFF2-40B4-BE49-F238E27FC236}">
                <a16:creationId xmlns="" xmlns:a16="http://schemas.microsoft.com/office/drawing/2014/main" id="{5CBCA6D0-D0E4-4613-AA7A-B0CE39D74AAC}"/>
              </a:ext>
            </a:extLst>
          </p:cNvPr>
          <p:cNvPicPr>
            <a:picLocks noChangeAspect="1"/>
          </p:cNvPicPr>
          <p:nvPr/>
        </p:nvPicPr>
        <p:blipFill rotWithShape="1">
          <a:blip r:embed="rId2">
            <a:extLst>
              <a:ext uri="{28A0092B-C50C-407E-A947-70E740481C1C}">
                <a14:useLocalDpi xmlns:a14="http://schemas.microsoft.com/office/drawing/2010/main" val="0"/>
              </a:ext>
            </a:extLst>
          </a:blip>
          <a:srcRect l="87143"/>
          <a:stretch/>
        </p:blipFill>
        <p:spPr>
          <a:xfrm>
            <a:off x="0" y="0"/>
            <a:ext cx="2154252" cy="13716000"/>
          </a:xfrm>
          <a:prstGeom prst="rect">
            <a:avLst/>
          </a:prstGeom>
        </p:spPr>
      </p:pic>
    </p:spTree>
    <p:extLst>
      <p:ext uri="{BB962C8B-B14F-4D97-AF65-F5344CB8AC3E}">
        <p14:creationId xmlns:p14="http://schemas.microsoft.com/office/powerpoint/2010/main" val="100464227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Rectangle"/>
          <p:cNvSpPr/>
          <p:nvPr/>
        </p:nvSpPr>
        <p:spPr>
          <a:xfrm>
            <a:off x="1400175" y="-48485"/>
            <a:ext cx="7765125" cy="13812970"/>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684" name="I see your face on the leaves,telling me how lonely I have been. This is a dream of mine that I have just dreamed. Just see your smiling face everywhere I go. The love I feel for you to shine inside me. But it’s all over now you’re gone. This is a dream of mine that I have just ..."/>
          <p:cNvSpPr txBox="1"/>
          <p:nvPr/>
        </p:nvSpPr>
        <p:spPr>
          <a:xfrm>
            <a:off x="9989292" y="4183930"/>
            <a:ext cx="12700000" cy="522707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US" sz="2800" dirty="0"/>
              <a:t>All marketing requires marketers to work out exactly what they’re trying to accomplish and how they’d like to be recognized</a:t>
            </a:r>
            <a:r>
              <a:rPr lang="en-US" sz="2800" dirty="0" smtClean="0"/>
              <a:t>. </a:t>
            </a:r>
            <a:endParaRPr lang="en-US" sz="2800" dirty="0"/>
          </a:p>
          <a:p>
            <a:endParaRPr lang="en-US" sz="2800" dirty="0"/>
          </a:p>
          <a:p>
            <a:pPr marL="457200" indent="-457200">
              <a:spcAft>
                <a:spcPts val="1000"/>
              </a:spcAft>
              <a:buFont typeface="Arial" panose="020B0604020202020204" pitchFamily="34" charset="0"/>
              <a:buChar char="•"/>
            </a:pPr>
            <a:r>
              <a:rPr lang="en-US" sz="2800" dirty="0"/>
              <a:t>Are you trying to establish yourself as a leader</a:t>
            </a:r>
            <a:r>
              <a:rPr lang="en-US" sz="2800" dirty="0" smtClean="0"/>
              <a:t>? </a:t>
            </a:r>
            <a:endParaRPr lang="en-US" sz="2800" dirty="0"/>
          </a:p>
          <a:p>
            <a:pPr marL="457200" indent="-457200">
              <a:spcAft>
                <a:spcPts val="1000"/>
              </a:spcAft>
              <a:buFont typeface="Arial" panose="020B0604020202020204" pitchFamily="34" charset="0"/>
              <a:buChar char="•"/>
            </a:pPr>
            <a:r>
              <a:rPr lang="en-US" sz="2800" dirty="0"/>
              <a:t>As something novel and unique</a:t>
            </a:r>
            <a:r>
              <a:rPr lang="en-US" sz="2800" dirty="0" smtClean="0"/>
              <a:t>?</a:t>
            </a:r>
            <a:endParaRPr lang="en-US" sz="2800" dirty="0"/>
          </a:p>
          <a:p>
            <a:pPr marL="457200" indent="-457200">
              <a:spcAft>
                <a:spcPts val="1000"/>
              </a:spcAft>
              <a:buFont typeface="Arial" panose="020B0604020202020204" pitchFamily="34" charset="0"/>
              <a:buChar char="•"/>
            </a:pPr>
            <a:r>
              <a:rPr lang="en-US" sz="2800" dirty="0"/>
              <a:t>Are you trying to promote a newsletter, demo, or game release</a:t>
            </a:r>
            <a:r>
              <a:rPr lang="en-US" sz="2800" dirty="0" smtClean="0"/>
              <a:t>?</a:t>
            </a:r>
            <a:endParaRPr lang="en-US" sz="2800" dirty="0"/>
          </a:p>
          <a:p>
            <a:pPr marL="457200" indent="-457200">
              <a:buFont typeface="Arial" panose="020B0604020202020204" pitchFamily="34" charset="0"/>
              <a:buChar char="•"/>
            </a:pPr>
            <a:r>
              <a:rPr lang="en-US" sz="2800" dirty="0"/>
              <a:t>Will you be recognized as approachable or as something more exclusive</a:t>
            </a:r>
            <a:r>
              <a:rPr lang="en-US" sz="2800" dirty="0" smtClean="0"/>
              <a:t>?</a:t>
            </a:r>
            <a:endParaRPr lang="en-US" sz="2800" dirty="0"/>
          </a:p>
          <a:p>
            <a:endParaRPr lang="en-US" sz="2800" dirty="0"/>
          </a:p>
          <a:p>
            <a:r>
              <a:rPr lang="en-US" sz="2800" dirty="0"/>
              <a:t>Establishing the general message, the public identity of the team, and the purpose of the messaging is essential for working out a cohesive media strategy</a:t>
            </a:r>
            <a:r>
              <a:rPr lang="en-US" sz="2800" dirty="0" smtClean="0"/>
              <a:t>.</a:t>
            </a:r>
            <a:endParaRPr sz="2800" dirty="0"/>
          </a:p>
        </p:txBody>
      </p:sp>
      <p:sp>
        <p:nvSpPr>
          <p:cNvPr id="686" name="Just like flower porcelain  You’re like a moon that  awaken to say hello So beautiful and bright that you make me content to play it  world"/>
          <p:cNvSpPr txBox="1"/>
          <p:nvPr/>
        </p:nvSpPr>
        <p:spPr>
          <a:xfrm>
            <a:off x="1903990" y="4183930"/>
            <a:ext cx="6572119" cy="164147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r">
              <a:defRPr b="1">
                <a:latin typeface="Helvetica"/>
                <a:ea typeface="Helvetica"/>
                <a:cs typeface="Helvetica"/>
                <a:sym typeface="Helvetica"/>
              </a:defRPr>
            </a:lvl1pPr>
          </a:lstStyle>
          <a:p>
            <a:r>
              <a:rPr lang="en-US" dirty="0"/>
              <a:t>What are you trying to achieve? </a:t>
            </a:r>
            <a:endParaRPr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6436" t="8536" r="16029" b="30822"/>
          <a:stretch/>
        </p:blipFill>
        <p:spPr>
          <a:xfrm>
            <a:off x="3969372" y="386276"/>
            <a:ext cx="2626729" cy="2683625"/>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AAEECAC-D614-4CE1-B966-0F9666BB095E}"/>
              </a:ext>
            </a:extLst>
          </p:cNvPr>
          <p:cNvPicPr>
            <a:picLocks noChangeAspect="1"/>
          </p:cNvPicPr>
          <p:nvPr/>
        </p:nvPicPr>
        <p:blipFill rotWithShape="1">
          <a:blip r:embed="rId2"/>
          <a:srcRect l="30422" r="-1"/>
          <a:stretch/>
        </p:blipFill>
        <p:spPr>
          <a:xfrm>
            <a:off x="10518292" y="0"/>
            <a:ext cx="13865708" cy="13715999"/>
          </a:xfrm>
          <a:prstGeom prst="rect">
            <a:avLst/>
          </a:prstGeom>
          <a:ln>
            <a:noFill/>
          </a:ln>
          <a:effectLst>
            <a:softEdge rad="112500"/>
          </a:effectLst>
        </p:spPr>
      </p:pic>
      <p:sp>
        <p:nvSpPr>
          <p:cNvPr id="377" name="Rectangle"/>
          <p:cNvSpPr/>
          <p:nvPr/>
        </p:nvSpPr>
        <p:spPr>
          <a:xfrm>
            <a:off x="2154252" y="0"/>
            <a:ext cx="8364042" cy="13716000"/>
          </a:xfrm>
          <a:prstGeom prst="rect">
            <a:avLst/>
          </a:prstGeom>
          <a:solidFill>
            <a:schemeClr val="bg1">
              <a:alpha val="80000"/>
            </a:schemeClr>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11"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p:cNvSpPr/>
          <p:nvPr/>
        </p:nvSpPr>
        <p:spPr>
          <a:xfrm>
            <a:off x="2794816" y="4725558"/>
            <a:ext cx="7082914" cy="699678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US" sz="2800" dirty="0"/>
              <a:t>Announcements from development teams should always try and be positive and/or objective. Wherever possible, they should include reasons for the audience to return to the platform where they received the </a:t>
            </a:r>
            <a:r>
              <a:rPr lang="en-US" sz="2800" dirty="0" smtClean="0"/>
              <a:t>message.</a:t>
            </a:r>
            <a:endParaRPr lang="en-US" sz="2800" dirty="0"/>
          </a:p>
          <a:p>
            <a:r>
              <a:rPr lang="en-US" sz="2800" dirty="0"/>
              <a:t> </a:t>
            </a:r>
          </a:p>
          <a:p>
            <a:r>
              <a:rPr lang="en-US" sz="2800" i="1" dirty="0"/>
              <a:t>“Every Thursday we’ll be releasing a new clip of footage, so make sure to subscribe to our YouTube channel so you don’t miss out</a:t>
            </a:r>
            <a:r>
              <a:rPr lang="en-US" sz="2800" i="1" dirty="0" smtClean="0"/>
              <a:t>!”</a:t>
            </a:r>
          </a:p>
          <a:p>
            <a:endParaRPr lang="en-US" sz="2800" i="1" dirty="0" smtClean="0"/>
          </a:p>
          <a:p>
            <a:pPr>
              <a:spcAft>
                <a:spcPts val="1800"/>
              </a:spcAft>
            </a:pPr>
            <a:r>
              <a:rPr lang="en-US" sz="2800" i="1" dirty="0" smtClean="0"/>
              <a:t>“</a:t>
            </a:r>
            <a:r>
              <a:rPr lang="en-US" sz="2800" i="1" dirty="0"/>
              <a:t>As development ramps up, we’ll be releasing more screenshots of unseen areas. You won’t want to miss this, so make sure to follow</a:t>
            </a:r>
            <a:r>
              <a:rPr lang="en-US" sz="2800" i="1" dirty="0" smtClean="0"/>
              <a:t>!”</a:t>
            </a:r>
            <a:endParaRPr lang="en-US" sz="2800" dirty="0"/>
          </a:p>
        </p:txBody>
      </p:sp>
      <p:sp>
        <p:nvSpPr>
          <p:cNvPr id="12" name="The Picture slide"/>
          <p:cNvSpPr txBox="1"/>
          <p:nvPr/>
        </p:nvSpPr>
        <p:spPr>
          <a:xfrm>
            <a:off x="2794815" y="3457011"/>
            <a:ext cx="7082914" cy="87203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cap="all" dirty="0"/>
              <a:t>Positivity</a:t>
            </a:r>
            <a:endParaRPr cap="all" dirty="0"/>
          </a:p>
        </p:txBody>
      </p:sp>
      <p:sp>
        <p:nvSpPr>
          <p:cNvPr id="13" name="Rectangle"/>
          <p:cNvSpPr/>
          <p:nvPr/>
        </p:nvSpPr>
        <p:spPr>
          <a:xfrm>
            <a:off x="2869459" y="4420829"/>
            <a:ext cx="7104888"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spTree>
    <p:extLst>
      <p:ext uri="{BB962C8B-B14F-4D97-AF65-F5344CB8AC3E}">
        <p14:creationId xmlns:p14="http://schemas.microsoft.com/office/powerpoint/2010/main" val="167832017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52FE30F1-7B9D-44A8-9AC6-2161FC033309}"/>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23960" r="8646"/>
          <a:stretch/>
        </p:blipFill>
        <p:spPr>
          <a:xfrm>
            <a:off x="10518292" y="0"/>
            <a:ext cx="13865707" cy="13716000"/>
          </a:xfrm>
          <a:prstGeom prst="rect">
            <a:avLst/>
          </a:prstGeom>
        </p:spPr>
      </p:pic>
      <p:sp>
        <p:nvSpPr>
          <p:cNvPr id="377" name="Rectangle"/>
          <p:cNvSpPr/>
          <p:nvPr/>
        </p:nvSpPr>
        <p:spPr>
          <a:xfrm>
            <a:off x="2137923" y="0"/>
            <a:ext cx="8364042" cy="13716000"/>
          </a:xfrm>
          <a:prstGeom prst="rect">
            <a:avLst/>
          </a:prstGeom>
          <a:solidFill>
            <a:schemeClr val="bg1">
              <a:alpha val="80000"/>
            </a:schemeClr>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11"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p:cNvSpPr/>
          <p:nvPr/>
        </p:nvSpPr>
        <p:spPr>
          <a:xfrm>
            <a:off x="2794816" y="4725558"/>
            <a:ext cx="7082914" cy="568360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US" sz="2800" dirty="0"/>
              <a:t>Statements and announcements should be pushing the audience to be doing </a:t>
            </a:r>
            <a:r>
              <a:rPr lang="en-US" sz="2800" dirty="0" smtClean="0"/>
              <a:t>something</a:t>
            </a:r>
            <a:r>
              <a:rPr lang="en-US" sz="2800" dirty="0"/>
              <a:t>—for example</a:t>
            </a:r>
            <a:r>
              <a:rPr lang="en-US" sz="2800" dirty="0" smtClean="0"/>
              <a:t>:</a:t>
            </a:r>
          </a:p>
          <a:p>
            <a:endParaRPr lang="en-US" sz="2800" dirty="0"/>
          </a:p>
          <a:p>
            <a:pPr marL="457200" indent="-457200" fontAlgn="base">
              <a:spcAft>
                <a:spcPts val="800"/>
              </a:spcAft>
              <a:buFont typeface="Arial" panose="020B0604020202020204" pitchFamily="34" charset="0"/>
              <a:buChar char="•"/>
            </a:pPr>
            <a:r>
              <a:rPr lang="en-US" sz="2800" dirty="0"/>
              <a:t>Subscribing to a social media </a:t>
            </a:r>
            <a:r>
              <a:rPr lang="en-US" sz="2800" dirty="0" smtClean="0"/>
              <a:t>channel</a:t>
            </a:r>
            <a:endParaRPr lang="en-US" sz="2800" dirty="0"/>
          </a:p>
          <a:p>
            <a:pPr marL="457200" indent="-457200" fontAlgn="base">
              <a:spcAft>
                <a:spcPts val="800"/>
              </a:spcAft>
              <a:buFont typeface="Arial" panose="020B0604020202020204" pitchFamily="34" charset="0"/>
              <a:buChar char="•"/>
            </a:pPr>
            <a:r>
              <a:rPr lang="en-US" sz="2800" dirty="0"/>
              <a:t>Purchasing a </a:t>
            </a:r>
            <a:r>
              <a:rPr lang="en-US" sz="2800" dirty="0" smtClean="0"/>
              <a:t>game</a:t>
            </a:r>
            <a:endParaRPr lang="en-US" sz="2800" dirty="0"/>
          </a:p>
          <a:p>
            <a:pPr marL="457200" indent="-457200" fontAlgn="base">
              <a:spcAft>
                <a:spcPts val="800"/>
              </a:spcAft>
              <a:buFont typeface="Arial" panose="020B0604020202020204" pitchFamily="34" charset="0"/>
              <a:buChar char="•"/>
            </a:pPr>
            <a:r>
              <a:rPr lang="en-US" sz="2800" dirty="0"/>
              <a:t>Trying out a new </a:t>
            </a:r>
            <a:r>
              <a:rPr lang="en-US" sz="2800" dirty="0" smtClean="0"/>
              <a:t>update</a:t>
            </a:r>
            <a:endParaRPr lang="en-US" sz="2800" dirty="0"/>
          </a:p>
          <a:p>
            <a:pPr marL="457200" indent="-457200" fontAlgn="base">
              <a:spcAft>
                <a:spcPts val="800"/>
              </a:spcAft>
              <a:buFont typeface="Arial" panose="020B0604020202020204" pitchFamily="34" charset="0"/>
              <a:buChar char="•"/>
            </a:pPr>
            <a:r>
              <a:rPr lang="en-US" sz="2800" dirty="0"/>
              <a:t>Signing up for a </a:t>
            </a:r>
            <a:r>
              <a:rPr lang="en-US" sz="2800" dirty="0" smtClean="0"/>
              <a:t>newsletter</a:t>
            </a:r>
            <a:endParaRPr lang="en-US" sz="2800" dirty="0"/>
          </a:p>
          <a:p>
            <a:pPr marL="457200" indent="-457200" fontAlgn="base">
              <a:buFont typeface="Arial" panose="020B0604020202020204" pitchFamily="34" charset="0"/>
              <a:buChar char="•"/>
            </a:pPr>
            <a:r>
              <a:rPr lang="en-US" sz="2800" dirty="0"/>
              <a:t>Coming to your team booth at an </a:t>
            </a:r>
            <a:r>
              <a:rPr lang="en-US" sz="2800" dirty="0" smtClean="0"/>
              <a:t>expo</a:t>
            </a:r>
            <a:endParaRPr lang="en-US" sz="2800" dirty="0"/>
          </a:p>
          <a:p>
            <a:pPr fontAlgn="base"/>
            <a:endParaRPr lang="en-US" sz="2800" dirty="0"/>
          </a:p>
          <a:p>
            <a:pPr fontAlgn="base"/>
            <a:r>
              <a:rPr lang="en-US" sz="2800" dirty="0" smtClean="0"/>
              <a:t>A call to action helps </a:t>
            </a:r>
            <a:r>
              <a:rPr lang="en-US" sz="2800" dirty="0"/>
              <a:t>move the audience from observing to participating</a:t>
            </a:r>
            <a:r>
              <a:rPr lang="en-US" sz="2800" dirty="0" smtClean="0"/>
              <a:t>.</a:t>
            </a:r>
            <a:endParaRPr lang="en-US" sz="2800" dirty="0"/>
          </a:p>
        </p:txBody>
      </p:sp>
      <p:sp>
        <p:nvSpPr>
          <p:cNvPr id="12" name="The Picture slide"/>
          <p:cNvSpPr txBox="1"/>
          <p:nvPr/>
        </p:nvSpPr>
        <p:spPr>
          <a:xfrm>
            <a:off x="2794815" y="3457011"/>
            <a:ext cx="7082914" cy="87203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cap="all" dirty="0"/>
              <a:t>Calls to Action</a:t>
            </a:r>
            <a:endParaRPr cap="all" dirty="0"/>
          </a:p>
        </p:txBody>
      </p:sp>
      <p:sp>
        <p:nvSpPr>
          <p:cNvPr id="13" name="Rectangle"/>
          <p:cNvSpPr/>
          <p:nvPr/>
        </p:nvSpPr>
        <p:spPr>
          <a:xfrm>
            <a:off x="2869459" y="4420829"/>
            <a:ext cx="7104888"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9" name="Picture 8"/>
          <p:cNvPicPr>
            <a:picLocks noChangeAspect="1"/>
          </p:cNvPicPr>
          <p:nvPr/>
        </p:nvPicPr>
        <p:blipFill rotWithShape="1">
          <a:blip r:embed="rId4" cstate="print">
            <a:duotone>
              <a:prstClr val="black"/>
              <a:schemeClr val="bg1">
                <a:lumMod val="50000"/>
                <a:tint val="45000"/>
                <a:satMod val="400000"/>
              </a:schemeClr>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spTree>
    <p:extLst>
      <p:ext uri="{BB962C8B-B14F-4D97-AF65-F5344CB8AC3E}">
        <p14:creationId xmlns:p14="http://schemas.microsoft.com/office/powerpoint/2010/main" val="23830872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Rectangle"/>
          <p:cNvSpPr/>
          <p:nvPr/>
        </p:nvSpPr>
        <p:spPr>
          <a:xfrm>
            <a:off x="1400175" y="-48485"/>
            <a:ext cx="7765125" cy="13812970"/>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684" name="I see your face on the leaves,telling me how lonely I have been. This is a dream of mine that I have just dreamed. Just see your smiling face everywhere I go. The love I feel for you to shine inside me. But it’s all over now you’re gone. This is a dream of mine that I have just ..."/>
          <p:cNvSpPr txBox="1"/>
          <p:nvPr/>
        </p:nvSpPr>
        <p:spPr>
          <a:xfrm>
            <a:off x="9989292" y="4183930"/>
            <a:ext cx="12700000" cy="794063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US" sz="2800" dirty="0"/>
              <a:t>Identifying your target demographic, which platforms they use to receive updates, and how they’re likely to engage your marketing and product are important in establishing your message.</a:t>
            </a:r>
          </a:p>
          <a:p>
            <a:r>
              <a:rPr lang="en-US" sz="2800" dirty="0"/>
              <a:t> </a:t>
            </a:r>
          </a:p>
          <a:p>
            <a:r>
              <a:rPr lang="en-US" sz="2800" dirty="0" smtClean="0"/>
              <a:t>Your </a:t>
            </a:r>
            <a:r>
              <a:rPr lang="en-US" sz="2800" dirty="0"/>
              <a:t>message needs to be clear, targeted, and appropriate for the format and audience. Are you appealing to more than just Western markets? Many people localize their products, but should you be localizing your social media too?</a:t>
            </a:r>
          </a:p>
          <a:p>
            <a:r>
              <a:rPr lang="en-US" sz="2800" dirty="0"/>
              <a:t> </a:t>
            </a:r>
          </a:p>
          <a:p>
            <a:r>
              <a:rPr lang="en-US" sz="2800" dirty="0"/>
              <a:t>Gamer demographics at a glance</a:t>
            </a:r>
            <a:r>
              <a:rPr lang="en-US" sz="2800" dirty="0" smtClean="0"/>
              <a:t>:</a:t>
            </a:r>
          </a:p>
          <a:p>
            <a:endParaRPr lang="en-US" sz="2800" dirty="0" smtClean="0"/>
          </a:p>
          <a:p>
            <a:pPr marL="457200" indent="-457200" fontAlgn="base">
              <a:spcAft>
                <a:spcPts val="1000"/>
              </a:spcAft>
              <a:buFont typeface="Arial" panose="020B0604020202020204" pitchFamily="34" charset="0"/>
              <a:buChar char="•"/>
            </a:pPr>
            <a:r>
              <a:rPr lang="en-US" sz="2800" dirty="0"/>
              <a:t>The average gamer is 35 years old</a:t>
            </a:r>
            <a:r>
              <a:rPr lang="en-US" sz="2800" dirty="0" smtClean="0"/>
              <a:t>.</a:t>
            </a:r>
          </a:p>
          <a:p>
            <a:pPr marL="457200" indent="-457200" fontAlgn="base">
              <a:spcAft>
                <a:spcPts val="1000"/>
              </a:spcAft>
              <a:buFont typeface="Arial" panose="020B0604020202020204" pitchFamily="34" charset="0"/>
              <a:buChar char="•"/>
            </a:pPr>
            <a:r>
              <a:rPr lang="en-US" sz="2800" dirty="0"/>
              <a:t>Gamers are 58% male, 42% female</a:t>
            </a:r>
            <a:r>
              <a:rPr lang="en-US" sz="2800" dirty="0" smtClean="0"/>
              <a:t>.</a:t>
            </a:r>
          </a:p>
          <a:p>
            <a:pPr marL="457200" indent="-457200" fontAlgn="base">
              <a:spcAft>
                <a:spcPts val="1000"/>
              </a:spcAft>
              <a:buFont typeface="Arial" panose="020B0604020202020204" pitchFamily="34" charset="0"/>
              <a:buChar char="•"/>
            </a:pPr>
            <a:r>
              <a:rPr lang="en-US" sz="2800" dirty="0"/>
              <a:t>Men purchase nearly twice as many titles as women; however, women are a third more likely to make in-app purchases</a:t>
            </a:r>
            <a:r>
              <a:rPr lang="en-US" sz="2800" dirty="0" smtClean="0"/>
              <a:t>.</a:t>
            </a:r>
          </a:p>
          <a:p>
            <a:pPr marL="457200" indent="-457200" fontAlgn="base">
              <a:spcAft>
                <a:spcPts val="1000"/>
              </a:spcAft>
              <a:buFont typeface="Arial" panose="020B0604020202020204" pitchFamily="34" charset="0"/>
              <a:buChar char="•"/>
            </a:pPr>
            <a:r>
              <a:rPr lang="en-US" sz="2800" dirty="0"/>
              <a:t>Two-thirds of parents play games with their children weekly</a:t>
            </a:r>
            <a:r>
              <a:rPr lang="en-US" sz="2800" dirty="0" smtClean="0"/>
              <a:t>.</a:t>
            </a:r>
          </a:p>
          <a:p>
            <a:pPr marL="457200" indent="-457200" fontAlgn="base">
              <a:buFont typeface="Arial" panose="020B0604020202020204" pitchFamily="34" charset="0"/>
              <a:buChar char="•"/>
            </a:pPr>
            <a:r>
              <a:rPr lang="en-US" sz="2800" dirty="0"/>
              <a:t>The top five countries by game revenue are China, the United States, Japan, South Korea, and Germany</a:t>
            </a:r>
            <a:r>
              <a:rPr lang="en-US" sz="2800" dirty="0" smtClean="0"/>
              <a:t>.</a:t>
            </a:r>
            <a:endParaRPr lang="en-US" sz="2800" dirty="0"/>
          </a:p>
        </p:txBody>
      </p:sp>
      <p:sp>
        <p:nvSpPr>
          <p:cNvPr id="686" name="Just like flower porcelain  You’re like a moon that  awaken to say hello So beautiful and bright that you make me content to play it  world"/>
          <p:cNvSpPr txBox="1"/>
          <p:nvPr/>
        </p:nvSpPr>
        <p:spPr>
          <a:xfrm>
            <a:off x="1903990" y="4183930"/>
            <a:ext cx="6572119" cy="164147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r">
              <a:defRPr b="1">
                <a:latin typeface="Helvetica"/>
                <a:ea typeface="Helvetica"/>
                <a:cs typeface="Helvetica"/>
                <a:sym typeface="Helvetica"/>
              </a:defRPr>
            </a:lvl1pPr>
          </a:lstStyle>
          <a:p>
            <a:r>
              <a:rPr lang="en-US" dirty="0"/>
              <a:t>What are you trying to achieve? </a:t>
            </a:r>
            <a:endParaRPr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6436" t="8536" r="16029" b="30822"/>
          <a:stretch/>
        </p:blipFill>
        <p:spPr>
          <a:xfrm>
            <a:off x="3969372" y="386276"/>
            <a:ext cx="2626729" cy="2683625"/>
          </a:xfrm>
          <a:prstGeom prst="rect">
            <a:avLst/>
          </a:prstGeom>
        </p:spPr>
      </p:pic>
    </p:spTree>
    <p:extLst>
      <p:ext uri="{BB962C8B-B14F-4D97-AF65-F5344CB8AC3E}">
        <p14:creationId xmlns:p14="http://schemas.microsoft.com/office/powerpoint/2010/main" val="334144507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92929"/>
        </a:solidFill>
        <a:effectLst/>
      </p:bgPr>
    </p:bg>
    <p:spTree>
      <p:nvGrpSpPr>
        <p:cNvPr id="1" name=""/>
        <p:cNvGrpSpPr/>
        <p:nvPr/>
      </p:nvGrpSpPr>
      <p:grpSpPr>
        <a:xfrm>
          <a:off x="0" y="0"/>
          <a:ext cx="0" cy="0"/>
          <a:chOff x="0" y="0"/>
          <a:chExt cx="0" cy="0"/>
        </a:xfrm>
      </p:grpSpPr>
      <p:sp>
        <p:nvSpPr>
          <p:cNvPr id="44" name="You are the face that has changed my whole world. You are the face that I see everywhere I go. You are so beautiful to me that I can’t explain , Just like a green flower porcelain"/>
          <p:cNvSpPr txBox="1"/>
          <p:nvPr/>
        </p:nvSpPr>
        <p:spPr>
          <a:xfrm>
            <a:off x="4366157" y="7443588"/>
            <a:ext cx="15651686" cy="102592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2400">
                <a:solidFill>
                  <a:srgbClr val="FFFFFF"/>
                </a:solidFill>
                <a:latin typeface="Helvetica"/>
                <a:ea typeface="Helvetica"/>
                <a:cs typeface="Helvetica"/>
                <a:sym typeface="Helvetica"/>
              </a:defRPr>
            </a:lvl1pPr>
          </a:lstStyle>
          <a:p>
            <a:r>
              <a:rPr lang="en-US" sz="6000" dirty="0"/>
              <a:t>Where </a:t>
            </a:r>
            <a:r>
              <a:rPr lang="en-US" sz="6000" dirty="0" smtClean="0"/>
              <a:t>Do </a:t>
            </a:r>
            <a:r>
              <a:rPr lang="en-US" sz="6000" dirty="0"/>
              <a:t>I </a:t>
            </a:r>
            <a:r>
              <a:rPr lang="en-US" sz="6000" dirty="0" smtClean="0"/>
              <a:t>Say It</a:t>
            </a:r>
            <a:r>
              <a:rPr lang="en-US" sz="6000" dirty="0"/>
              <a:t>?</a:t>
            </a:r>
            <a:endParaRPr sz="6000" dirty="0"/>
          </a:p>
        </p:txBody>
      </p:sp>
      <p:sp>
        <p:nvSpPr>
          <p:cNvPr id="45" name="AEVER"/>
          <p:cNvSpPr txBox="1"/>
          <p:nvPr/>
        </p:nvSpPr>
        <p:spPr>
          <a:xfrm>
            <a:off x="6535815" y="5638702"/>
            <a:ext cx="11312392" cy="133369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2000" b="1" spc="1800">
                <a:solidFill>
                  <a:srgbClr val="FFFC73"/>
                </a:solidFill>
                <a:latin typeface="Helvetica"/>
                <a:ea typeface="Helvetica"/>
                <a:cs typeface="Helvetica"/>
                <a:sym typeface="Helvetica"/>
              </a:defRPr>
            </a:lvl1pPr>
          </a:lstStyle>
          <a:p>
            <a:r>
              <a:rPr lang="en-US" sz="8000" cap="all" dirty="0">
                <a:solidFill>
                  <a:srgbClr val="FFD966"/>
                </a:solidFill>
              </a:rPr>
              <a:t>Marketing 101</a:t>
            </a:r>
            <a:endParaRPr sz="8000" cap="all" dirty="0">
              <a:solidFill>
                <a:srgbClr val="FFD966"/>
              </a:solidFill>
            </a:endParaRPr>
          </a:p>
        </p:txBody>
      </p:sp>
    </p:spTree>
    <p:extLst>
      <p:ext uri="{BB962C8B-B14F-4D97-AF65-F5344CB8AC3E}">
        <p14:creationId xmlns:p14="http://schemas.microsoft.com/office/powerpoint/2010/main" val="95207073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129796" y="0"/>
            <a:ext cx="12254204" cy="13716000"/>
          </a:xfrm>
          <a:prstGeom prst="rect">
            <a:avLst/>
          </a:prstGeom>
          <a:solidFill>
            <a:srgbClr val="F3F3F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a:ea typeface="Helvetica"/>
              <a:cs typeface="Helvetica"/>
              <a:sym typeface="Helvetica"/>
            </a:endParaRPr>
          </a:p>
        </p:txBody>
      </p:sp>
      <p:sp>
        <p:nvSpPr>
          <p:cNvPr id="323" name="The Picture slide"/>
          <p:cNvSpPr txBox="1"/>
          <p:nvPr/>
        </p:nvSpPr>
        <p:spPr>
          <a:xfrm>
            <a:off x="1752108" y="4388092"/>
            <a:ext cx="8973592" cy="87203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cap="all" dirty="0"/>
              <a:t>Websites</a:t>
            </a:r>
            <a:endParaRPr cap="all" dirty="0"/>
          </a:p>
        </p:txBody>
      </p:sp>
      <p:sp>
        <p:nvSpPr>
          <p:cNvPr id="325"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752108" y="5724064"/>
            <a:ext cx="8509001" cy="268791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US" sz="2800" dirty="0"/>
              <a:t>Websites are a central hub for your online presence. All other channels that you use should link back to them, so websites need to be well maintained and presented. </a:t>
            </a:r>
            <a:r>
              <a:rPr lang="en-US" sz="2800" dirty="0" smtClean="0"/>
              <a:t>It’s </a:t>
            </a:r>
            <a:r>
              <a:rPr lang="en-US" sz="2800" dirty="0"/>
              <a:t>important to keep a clean </a:t>
            </a:r>
            <a:r>
              <a:rPr lang="en-US" sz="2800" dirty="0" smtClean="0"/>
              <a:t>design with </a:t>
            </a:r>
            <a:r>
              <a:rPr lang="en-US" sz="2800" dirty="0"/>
              <a:t>easily accessible links to your press kit, trailers, and all social media channels</a:t>
            </a:r>
            <a:r>
              <a:rPr lang="en-US" sz="2800" dirty="0" smtClean="0"/>
              <a:t>.</a:t>
            </a:r>
            <a:endParaRPr lang="en-US" sz="2800" dirty="0"/>
          </a:p>
        </p:txBody>
      </p:sp>
      <p:sp>
        <p:nvSpPr>
          <p:cNvPr id="16" name="Rectangle"/>
          <p:cNvSpPr/>
          <p:nvPr/>
        </p:nvSpPr>
        <p:spPr>
          <a:xfrm>
            <a:off x="1752108" y="5389934"/>
            <a:ext cx="868680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6436" t="8536" r="16029" b="30822"/>
          <a:stretch/>
        </p:blipFill>
        <p:spPr>
          <a:xfrm>
            <a:off x="4693243" y="403083"/>
            <a:ext cx="2626729" cy="2683625"/>
          </a:xfrm>
          <a:prstGeom prst="rect">
            <a:avLst/>
          </a:prstGeom>
        </p:spPr>
      </p:pic>
      <p:pic>
        <p:nvPicPr>
          <p:cNvPr id="1026" name="Picture 2" descr="blogAssets%2F2017%2FJULY+2017%2FMarketing+for+Indies%2FmarketingIndies10-770x351-1cc8571fe10bf65896c1a5736d47958748c90a5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85387" y="1269386"/>
            <a:ext cx="10743021" cy="489714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8" name="Picture 4" descr="blogAssets%2F2017%2FJULY+2017%2FMarketing+for+Indies%2FmarketingIndies11-770x387-7ac4a0ddead71c545c0e7d12bb4c982d13c5eec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85387" y="7152837"/>
            <a:ext cx="10743021" cy="539941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5015670" y="12287605"/>
            <a:ext cx="7002379" cy="964367"/>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800" i="1" dirty="0" smtClean="0"/>
              <a:t>The Siege </a:t>
            </a:r>
            <a:r>
              <a:rPr lang="en-US" sz="2800" i="1" dirty="0"/>
              <a:t>and the Sandfox, Goblins of Elderstone</a:t>
            </a:r>
            <a:r>
              <a:rPr lang="en-US" sz="2800" dirty="0"/>
              <a:t>, and </a:t>
            </a:r>
            <a:r>
              <a:rPr lang="en-US" sz="2800" i="1" dirty="0"/>
              <a:t>Abzu</a:t>
            </a:r>
            <a:endParaRPr kumimoji="0" lang="en-US" sz="2800" b="0" i="1" u="none" strike="noStrike" cap="none" spc="0" normalizeH="0" baseline="0" dirty="0">
              <a:ln>
                <a:noFill/>
              </a:ln>
              <a:solidFill>
                <a:srgbClr val="000000"/>
              </a:solidFill>
              <a:effectLst/>
              <a:uFillTx/>
              <a:sym typeface="Helvetica Light"/>
            </a:endParaRPr>
          </a:p>
        </p:txBody>
      </p:sp>
    </p:spTree>
    <p:extLst>
      <p:ext uri="{BB962C8B-B14F-4D97-AF65-F5344CB8AC3E}">
        <p14:creationId xmlns:p14="http://schemas.microsoft.com/office/powerpoint/2010/main" val="1416445844"/>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3F3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3F3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5935</TotalTime>
  <Words>1304</Words>
  <Application>Microsoft Office PowerPoint</Application>
  <PresentationFormat>Custom</PresentationFormat>
  <Paragraphs>135</Paragraphs>
  <Slides>21</Slides>
  <Notes>1</Notes>
  <HiddenSlides>0</HiddenSlides>
  <MMClips>0</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White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Melanie Nikdel</dc:creator>
  <cp:lastModifiedBy>KBH</cp:lastModifiedBy>
  <cp:revision>137</cp:revision>
  <dcterms:modified xsi:type="dcterms:W3CDTF">2018-02-20T03:35:53Z</dcterms:modified>
</cp:coreProperties>
</file>