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Lst>
  <p:notesMasterIdLst>
    <p:notesMasterId r:id="rId26"/>
  </p:notesMasterIdLst>
  <p:sldIdLst>
    <p:sldId id="347" r:id="rId3"/>
    <p:sldId id="356" r:id="rId4"/>
    <p:sldId id="362" r:id="rId5"/>
    <p:sldId id="361" r:id="rId6"/>
    <p:sldId id="363" r:id="rId7"/>
    <p:sldId id="364" r:id="rId8"/>
    <p:sldId id="365" r:id="rId9"/>
    <p:sldId id="366" r:id="rId10"/>
    <p:sldId id="368" r:id="rId11"/>
    <p:sldId id="367" r:id="rId12"/>
    <p:sldId id="369" r:id="rId13"/>
    <p:sldId id="380" r:id="rId14"/>
    <p:sldId id="374" r:id="rId15"/>
    <p:sldId id="370" r:id="rId16"/>
    <p:sldId id="371" r:id="rId17"/>
    <p:sldId id="372" r:id="rId18"/>
    <p:sldId id="373" r:id="rId19"/>
    <p:sldId id="375" r:id="rId20"/>
    <p:sldId id="377" r:id="rId21"/>
    <p:sldId id="376" r:id="rId22"/>
    <p:sldId id="382" r:id="rId23"/>
    <p:sldId id="379" r:id="rId24"/>
    <p:sldId id="381"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3F3F3F"/>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6" autoAdjust="0"/>
    <p:restoredTop sz="94660"/>
  </p:normalViewPr>
  <p:slideViewPr>
    <p:cSldViewPr snapToGrid="0" showGuides="1">
      <p:cViewPr>
        <p:scale>
          <a:sx n="47" d="100"/>
          <a:sy n="47" d="100"/>
        </p:scale>
        <p:origin x="-182" y="101"/>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561FB7-FAA9-4FF6-BDDF-B7E53D641134}" type="doc">
      <dgm:prSet loTypeId="urn:microsoft.com/office/officeart/2005/8/layout/radial5" loCatId="relationship" qsTypeId="urn:microsoft.com/office/officeart/2005/8/quickstyle/simple1" qsCatId="simple" csTypeId="urn:microsoft.com/office/officeart/2005/8/colors/accent0_3" csCatId="mainScheme" phldr="1"/>
      <dgm:spPr/>
      <dgm:t>
        <a:bodyPr/>
        <a:lstStyle/>
        <a:p>
          <a:endParaRPr lang="en-US"/>
        </a:p>
      </dgm:t>
    </dgm:pt>
    <dgm:pt modelId="{0BB41C72-6B9E-42EE-9A23-4519A174E6E5}">
      <dgm:prSet phldrT="[Text]"/>
      <dgm:spPr/>
      <dgm:t>
        <a:bodyPr/>
        <a:lstStyle/>
        <a:p>
          <a:r>
            <a:rPr lang="en-US" dirty="0"/>
            <a:t>Central Repository</a:t>
          </a:r>
        </a:p>
      </dgm:t>
    </dgm:pt>
    <dgm:pt modelId="{7FB8D448-88D0-4F85-9798-5DF6A478D996}" type="parTrans" cxnId="{767DB23F-C39A-4B1B-80BF-EB44087AC6CA}">
      <dgm:prSet/>
      <dgm:spPr/>
      <dgm:t>
        <a:bodyPr/>
        <a:lstStyle/>
        <a:p>
          <a:endParaRPr lang="en-US"/>
        </a:p>
      </dgm:t>
    </dgm:pt>
    <dgm:pt modelId="{3969235E-4B84-440D-BE16-89E926C21D9F}" type="sibTrans" cxnId="{767DB23F-C39A-4B1B-80BF-EB44087AC6CA}">
      <dgm:prSet/>
      <dgm:spPr/>
      <dgm:t>
        <a:bodyPr/>
        <a:lstStyle/>
        <a:p>
          <a:endParaRPr lang="en-US"/>
        </a:p>
      </dgm:t>
    </dgm:pt>
    <dgm:pt modelId="{09383734-1FED-46F1-AD68-B3F971CAB966}">
      <dgm:prSet phldrT="[Text]" custT="1"/>
      <dgm:spPr/>
      <dgm:t>
        <a:bodyPr/>
        <a:lstStyle/>
        <a:p>
          <a:pPr algn="ctr"/>
          <a:r>
            <a:rPr lang="en-US" sz="2000" dirty="0"/>
            <a:t>Client A</a:t>
          </a:r>
        </a:p>
      </dgm:t>
    </dgm:pt>
    <dgm:pt modelId="{F9572E3F-6AC2-4287-AF48-A5264A35644E}" type="parTrans" cxnId="{C9290497-6B67-4B06-B980-0C2EF3754F66}">
      <dgm:prSet/>
      <dgm:spPr/>
      <dgm:t>
        <a:bodyPr/>
        <a:lstStyle/>
        <a:p>
          <a:endParaRPr lang="en-US" dirty="0"/>
        </a:p>
      </dgm:t>
    </dgm:pt>
    <dgm:pt modelId="{45C85076-DF6C-4E00-94F5-23365DADC9D0}" type="sibTrans" cxnId="{C9290497-6B67-4B06-B980-0C2EF3754F66}">
      <dgm:prSet/>
      <dgm:spPr/>
      <dgm:t>
        <a:bodyPr/>
        <a:lstStyle/>
        <a:p>
          <a:endParaRPr lang="en-US"/>
        </a:p>
      </dgm:t>
    </dgm:pt>
    <dgm:pt modelId="{8173EFAC-46B6-4D61-B018-DAED78C34868}">
      <dgm:prSet phldrT="[Text]" custT="1"/>
      <dgm:spPr/>
      <dgm:t>
        <a:bodyPr/>
        <a:lstStyle/>
        <a:p>
          <a:pPr algn="ctr"/>
          <a:r>
            <a:rPr lang="en-US" sz="2000" dirty="0"/>
            <a:t>Client B</a:t>
          </a:r>
        </a:p>
      </dgm:t>
    </dgm:pt>
    <dgm:pt modelId="{EBFF5547-3826-47E0-8C65-D1EF445FEC6C}" type="parTrans" cxnId="{AE3245C9-E76E-4FAD-A877-454F627E7E0F}">
      <dgm:prSet/>
      <dgm:spPr/>
      <dgm:t>
        <a:bodyPr/>
        <a:lstStyle/>
        <a:p>
          <a:endParaRPr lang="en-US" dirty="0"/>
        </a:p>
      </dgm:t>
    </dgm:pt>
    <dgm:pt modelId="{042657E0-EF0C-4302-B5D4-8DCA140B64AF}" type="sibTrans" cxnId="{AE3245C9-E76E-4FAD-A877-454F627E7E0F}">
      <dgm:prSet/>
      <dgm:spPr/>
      <dgm:t>
        <a:bodyPr/>
        <a:lstStyle/>
        <a:p>
          <a:endParaRPr lang="en-US"/>
        </a:p>
      </dgm:t>
    </dgm:pt>
    <dgm:pt modelId="{AA3E81E2-0869-4444-B7EA-6CFA661DC75B}">
      <dgm:prSet phldrT="[Text]" custT="1"/>
      <dgm:spPr/>
      <dgm:t>
        <a:bodyPr/>
        <a:lstStyle/>
        <a:p>
          <a:pPr algn="ctr"/>
          <a:r>
            <a:rPr lang="en-US" sz="2000" dirty="0"/>
            <a:t>Client C</a:t>
          </a:r>
        </a:p>
      </dgm:t>
    </dgm:pt>
    <dgm:pt modelId="{6B5AE454-A4A4-4AAC-B910-005B6F561EE1}" type="parTrans" cxnId="{742F15C1-C885-437B-A7BF-7B53D8EFC2EC}">
      <dgm:prSet/>
      <dgm:spPr/>
      <dgm:t>
        <a:bodyPr/>
        <a:lstStyle/>
        <a:p>
          <a:endParaRPr lang="en-US" dirty="0"/>
        </a:p>
      </dgm:t>
    </dgm:pt>
    <dgm:pt modelId="{A4FF67DE-7992-482D-80C9-4CAC1C446988}" type="sibTrans" cxnId="{742F15C1-C885-437B-A7BF-7B53D8EFC2EC}">
      <dgm:prSet/>
      <dgm:spPr/>
      <dgm:t>
        <a:bodyPr/>
        <a:lstStyle/>
        <a:p>
          <a:endParaRPr lang="en-US"/>
        </a:p>
      </dgm:t>
    </dgm:pt>
    <dgm:pt modelId="{F11FD6E1-AEC6-429D-9940-50669A1AB927}">
      <dgm:prSet custT="1"/>
      <dgm:spPr/>
      <dgm:t>
        <a:bodyPr/>
        <a:lstStyle/>
        <a:p>
          <a:pPr algn="ctr"/>
          <a:r>
            <a:rPr lang="en-US" sz="1800" dirty="0"/>
            <a:t>Working Copy</a:t>
          </a:r>
        </a:p>
      </dgm:t>
    </dgm:pt>
    <dgm:pt modelId="{77B80D47-A2D4-4958-9E57-277BB6F002FB}" type="parTrans" cxnId="{1D6191DA-9135-453B-9DD9-0087A69E8A8D}">
      <dgm:prSet/>
      <dgm:spPr/>
      <dgm:t>
        <a:bodyPr/>
        <a:lstStyle/>
        <a:p>
          <a:endParaRPr lang="en-US"/>
        </a:p>
      </dgm:t>
    </dgm:pt>
    <dgm:pt modelId="{DBCBBCA0-93EA-4079-AF49-3E231635A8C1}" type="sibTrans" cxnId="{1D6191DA-9135-453B-9DD9-0087A69E8A8D}">
      <dgm:prSet/>
      <dgm:spPr/>
      <dgm:t>
        <a:bodyPr/>
        <a:lstStyle/>
        <a:p>
          <a:endParaRPr lang="en-US"/>
        </a:p>
      </dgm:t>
    </dgm:pt>
    <dgm:pt modelId="{F0F4EA15-8026-4435-8A99-7678FCA59682}">
      <dgm:prSet custT="1"/>
      <dgm:spPr/>
      <dgm:t>
        <a:bodyPr/>
        <a:lstStyle/>
        <a:p>
          <a:pPr algn="ctr"/>
          <a:r>
            <a:rPr lang="en-US" sz="1800" dirty="0"/>
            <a:t>Working Copy</a:t>
          </a:r>
        </a:p>
      </dgm:t>
    </dgm:pt>
    <dgm:pt modelId="{49346F0E-5DB4-4333-8ACA-D97FC1E7A133}" type="parTrans" cxnId="{B2ADC25A-E725-4565-B409-AC7387FF46EB}">
      <dgm:prSet/>
      <dgm:spPr/>
      <dgm:t>
        <a:bodyPr/>
        <a:lstStyle/>
        <a:p>
          <a:endParaRPr lang="en-US"/>
        </a:p>
      </dgm:t>
    </dgm:pt>
    <dgm:pt modelId="{5BBFE2FA-2E85-426C-954A-41489296B56C}" type="sibTrans" cxnId="{B2ADC25A-E725-4565-B409-AC7387FF46EB}">
      <dgm:prSet/>
      <dgm:spPr/>
      <dgm:t>
        <a:bodyPr/>
        <a:lstStyle/>
        <a:p>
          <a:endParaRPr lang="en-US"/>
        </a:p>
      </dgm:t>
    </dgm:pt>
    <dgm:pt modelId="{590E832F-20D0-4A10-9F7E-07DDB498FF0D}">
      <dgm:prSet custT="1"/>
      <dgm:spPr/>
      <dgm:t>
        <a:bodyPr/>
        <a:lstStyle/>
        <a:p>
          <a:pPr algn="ctr"/>
          <a:r>
            <a:rPr lang="en-US" sz="1800" dirty="0"/>
            <a:t>Working Copy</a:t>
          </a:r>
        </a:p>
      </dgm:t>
    </dgm:pt>
    <dgm:pt modelId="{4D527B20-101F-4DD1-BDD5-10B7F82E9DF0}" type="parTrans" cxnId="{4C889F6A-4C33-4750-8C93-019C721CDE20}">
      <dgm:prSet/>
      <dgm:spPr/>
      <dgm:t>
        <a:bodyPr/>
        <a:lstStyle/>
        <a:p>
          <a:endParaRPr lang="en-US"/>
        </a:p>
      </dgm:t>
    </dgm:pt>
    <dgm:pt modelId="{1DDC2D59-DEC7-4ADC-B022-9A6EAB33F045}" type="sibTrans" cxnId="{4C889F6A-4C33-4750-8C93-019C721CDE20}">
      <dgm:prSet/>
      <dgm:spPr/>
      <dgm:t>
        <a:bodyPr/>
        <a:lstStyle/>
        <a:p>
          <a:endParaRPr lang="en-US"/>
        </a:p>
      </dgm:t>
    </dgm:pt>
    <dgm:pt modelId="{50616495-F455-451D-8DC7-F46366F2616C}" type="pres">
      <dgm:prSet presAssocID="{C5561FB7-FAA9-4FF6-BDDF-B7E53D641134}" presName="Name0" presStyleCnt="0">
        <dgm:presLayoutVars>
          <dgm:chMax val="1"/>
          <dgm:dir/>
          <dgm:animLvl val="ctr"/>
          <dgm:resizeHandles val="exact"/>
        </dgm:presLayoutVars>
      </dgm:prSet>
      <dgm:spPr/>
      <dgm:t>
        <a:bodyPr/>
        <a:lstStyle/>
        <a:p>
          <a:endParaRPr lang="en-US"/>
        </a:p>
      </dgm:t>
    </dgm:pt>
    <dgm:pt modelId="{E90930B9-5BC9-48DA-82EE-C31ADB22D59F}" type="pres">
      <dgm:prSet presAssocID="{0BB41C72-6B9E-42EE-9A23-4519A174E6E5}" presName="centerShape" presStyleLbl="node0" presStyleIdx="0" presStyleCnt="1" custLinFactNeighborX="1975" custLinFactNeighborY="-49743"/>
      <dgm:spPr/>
      <dgm:t>
        <a:bodyPr/>
        <a:lstStyle/>
        <a:p>
          <a:endParaRPr lang="en-US"/>
        </a:p>
      </dgm:t>
    </dgm:pt>
    <dgm:pt modelId="{40EB842A-CCA0-4825-A81D-ED3F0EE97831}" type="pres">
      <dgm:prSet presAssocID="{F9572E3F-6AC2-4287-AF48-A5264A35644E}" presName="parTrans" presStyleLbl="sibTrans2D1" presStyleIdx="0" presStyleCnt="3" custScaleX="178302"/>
      <dgm:spPr>
        <a:prstGeom prst="leftRightArrow">
          <a:avLst/>
        </a:prstGeom>
      </dgm:spPr>
      <dgm:t>
        <a:bodyPr/>
        <a:lstStyle/>
        <a:p>
          <a:endParaRPr lang="en-US"/>
        </a:p>
      </dgm:t>
    </dgm:pt>
    <dgm:pt modelId="{96D4534A-A67C-4810-897F-718A27AF06E5}" type="pres">
      <dgm:prSet presAssocID="{F9572E3F-6AC2-4287-AF48-A5264A35644E}" presName="connectorText" presStyleLbl="sibTrans2D1" presStyleIdx="0" presStyleCnt="3"/>
      <dgm:spPr/>
      <dgm:t>
        <a:bodyPr/>
        <a:lstStyle/>
        <a:p>
          <a:endParaRPr lang="en-US"/>
        </a:p>
      </dgm:t>
    </dgm:pt>
    <dgm:pt modelId="{BD5BFC8E-457E-4B2C-86F7-ADF59E288A62}" type="pres">
      <dgm:prSet presAssocID="{09383734-1FED-46F1-AD68-B3F971CAB966}" presName="node" presStyleLbl="node1" presStyleIdx="0" presStyleCnt="3" custRadScaleRad="116954" custRadScaleInc="-183277">
        <dgm:presLayoutVars>
          <dgm:bulletEnabled val="1"/>
        </dgm:presLayoutVars>
      </dgm:prSet>
      <dgm:spPr/>
      <dgm:t>
        <a:bodyPr/>
        <a:lstStyle/>
        <a:p>
          <a:endParaRPr lang="en-US"/>
        </a:p>
      </dgm:t>
    </dgm:pt>
    <dgm:pt modelId="{85420BF7-34B6-4356-9902-634B24F73FF1}" type="pres">
      <dgm:prSet presAssocID="{EBFF5547-3826-47E0-8C65-D1EF445FEC6C}" presName="parTrans" presStyleLbl="sibTrans2D1" presStyleIdx="1" presStyleCnt="3" custScaleX="169966"/>
      <dgm:spPr>
        <a:prstGeom prst="leftRightArrow">
          <a:avLst/>
        </a:prstGeom>
      </dgm:spPr>
      <dgm:t>
        <a:bodyPr/>
        <a:lstStyle/>
        <a:p>
          <a:endParaRPr lang="en-US"/>
        </a:p>
      </dgm:t>
    </dgm:pt>
    <dgm:pt modelId="{C10EA48F-4D24-42BC-9BD7-B78EB061114A}" type="pres">
      <dgm:prSet presAssocID="{EBFF5547-3826-47E0-8C65-D1EF445FEC6C}" presName="connectorText" presStyleLbl="sibTrans2D1" presStyleIdx="1" presStyleCnt="3"/>
      <dgm:spPr/>
      <dgm:t>
        <a:bodyPr/>
        <a:lstStyle/>
        <a:p>
          <a:endParaRPr lang="en-US"/>
        </a:p>
      </dgm:t>
    </dgm:pt>
    <dgm:pt modelId="{EBEF77AF-F15A-412E-80C3-88A4250056EA}" type="pres">
      <dgm:prSet presAssocID="{8173EFAC-46B6-4D61-B018-DAED78C34868}" presName="node" presStyleLbl="node1" presStyleIdx="1" presStyleCnt="3" custRadScaleRad="43881" custRadScaleInc="91391">
        <dgm:presLayoutVars>
          <dgm:bulletEnabled val="1"/>
        </dgm:presLayoutVars>
      </dgm:prSet>
      <dgm:spPr/>
      <dgm:t>
        <a:bodyPr/>
        <a:lstStyle/>
        <a:p>
          <a:endParaRPr lang="en-US"/>
        </a:p>
      </dgm:t>
    </dgm:pt>
    <dgm:pt modelId="{E234364E-4094-429F-BAB1-8219C987FC38}" type="pres">
      <dgm:prSet presAssocID="{6B5AE454-A4A4-4AAC-B910-005B6F561EE1}" presName="parTrans" presStyleLbl="sibTrans2D1" presStyleIdx="2" presStyleCnt="3" custScaleX="178871"/>
      <dgm:spPr>
        <a:prstGeom prst="leftRightArrow">
          <a:avLst/>
        </a:prstGeom>
      </dgm:spPr>
      <dgm:t>
        <a:bodyPr/>
        <a:lstStyle/>
        <a:p>
          <a:endParaRPr lang="en-US"/>
        </a:p>
      </dgm:t>
    </dgm:pt>
    <dgm:pt modelId="{59ABEBF7-6127-466D-9C60-2488C128833F}" type="pres">
      <dgm:prSet presAssocID="{6B5AE454-A4A4-4AAC-B910-005B6F561EE1}" presName="connectorText" presStyleLbl="sibTrans2D1" presStyleIdx="2" presStyleCnt="3"/>
      <dgm:spPr/>
      <dgm:t>
        <a:bodyPr/>
        <a:lstStyle/>
        <a:p>
          <a:endParaRPr lang="en-US"/>
        </a:p>
      </dgm:t>
    </dgm:pt>
    <dgm:pt modelId="{9DF89E54-FC9F-4501-9AA9-B85B9BBE7CCA}" type="pres">
      <dgm:prSet presAssocID="{AA3E81E2-0869-4444-B7EA-6CFA661DC75B}" presName="node" presStyleLbl="node1" presStyleIdx="2" presStyleCnt="3" custRadScaleRad="120281" custRadScaleInc="-218866">
        <dgm:presLayoutVars>
          <dgm:bulletEnabled val="1"/>
        </dgm:presLayoutVars>
      </dgm:prSet>
      <dgm:spPr/>
      <dgm:t>
        <a:bodyPr/>
        <a:lstStyle/>
        <a:p>
          <a:endParaRPr lang="en-US"/>
        </a:p>
      </dgm:t>
    </dgm:pt>
  </dgm:ptLst>
  <dgm:cxnLst>
    <dgm:cxn modelId="{B2ADC25A-E725-4565-B409-AC7387FF46EB}" srcId="{8173EFAC-46B6-4D61-B018-DAED78C34868}" destId="{F0F4EA15-8026-4435-8A99-7678FCA59682}" srcOrd="0" destOrd="0" parTransId="{49346F0E-5DB4-4333-8ACA-D97FC1E7A133}" sibTransId="{5BBFE2FA-2E85-426C-954A-41489296B56C}"/>
    <dgm:cxn modelId="{9F638774-409A-4558-BA7F-4B2B80F88A26}" type="presOf" srcId="{C5561FB7-FAA9-4FF6-BDDF-B7E53D641134}" destId="{50616495-F455-451D-8DC7-F46366F2616C}" srcOrd="0" destOrd="0" presId="urn:microsoft.com/office/officeart/2005/8/layout/radial5"/>
    <dgm:cxn modelId="{9B831472-E81C-48F7-B092-73B218FBADFB}" type="presOf" srcId="{F0F4EA15-8026-4435-8A99-7678FCA59682}" destId="{EBEF77AF-F15A-412E-80C3-88A4250056EA}" srcOrd="0" destOrd="1" presId="urn:microsoft.com/office/officeart/2005/8/layout/radial5"/>
    <dgm:cxn modelId="{BC214EC6-052A-44A7-871C-DAA4E5E9F98F}" type="presOf" srcId="{0BB41C72-6B9E-42EE-9A23-4519A174E6E5}" destId="{E90930B9-5BC9-48DA-82EE-C31ADB22D59F}" srcOrd="0" destOrd="0" presId="urn:microsoft.com/office/officeart/2005/8/layout/radial5"/>
    <dgm:cxn modelId="{C815CCD2-9936-4953-9BC0-837B57AAD70B}" type="presOf" srcId="{8173EFAC-46B6-4D61-B018-DAED78C34868}" destId="{EBEF77AF-F15A-412E-80C3-88A4250056EA}" srcOrd="0" destOrd="0" presId="urn:microsoft.com/office/officeart/2005/8/layout/radial5"/>
    <dgm:cxn modelId="{7BF40921-6808-49D9-8760-D8FADE0B0368}" type="presOf" srcId="{09383734-1FED-46F1-AD68-B3F971CAB966}" destId="{BD5BFC8E-457E-4B2C-86F7-ADF59E288A62}" srcOrd="0" destOrd="0" presId="urn:microsoft.com/office/officeart/2005/8/layout/radial5"/>
    <dgm:cxn modelId="{742F15C1-C885-437B-A7BF-7B53D8EFC2EC}" srcId="{0BB41C72-6B9E-42EE-9A23-4519A174E6E5}" destId="{AA3E81E2-0869-4444-B7EA-6CFA661DC75B}" srcOrd="2" destOrd="0" parTransId="{6B5AE454-A4A4-4AAC-B910-005B6F561EE1}" sibTransId="{A4FF67DE-7992-482D-80C9-4CAC1C446988}"/>
    <dgm:cxn modelId="{3F994A66-25FC-4CAF-B26A-E617829A9E34}" type="presOf" srcId="{F11FD6E1-AEC6-429D-9940-50669A1AB927}" destId="{9DF89E54-FC9F-4501-9AA9-B85B9BBE7CCA}" srcOrd="0" destOrd="1" presId="urn:microsoft.com/office/officeart/2005/8/layout/radial5"/>
    <dgm:cxn modelId="{A9D1F37B-93DE-4FB3-91AA-19A5C4E740C0}" type="presOf" srcId="{6B5AE454-A4A4-4AAC-B910-005B6F561EE1}" destId="{59ABEBF7-6127-466D-9C60-2488C128833F}" srcOrd="1" destOrd="0" presId="urn:microsoft.com/office/officeart/2005/8/layout/radial5"/>
    <dgm:cxn modelId="{AC8DEF9A-3E28-4A37-8EF3-221A9740DF85}" type="presOf" srcId="{F9572E3F-6AC2-4287-AF48-A5264A35644E}" destId="{96D4534A-A67C-4810-897F-718A27AF06E5}" srcOrd="1" destOrd="0" presId="urn:microsoft.com/office/officeart/2005/8/layout/radial5"/>
    <dgm:cxn modelId="{4C889F6A-4C33-4750-8C93-019C721CDE20}" srcId="{09383734-1FED-46F1-AD68-B3F971CAB966}" destId="{590E832F-20D0-4A10-9F7E-07DDB498FF0D}" srcOrd="0" destOrd="0" parTransId="{4D527B20-101F-4DD1-BDD5-10B7F82E9DF0}" sibTransId="{1DDC2D59-DEC7-4ADC-B022-9A6EAB33F045}"/>
    <dgm:cxn modelId="{8ADC9C2E-A658-46B4-9C35-CD3058574234}" type="presOf" srcId="{6B5AE454-A4A4-4AAC-B910-005B6F561EE1}" destId="{E234364E-4094-429F-BAB1-8219C987FC38}" srcOrd="0" destOrd="0" presId="urn:microsoft.com/office/officeart/2005/8/layout/radial5"/>
    <dgm:cxn modelId="{C4E8C473-0F1C-414B-ADF9-20246890E3E9}" type="presOf" srcId="{AA3E81E2-0869-4444-B7EA-6CFA661DC75B}" destId="{9DF89E54-FC9F-4501-9AA9-B85B9BBE7CCA}" srcOrd="0" destOrd="0" presId="urn:microsoft.com/office/officeart/2005/8/layout/radial5"/>
    <dgm:cxn modelId="{0193B9D0-7E74-4FB8-BB70-E336543F81F7}" type="presOf" srcId="{590E832F-20D0-4A10-9F7E-07DDB498FF0D}" destId="{BD5BFC8E-457E-4B2C-86F7-ADF59E288A62}" srcOrd="0" destOrd="1" presId="urn:microsoft.com/office/officeart/2005/8/layout/radial5"/>
    <dgm:cxn modelId="{A781CAB4-8357-4B27-AC97-1FDA7E54B658}" type="presOf" srcId="{EBFF5547-3826-47E0-8C65-D1EF445FEC6C}" destId="{85420BF7-34B6-4356-9902-634B24F73FF1}" srcOrd="0" destOrd="0" presId="urn:microsoft.com/office/officeart/2005/8/layout/radial5"/>
    <dgm:cxn modelId="{C9290497-6B67-4B06-B980-0C2EF3754F66}" srcId="{0BB41C72-6B9E-42EE-9A23-4519A174E6E5}" destId="{09383734-1FED-46F1-AD68-B3F971CAB966}" srcOrd="0" destOrd="0" parTransId="{F9572E3F-6AC2-4287-AF48-A5264A35644E}" sibTransId="{45C85076-DF6C-4E00-94F5-23365DADC9D0}"/>
    <dgm:cxn modelId="{AE3245C9-E76E-4FAD-A877-454F627E7E0F}" srcId="{0BB41C72-6B9E-42EE-9A23-4519A174E6E5}" destId="{8173EFAC-46B6-4D61-B018-DAED78C34868}" srcOrd="1" destOrd="0" parTransId="{EBFF5547-3826-47E0-8C65-D1EF445FEC6C}" sibTransId="{042657E0-EF0C-4302-B5D4-8DCA140B64AF}"/>
    <dgm:cxn modelId="{1DE8B687-5204-4710-8021-59C2240298E0}" type="presOf" srcId="{EBFF5547-3826-47E0-8C65-D1EF445FEC6C}" destId="{C10EA48F-4D24-42BC-9BD7-B78EB061114A}" srcOrd="1" destOrd="0" presId="urn:microsoft.com/office/officeart/2005/8/layout/radial5"/>
    <dgm:cxn modelId="{767DB23F-C39A-4B1B-80BF-EB44087AC6CA}" srcId="{C5561FB7-FAA9-4FF6-BDDF-B7E53D641134}" destId="{0BB41C72-6B9E-42EE-9A23-4519A174E6E5}" srcOrd="0" destOrd="0" parTransId="{7FB8D448-88D0-4F85-9798-5DF6A478D996}" sibTransId="{3969235E-4B84-440D-BE16-89E926C21D9F}"/>
    <dgm:cxn modelId="{1D6191DA-9135-453B-9DD9-0087A69E8A8D}" srcId="{AA3E81E2-0869-4444-B7EA-6CFA661DC75B}" destId="{F11FD6E1-AEC6-429D-9940-50669A1AB927}" srcOrd="0" destOrd="0" parTransId="{77B80D47-A2D4-4958-9E57-277BB6F002FB}" sibTransId="{DBCBBCA0-93EA-4079-AF49-3E231635A8C1}"/>
    <dgm:cxn modelId="{B47B3A1F-09FA-4A6E-8C92-5FBF782E8F06}" type="presOf" srcId="{F9572E3F-6AC2-4287-AF48-A5264A35644E}" destId="{40EB842A-CCA0-4825-A81D-ED3F0EE97831}" srcOrd="0" destOrd="0" presId="urn:microsoft.com/office/officeart/2005/8/layout/radial5"/>
    <dgm:cxn modelId="{5BE63A2D-4685-4B91-95A1-D54F0748A296}" type="presParOf" srcId="{50616495-F455-451D-8DC7-F46366F2616C}" destId="{E90930B9-5BC9-48DA-82EE-C31ADB22D59F}" srcOrd="0" destOrd="0" presId="urn:microsoft.com/office/officeart/2005/8/layout/radial5"/>
    <dgm:cxn modelId="{4397F968-7538-408C-AA99-9DFB0F305CB2}" type="presParOf" srcId="{50616495-F455-451D-8DC7-F46366F2616C}" destId="{40EB842A-CCA0-4825-A81D-ED3F0EE97831}" srcOrd="1" destOrd="0" presId="urn:microsoft.com/office/officeart/2005/8/layout/radial5"/>
    <dgm:cxn modelId="{47E773D5-2095-4AA8-8FFF-F321C238BD56}" type="presParOf" srcId="{40EB842A-CCA0-4825-A81D-ED3F0EE97831}" destId="{96D4534A-A67C-4810-897F-718A27AF06E5}" srcOrd="0" destOrd="0" presId="urn:microsoft.com/office/officeart/2005/8/layout/radial5"/>
    <dgm:cxn modelId="{FA8D0E27-5C67-4606-B6DB-BBFF94BE6E97}" type="presParOf" srcId="{50616495-F455-451D-8DC7-F46366F2616C}" destId="{BD5BFC8E-457E-4B2C-86F7-ADF59E288A62}" srcOrd="2" destOrd="0" presId="urn:microsoft.com/office/officeart/2005/8/layout/radial5"/>
    <dgm:cxn modelId="{13A151B7-B025-4A65-87F3-BDFC49E2658F}" type="presParOf" srcId="{50616495-F455-451D-8DC7-F46366F2616C}" destId="{85420BF7-34B6-4356-9902-634B24F73FF1}" srcOrd="3" destOrd="0" presId="urn:microsoft.com/office/officeart/2005/8/layout/radial5"/>
    <dgm:cxn modelId="{5A185E2D-D191-4A29-BE7B-69A2A3F283F3}" type="presParOf" srcId="{85420BF7-34B6-4356-9902-634B24F73FF1}" destId="{C10EA48F-4D24-42BC-9BD7-B78EB061114A}" srcOrd="0" destOrd="0" presId="urn:microsoft.com/office/officeart/2005/8/layout/radial5"/>
    <dgm:cxn modelId="{DBDF5910-FB37-436B-A10D-E0786FC2D150}" type="presParOf" srcId="{50616495-F455-451D-8DC7-F46366F2616C}" destId="{EBEF77AF-F15A-412E-80C3-88A4250056EA}" srcOrd="4" destOrd="0" presId="urn:microsoft.com/office/officeart/2005/8/layout/radial5"/>
    <dgm:cxn modelId="{7022DD3B-90B8-40A9-AABB-B97E538D88AE}" type="presParOf" srcId="{50616495-F455-451D-8DC7-F46366F2616C}" destId="{E234364E-4094-429F-BAB1-8219C987FC38}" srcOrd="5" destOrd="0" presId="urn:microsoft.com/office/officeart/2005/8/layout/radial5"/>
    <dgm:cxn modelId="{165FB8C8-31A9-4942-A1D7-A69C426643D7}" type="presParOf" srcId="{E234364E-4094-429F-BAB1-8219C987FC38}" destId="{59ABEBF7-6127-466D-9C60-2488C128833F}" srcOrd="0" destOrd="0" presId="urn:microsoft.com/office/officeart/2005/8/layout/radial5"/>
    <dgm:cxn modelId="{03EFC9E8-F424-4597-AB14-33F0223718A1}" type="presParOf" srcId="{50616495-F455-451D-8DC7-F46366F2616C}" destId="{9DF89E54-FC9F-4501-9AA9-B85B9BBE7CCA}"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C11A3B-973B-4302-A4C6-73128843BC84}" type="doc">
      <dgm:prSet loTypeId="urn:microsoft.com/office/officeart/2005/8/layout/cycle7" loCatId="cycle" qsTypeId="urn:microsoft.com/office/officeart/2005/8/quickstyle/simple1" qsCatId="simple" csTypeId="urn:microsoft.com/office/officeart/2005/8/colors/accent0_3" csCatId="mainScheme" phldr="1"/>
      <dgm:spPr/>
      <dgm:t>
        <a:bodyPr/>
        <a:lstStyle/>
        <a:p>
          <a:endParaRPr lang="en-US"/>
        </a:p>
      </dgm:t>
    </dgm:pt>
    <dgm:pt modelId="{355C3E05-2FCD-443B-B210-06C17F67DA54}">
      <dgm:prSet phldrT="[Text]"/>
      <dgm:spPr/>
      <dgm:t>
        <a:bodyPr/>
        <a:lstStyle/>
        <a:p>
          <a:pPr algn="ctr"/>
          <a:r>
            <a:rPr lang="en-US" dirty="0"/>
            <a:t>Client B</a:t>
          </a:r>
        </a:p>
      </dgm:t>
    </dgm:pt>
    <dgm:pt modelId="{719137AF-1F61-4CBA-B07B-A1A84623B5E1}" type="parTrans" cxnId="{FCAFD217-6C0C-4EC2-A68E-4686BDA2FC0D}">
      <dgm:prSet/>
      <dgm:spPr/>
      <dgm:t>
        <a:bodyPr/>
        <a:lstStyle/>
        <a:p>
          <a:endParaRPr lang="en-US"/>
        </a:p>
      </dgm:t>
    </dgm:pt>
    <dgm:pt modelId="{0A4FD8AD-3562-4E3B-8EAD-7C5F8837CBF4}" type="sibTrans" cxnId="{FCAFD217-6C0C-4EC2-A68E-4686BDA2FC0D}">
      <dgm:prSet/>
      <dgm:spPr/>
      <dgm:t>
        <a:bodyPr/>
        <a:lstStyle/>
        <a:p>
          <a:endParaRPr lang="en-US"/>
        </a:p>
      </dgm:t>
    </dgm:pt>
    <dgm:pt modelId="{A68395AE-7FDC-4E07-ADD4-40889EBD1618}">
      <dgm:prSet phldrT="[Text]"/>
      <dgm:spPr/>
      <dgm:t>
        <a:bodyPr/>
        <a:lstStyle/>
        <a:p>
          <a:pPr algn="ctr"/>
          <a:r>
            <a:rPr lang="en-US" dirty="0"/>
            <a:t>Client C</a:t>
          </a:r>
        </a:p>
      </dgm:t>
    </dgm:pt>
    <dgm:pt modelId="{93C9CABE-A2B1-43B6-8C80-C9A40C12263C}" type="parTrans" cxnId="{0C21A968-5E1E-4635-A480-9FF6E5501B68}">
      <dgm:prSet/>
      <dgm:spPr/>
      <dgm:t>
        <a:bodyPr/>
        <a:lstStyle/>
        <a:p>
          <a:endParaRPr lang="en-US"/>
        </a:p>
      </dgm:t>
    </dgm:pt>
    <dgm:pt modelId="{5C02D743-FF14-4B79-937C-04B9C46CF74A}" type="sibTrans" cxnId="{0C21A968-5E1E-4635-A480-9FF6E5501B68}">
      <dgm:prSet/>
      <dgm:spPr/>
      <dgm:t>
        <a:bodyPr/>
        <a:lstStyle/>
        <a:p>
          <a:endParaRPr lang="en-US"/>
        </a:p>
      </dgm:t>
    </dgm:pt>
    <dgm:pt modelId="{E039DF04-E469-4E72-844C-FA3629381D20}">
      <dgm:prSet phldrT="[Text]"/>
      <dgm:spPr/>
      <dgm:t>
        <a:bodyPr/>
        <a:lstStyle/>
        <a:p>
          <a:pPr algn="ctr"/>
          <a:r>
            <a:rPr lang="en-US" dirty="0"/>
            <a:t>Client A</a:t>
          </a:r>
        </a:p>
      </dgm:t>
    </dgm:pt>
    <dgm:pt modelId="{B952B9DF-7423-42A3-A06E-F97538D003C3}" type="parTrans" cxnId="{70D1C776-A32F-4111-8066-9BCCB68B7489}">
      <dgm:prSet/>
      <dgm:spPr/>
      <dgm:t>
        <a:bodyPr/>
        <a:lstStyle/>
        <a:p>
          <a:endParaRPr lang="en-US"/>
        </a:p>
      </dgm:t>
    </dgm:pt>
    <dgm:pt modelId="{FC4F9346-7AFE-4B1B-8614-456177364987}" type="sibTrans" cxnId="{70D1C776-A32F-4111-8066-9BCCB68B7489}">
      <dgm:prSet/>
      <dgm:spPr/>
      <dgm:t>
        <a:bodyPr/>
        <a:lstStyle/>
        <a:p>
          <a:endParaRPr lang="en-US"/>
        </a:p>
      </dgm:t>
    </dgm:pt>
    <dgm:pt modelId="{DA801566-32BF-4F5B-8268-C61EF2CBC6C0}">
      <dgm:prSet phldrT="[Text]"/>
      <dgm:spPr/>
      <dgm:t>
        <a:bodyPr/>
        <a:lstStyle/>
        <a:p>
          <a:pPr algn="ctr"/>
          <a:r>
            <a:rPr lang="en-US" dirty="0"/>
            <a:t>Repository</a:t>
          </a:r>
        </a:p>
      </dgm:t>
    </dgm:pt>
    <dgm:pt modelId="{34D3C8AC-7F24-4671-9261-2A9E3ED3E695}" type="parTrans" cxnId="{C0FFCC79-8174-4524-88B4-639FC79DFA00}">
      <dgm:prSet/>
      <dgm:spPr/>
      <dgm:t>
        <a:bodyPr/>
        <a:lstStyle/>
        <a:p>
          <a:endParaRPr lang="en-US"/>
        </a:p>
      </dgm:t>
    </dgm:pt>
    <dgm:pt modelId="{D9079150-AE1F-4837-8DBA-BB257E8BC240}" type="sibTrans" cxnId="{C0FFCC79-8174-4524-88B4-639FC79DFA00}">
      <dgm:prSet/>
      <dgm:spPr/>
      <dgm:t>
        <a:bodyPr/>
        <a:lstStyle/>
        <a:p>
          <a:endParaRPr lang="en-US"/>
        </a:p>
      </dgm:t>
    </dgm:pt>
    <dgm:pt modelId="{56E5E712-6701-40F2-92DA-A7DAEE3888B4}">
      <dgm:prSet phldrT="[Text]"/>
      <dgm:spPr/>
      <dgm:t>
        <a:bodyPr/>
        <a:lstStyle/>
        <a:p>
          <a:pPr algn="ctr"/>
          <a:r>
            <a:rPr lang="en-US" dirty="0"/>
            <a:t>Repository</a:t>
          </a:r>
        </a:p>
      </dgm:t>
    </dgm:pt>
    <dgm:pt modelId="{C2225132-EAB8-4162-93C9-D4A99119E82E}" type="parTrans" cxnId="{7FD4036F-BE86-4C82-9CE2-7C0B9AEBCC43}">
      <dgm:prSet/>
      <dgm:spPr/>
      <dgm:t>
        <a:bodyPr/>
        <a:lstStyle/>
        <a:p>
          <a:endParaRPr lang="en-US"/>
        </a:p>
      </dgm:t>
    </dgm:pt>
    <dgm:pt modelId="{2702FB69-76D6-4C2E-952E-C82E5CF62595}" type="sibTrans" cxnId="{7FD4036F-BE86-4C82-9CE2-7C0B9AEBCC43}">
      <dgm:prSet/>
      <dgm:spPr/>
      <dgm:t>
        <a:bodyPr/>
        <a:lstStyle/>
        <a:p>
          <a:endParaRPr lang="en-US"/>
        </a:p>
      </dgm:t>
    </dgm:pt>
    <dgm:pt modelId="{BCAE5393-9A3F-4FCC-A49F-52FCF78021E2}">
      <dgm:prSet/>
      <dgm:spPr/>
      <dgm:t>
        <a:bodyPr/>
        <a:lstStyle/>
        <a:p>
          <a:pPr algn="ctr"/>
          <a:r>
            <a:rPr lang="en-US" dirty="0"/>
            <a:t>Repository</a:t>
          </a:r>
        </a:p>
      </dgm:t>
    </dgm:pt>
    <dgm:pt modelId="{C0E9E6A7-2DCC-40E4-874D-939D27669239}" type="parTrans" cxnId="{0CF1166F-6B2F-4B3E-858B-B3F23893B717}">
      <dgm:prSet/>
      <dgm:spPr/>
      <dgm:t>
        <a:bodyPr/>
        <a:lstStyle/>
        <a:p>
          <a:endParaRPr lang="en-US"/>
        </a:p>
      </dgm:t>
    </dgm:pt>
    <dgm:pt modelId="{9413C6AF-C4EA-4C2C-88B8-9BEE9768937B}" type="sibTrans" cxnId="{0CF1166F-6B2F-4B3E-858B-B3F23893B717}">
      <dgm:prSet/>
      <dgm:spPr/>
      <dgm:t>
        <a:bodyPr/>
        <a:lstStyle/>
        <a:p>
          <a:endParaRPr lang="en-US"/>
        </a:p>
      </dgm:t>
    </dgm:pt>
    <dgm:pt modelId="{606804AF-699A-426B-B49B-5C85E65BB192}" type="pres">
      <dgm:prSet presAssocID="{A9C11A3B-973B-4302-A4C6-73128843BC84}" presName="Name0" presStyleCnt="0">
        <dgm:presLayoutVars>
          <dgm:dir/>
          <dgm:resizeHandles val="exact"/>
        </dgm:presLayoutVars>
      </dgm:prSet>
      <dgm:spPr/>
      <dgm:t>
        <a:bodyPr/>
        <a:lstStyle/>
        <a:p>
          <a:endParaRPr lang="en-US"/>
        </a:p>
      </dgm:t>
    </dgm:pt>
    <dgm:pt modelId="{82DEE79F-FE64-4FE2-92EA-D27F4E7A830B}" type="pres">
      <dgm:prSet presAssocID="{355C3E05-2FCD-443B-B210-06C17F67DA54}" presName="node" presStyleLbl="node1" presStyleIdx="0" presStyleCnt="3">
        <dgm:presLayoutVars>
          <dgm:bulletEnabled val="1"/>
        </dgm:presLayoutVars>
      </dgm:prSet>
      <dgm:spPr/>
      <dgm:t>
        <a:bodyPr/>
        <a:lstStyle/>
        <a:p>
          <a:endParaRPr lang="en-US"/>
        </a:p>
      </dgm:t>
    </dgm:pt>
    <dgm:pt modelId="{35D86FC1-3925-44FF-BE9A-D9CC5FF1223A}" type="pres">
      <dgm:prSet presAssocID="{0A4FD8AD-3562-4E3B-8EAD-7C5F8837CBF4}" presName="sibTrans" presStyleLbl="sibTrans2D1" presStyleIdx="0" presStyleCnt="3"/>
      <dgm:spPr/>
      <dgm:t>
        <a:bodyPr/>
        <a:lstStyle/>
        <a:p>
          <a:endParaRPr lang="en-US"/>
        </a:p>
      </dgm:t>
    </dgm:pt>
    <dgm:pt modelId="{510FB848-562C-437B-8FFE-D17085B179F7}" type="pres">
      <dgm:prSet presAssocID="{0A4FD8AD-3562-4E3B-8EAD-7C5F8837CBF4}" presName="connectorText" presStyleLbl="sibTrans2D1" presStyleIdx="0" presStyleCnt="3"/>
      <dgm:spPr/>
      <dgm:t>
        <a:bodyPr/>
        <a:lstStyle/>
        <a:p>
          <a:endParaRPr lang="en-US"/>
        </a:p>
      </dgm:t>
    </dgm:pt>
    <dgm:pt modelId="{83C19C32-17C6-4949-A5EB-365FE3135643}" type="pres">
      <dgm:prSet presAssocID="{A68395AE-7FDC-4E07-ADD4-40889EBD1618}" presName="node" presStyleLbl="node1" presStyleIdx="1" presStyleCnt="3">
        <dgm:presLayoutVars>
          <dgm:bulletEnabled val="1"/>
        </dgm:presLayoutVars>
      </dgm:prSet>
      <dgm:spPr/>
      <dgm:t>
        <a:bodyPr/>
        <a:lstStyle/>
        <a:p>
          <a:endParaRPr lang="en-US"/>
        </a:p>
      </dgm:t>
    </dgm:pt>
    <dgm:pt modelId="{A5ABA49C-BC0D-48C2-B2C3-D62C0F9DA751}" type="pres">
      <dgm:prSet presAssocID="{5C02D743-FF14-4B79-937C-04B9C46CF74A}" presName="sibTrans" presStyleLbl="sibTrans2D1" presStyleIdx="1" presStyleCnt="3"/>
      <dgm:spPr/>
      <dgm:t>
        <a:bodyPr/>
        <a:lstStyle/>
        <a:p>
          <a:endParaRPr lang="en-US"/>
        </a:p>
      </dgm:t>
    </dgm:pt>
    <dgm:pt modelId="{143090E2-3822-4807-BCBB-67D3C274C2CC}" type="pres">
      <dgm:prSet presAssocID="{5C02D743-FF14-4B79-937C-04B9C46CF74A}" presName="connectorText" presStyleLbl="sibTrans2D1" presStyleIdx="1" presStyleCnt="3"/>
      <dgm:spPr/>
      <dgm:t>
        <a:bodyPr/>
        <a:lstStyle/>
        <a:p>
          <a:endParaRPr lang="en-US"/>
        </a:p>
      </dgm:t>
    </dgm:pt>
    <dgm:pt modelId="{BE29DF62-BFFA-4BE0-B0FF-DC4FCED0AEC2}" type="pres">
      <dgm:prSet presAssocID="{E039DF04-E469-4E72-844C-FA3629381D20}" presName="node" presStyleLbl="node1" presStyleIdx="2" presStyleCnt="3">
        <dgm:presLayoutVars>
          <dgm:bulletEnabled val="1"/>
        </dgm:presLayoutVars>
      </dgm:prSet>
      <dgm:spPr/>
      <dgm:t>
        <a:bodyPr/>
        <a:lstStyle/>
        <a:p>
          <a:endParaRPr lang="en-US"/>
        </a:p>
      </dgm:t>
    </dgm:pt>
    <dgm:pt modelId="{DF0CDDF3-2CAB-46D6-9CA3-F72DE1A22027}" type="pres">
      <dgm:prSet presAssocID="{FC4F9346-7AFE-4B1B-8614-456177364987}" presName="sibTrans" presStyleLbl="sibTrans2D1" presStyleIdx="2" presStyleCnt="3"/>
      <dgm:spPr/>
      <dgm:t>
        <a:bodyPr/>
        <a:lstStyle/>
        <a:p>
          <a:endParaRPr lang="en-US"/>
        </a:p>
      </dgm:t>
    </dgm:pt>
    <dgm:pt modelId="{C1EE5772-A2CF-420E-8632-764F5D4BC368}" type="pres">
      <dgm:prSet presAssocID="{FC4F9346-7AFE-4B1B-8614-456177364987}" presName="connectorText" presStyleLbl="sibTrans2D1" presStyleIdx="2" presStyleCnt="3"/>
      <dgm:spPr/>
      <dgm:t>
        <a:bodyPr/>
        <a:lstStyle/>
        <a:p>
          <a:endParaRPr lang="en-US"/>
        </a:p>
      </dgm:t>
    </dgm:pt>
  </dgm:ptLst>
  <dgm:cxnLst>
    <dgm:cxn modelId="{657208C6-F4BB-47B3-8ACF-0EF9B3F90621}" type="presOf" srcId="{FC4F9346-7AFE-4B1B-8614-456177364987}" destId="{DF0CDDF3-2CAB-46D6-9CA3-F72DE1A22027}" srcOrd="0" destOrd="0" presId="urn:microsoft.com/office/officeart/2005/8/layout/cycle7"/>
    <dgm:cxn modelId="{70D1C776-A32F-4111-8066-9BCCB68B7489}" srcId="{A9C11A3B-973B-4302-A4C6-73128843BC84}" destId="{E039DF04-E469-4E72-844C-FA3629381D20}" srcOrd="2" destOrd="0" parTransId="{B952B9DF-7423-42A3-A06E-F97538D003C3}" sibTransId="{FC4F9346-7AFE-4B1B-8614-456177364987}"/>
    <dgm:cxn modelId="{BC582775-4C78-4FFB-BA86-07770597E67C}" type="presOf" srcId="{E039DF04-E469-4E72-844C-FA3629381D20}" destId="{BE29DF62-BFFA-4BE0-B0FF-DC4FCED0AEC2}" srcOrd="0" destOrd="0" presId="urn:microsoft.com/office/officeart/2005/8/layout/cycle7"/>
    <dgm:cxn modelId="{D06F2BED-0AB9-4730-8BFA-801E854F10DE}" type="presOf" srcId="{0A4FD8AD-3562-4E3B-8EAD-7C5F8837CBF4}" destId="{35D86FC1-3925-44FF-BE9A-D9CC5FF1223A}" srcOrd="0" destOrd="0" presId="urn:microsoft.com/office/officeart/2005/8/layout/cycle7"/>
    <dgm:cxn modelId="{FCAFD217-6C0C-4EC2-A68E-4686BDA2FC0D}" srcId="{A9C11A3B-973B-4302-A4C6-73128843BC84}" destId="{355C3E05-2FCD-443B-B210-06C17F67DA54}" srcOrd="0" destOrd="0" parTransId="{719137AF-1F61-4CBA-B07B-A1A84623B5E1}" sibTransId="{0A4FD8AD-3562-4E3B-8EAD-7C5F8837CBF4}"/>
    <dgm:cxn modelId="{DB9531BA-77A2-400F-B307-C6E84E1853A9}" type="presOf" srcId="{5C02D743-FF14-4B79-937C-04B9C46CF74A}" destId="{143090E2-3822-4807-BCBB-67D3C274C2CC}" srcOrd="1" destOrd="0" presId="urn:microsoft.com/office/officeart/2005/8/layout/cycle7"/>
    <dgm:cxn modelId="{0658FDA7-F129-46A5-9094-21FF8C5B349B}" type="presOf" srcId="{A68395AE-7FDC-4E07-ADD4-40889EBD1618}" destId="{83C19C32-17C6-4949-A5EB-365FE3135643}" srcOrd="0" destOrd="0" presId="urn:microsoft.com/office/officeart/2005/8/layout/cycle7"/>
    <dgm:cxn modelId="{67FB9931-0D9B-4DCE-BB7D-F89B92AFC7C7}" type="presOf" srcId="{FC4F9346-7AFE-4B1B-8614-456177364987}" destId="{C1EE5772-A2CF-420E-8632-764F5D4BC368}" srcOrd="1" destOrd="0" presId="urn:microsoft.com/office/officeart/2005/8/layout/cycle7"/>
    <dgm:cxn modelId="{3C58A148-EF94-4B85-8A03-F24844F772BA}" type="presOf" srcId="{56E5E712-6701-40F2-92DA-A7DAEE3888B4}" destId="{83C19C32-17C6-4949-A5EB-365FE3135643}" srcOrd="0" destOrd="1" presId="urn:microsoft.com/office/officeart/2005/8/layout/cycle7"/>
    <dgm:cxn modelId="{26945619-4DEE-4DB1-BABE-BF62CEFCEC4A}" type="presOf" srcId="{A9C11A3B-973B-4302-A4C6-73128843BC84}" destId="{606804AF-699A-426B-B49B-5C85E65BB192}" srcOrd="0" destOrd="0" presId="urn:microsoft.com/office/officeart/2005/8/layout/cycle7"/>
    <dgm:cxn modelId="{C0FFCC79-8174-4524-88B4-639FC79DFA00}" srcId="{355C3E05-2FCD-443B-B210-06C17F67DA54}" destId="{DA801566-32BF-4F5B-8268-C61EF2CBC6C0}" srcOrd="0" destOrd="0" parTransId="{34D3C8AC-7F24-4671-9261-2A9E3ED3E695}" sibTransId="{D9079150-AE1F-4837-8DBA-BB257E8BC240}"/>
    <dgm:cxn modelId="{49277F5E-2A7E-4B1A-97E6-08366BED9260}" type="presOf" srcId="{355C3E05-2FCD-443B-B210-06C17F67DA54}" destId="{82DEE79F-FE64-4FE2-92EA-D27F4E7A830B}" srcOrd="0" destOrd="0" presId="urn:microsoft.com/office/officeart/2005/8/layout/cycle7"/>
    <dgm:cxn modelId="{0C21A968-5E1E-4635-A480-9FF6E5501B68}" srcId="{A9C11A3B-973B-4302-A4C6-73128843BC84}" destId="{A68395AE-7FDC-4E07-ADD4-40889EBD1618}" srcOrd="1" destOrd="0" parTransId="{93C9CABE-A2B1-43B6-8C80-C9A40C12263C}" sibTransId="{5C02D743-FF14-4B79-937C-04B9C46CF74A}"/>
    <dgm:cxn modelId="{43E281A7-719F-4A12-909F-9C8125DA805C}" type="presOf" srcId="{0A4FD8AD-3562-4E3B-8EAD-7C5F8837CBF4}" destId="{510FB848-562C-437B-8FFE-D17085B179F7}" srcOrd="1" destOrd="0" presId="urn:microsoft.com/office/officeart/2005/8/layout/cycle7"/>
    <dgm:cxn modelId="{84026DA9-6D00-411E-95CA-C386EEE5ADC4}" type="presOf" srcId="{5C02D743-FF14-4B79-937C-04B9C46CF74A}" destId="{A5ABA49C-BC0D-48C2-B2C3-D62C0F9DA751}" srcOrd="0" destOrd="0" presId="urn:microsoft.com/office/officeart/2005/8/layout/cycle7"/>
    <dgm:cxn modelId="{CB149A44-8785-4DEF-8092-1FF1452B106F}" type="presOf" srcId="{BCAE5393-9A3F-4FCC-A49F-52FCF78021E2}" destId="{BE29DF62-BFFA-4BE0-B0FF-DC4FCED0AEC2}" srcOrd="0" destOrd="1" presId="urn:microsoft.com/office/officeart/2005/8/layout/cycle7"/>
    <dgm:cxn modelId="{7FD4036F-BE86-4C82-9CE2-7C0B9AEBCC43}" srcId="{A68395AE-7FDC-4E07-ADD4-40889EBD1618}" destId="{56E5E712-6701-40F2-92DA-A7DAEE3888B4}" srcOrd="0" destOrd="0" parTransId="{C2225132-EAB8-4162-93C9-D4A99119E82E}" sibTransId="{2702FB69-76D6-4C2E-952E-C82E5CF62595}"/>
    <dgm:cxn modelId="{13822650-5CC5-4DB2-9652-78AA3FD680EF}" type="presOf" srcId="{DA801566-32BF-4F5B-8268-C61EF2CBC6C0}" destId="{82DEE79F-FE64-4FE2-92EA-D27F4E7A830B}" srcOrd="0" destOrd="1" presId="urn:microsoft.com/office/officeart/2005/8/layout/cycle7"/>
    <dgm:cxn modelId="{0CF1166F-6B2F-4B3E-858B-B3F23893B717}" srcId="{E039DF04-E469-4E72-844C-FA3629381D20}" destId="{BCAE5393-9A3F-4FCC-A49F-52FCF78021E2}" srcOrd="0" destOrd="0" parTransId="{C0E9E6A7-2DCC-40E4-874D-939D27669239}" sibTransId="{9413C6AF-C4EA-4C2C-88B8-9BEE9768937B}"/>
    <dgm:cxn modelId="{43C48E91-BB7B-4BDB-875F-77413F429547}" type="presParOf" srcId="{606804AF-699A-426B-B49B-5C85E65BB192}" destId="{82DEE79F-FE64-4FE2-92EA-D27F4E7A830B}" srcOrd="0" destOrd="0" presId="urn:microsoft.com/office/officeart/2005/8/layout/cycle7"/>
    <dgm:cxn modelId="{56283785-A1A7-474B-802F-05F4753B1164}" type="presParOf" srcId="{606804AF-699A-426B-B49B-5C85E65BB192}" destId="{35D86FC1-3925-44FF-BE9A-D9CC5FF1223A}" srcOrd="1" destOrd="0" presId="urn:microsoft.com/office/officeart/2005/8/layout/cycle7"/>
    <dgm:cxn modelId="{4A884C78-4FB7-4B30-9940-DBD914434734}" type="presParOf" srcId="{35D86FC1-3925-44FF-BE9A-D9CC5FF1223A}" destId="{510FB848-562C-437B-8FFE-D17085B179F7}" srcOrd="0" destOrd="0" presId="urn:microsoft.com/office/officeart/2005/8/layout/cycle7"/>
    <dgm:cxn modelId="{7BEEA643-A68D-4DB8-84B7-DC4619CF8880}" type="presParOf" srcId="{606804AF-699A-426B-B49B-5C85E65BB192}" destId="{83C19C32-17C6-4949-A5EB-365FE3135643}" srcOrd="2" destOrd="0" presId="urn:microsoft.com/office/officeart/2005/8/layout/cycle7"/>
    <dgm:cxn modelId="{97220418-6F70-42F0-B212-B4A8371554EF}" type="presParOf" srcId="{606804AF-699A-426B-B49B-5C85E65BB192}" destId="{A5ABA49C-BC0D-48C2-B2C3-D62C0F9DA751}" srcOrd="3" destOrd="0" presId="urn:microsoft.com/office/officeart/2005/8/layout/cycle7"/>
    <dgm:cxn modelId="{A3BF66EC-462F-4869-8358-09D2EEEBD083}" type="presParOf" srcId="{A5ABA49C-BC0D-48C2-B2C3-D62C0F9DA751}" destId="{143090E2-3822-4807-BCBB-67D3C274C2CC}" srcOrd="0" destOrd="0" presId="urn:microsoft.com/office/officeart/2005/8/layout/cycle7"/>
    <dgm:cxn modelId="{7CC8C23C-DB08-4717-940A-C6951D9CBF91}" type="presParOf" srcId="{606804AF-699A-426B-B49B-5C85E65BB192}" destId="{BE29DF62-BFFA-4BE0-B0FF-DC4FCED0AEC2}" srcOrd="4" destOrd="0" presId="urn:microsoft.com/office/officeart/2005/8/layout/cycle7"/>
    <dgm:cxn modelId="{D5585A80-BB56-4B97-9B7A-2665E405E9F6}" type="presParOf" srcId="{606804AF-699A-426B-B49B-5C85E65BB192}" destId="{DF0CDDF3-2CAB-46D6-9CA3-F72DE1A22027}" srcOrd="5" destOrd="0" presId="urn:microsoft.com/office/officeart/2005/8/layout/cycle7"/>
    <dgm:cxn modelId="{11069C6B-D39B-4846-80D9-BD2B808323EA}" type="presParOf" srcId="{DF0CDDF3-2CAB-46D6-9CA3-F72DE1A22027}" destId="{C1EE5772-A2CF-420E-8632-764F5D4BC36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930B9-5BC9-48DA-82EE-C31ADB22D59F}">
      <dsp:nvSpPr>
        <dsp:cNvPr id="0" name=""/>
        <dsp:cNvSpPr/>
      </dsp:nvSpPr>
      <dsp:spPr>
        <a:xfrm>
          <a:off x="4349811" y="20974"/>
          <a:ext cx="2346386" cy="234638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Central Repository</a:t>
          </a:r>
        </a:p>
      </dsp:txBody>
      <dsp:txXfrm>
        <a:off x="4693431" y="364594"/>
        <a:ext cx="1659146" cy="1659146"/>
      </dsp:txXfrm>
    </dsp:sp>
    <dsp:sp modelId="{40EB842A-CCA0-4825-A81D-ED3F0EE97831}">
      <dsp:nvSpPr>
        <dsp:cNvPr id="0" name=""/>
        <dsp:cNvSpPr/>
      </dsp:nvSpPr>
      <dsp:spPr>
        <a:xfrm rot="7754438">
          <a:off x="2001678" y="3043511"/>
          <a:ext cx="3370116" cy="797771"/>
        </a:xfrm>
        <a:prstGeom prst="leftRightArrow">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10800000">
        <a:off x="2197041" y="3110385"/>
        <a:ext cx="3130785" cy="478663"/>
      </dsp:txXfrm>
    </dsp:sp>
    <dsp:sp modelId="{BD5BFC8E-457E-4B2C-86F7-ADF59E288A62}">
      <dsp:nvSpPr>
        <dsp:cNvPr id="0" name=""/>
        <dsp:cNvSpPr/>
      </dsp:nvSpPr>
      <dsp:spPr>
        <a:xfrm>
          <a:off x="609597" y="4600294"/>
          <a:ext cx="2346386" cy="234638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Client A</a:t>
          </a:r>
        </a:p>
        <a:p>
          <a:pPr marL="171450" lvl="1" indent="-171450" algn="ctr" defTabSz="800100">
            <a:lnSpc>
              <a:spcPct val="90000"/>
            </a:lnSpc>
            <a:spcBef>
              <a:spcPct val="0"/>
            </a:spcBef>
            <a:spcAft>
              <a:spcPct val="15000"/>
            </a:spcAft>
            <a:buChar char="••"/>
          </a:pPr>
          <a:r>
            <a:rPr lang="en-US" sz="1800" kern="1200" dirty="0"/>
            <a:t>Working Copy</a:t>
          </a:r>
        </a:p>
      </dsp:txBody>
      <dsp:txXfrm>
        <a:off x="953217" y="4943914"/>
        <a:ext cx="1659146" cy="1659146"/>
      </dsp:txXfrm>
    </dsp:sp>
    <dsp:sp modelId="{85420BF7-34B6-4356-9902-634B24F73FF1}">
      <dsp:nvSpPr>
        <dsp:cNvPr id="0" name=""/>
        <dsp:cNvSpPr/>
      </dsp:nvSpPr>
      <dsp:spPr>
        <a:xfrm rot="5399984">
          <a:off x="4461551" y="3111456"/>
          <a:ext cx="2122926" cy="797771"/>
        </a:xfrm>
        <a:prstGeom prst="leftRightArrow">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4581216" y="3151345"/>
        <a:ext cx="1883595" cy="478663"/>
      </dsp:txXfrm>
    </dsp:sp>
    <dsp:sp modelId="{EBEF77AF-F15A-412E-80C3-88A4250056EA}">
      <dsp:nvSpPr>
        <dsp:cNvPr id="0" name=""/>
        <dsp:cNvSpPr/>
      </dsp:nvSpPr>
      <dsp:spPr>
        <a:xfrm>
          <a:off x="4349832" y="4724022"/>
          <a:ext cx="2346386" cy="234638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Client B</a:t>
          </a:r>
        </a:p>
        <a:p>
          <a:pPr marL="171450" lvl="1" indent="-171450" algn="ctr" defTabSz="800100">
            <a:lnSpc>
              <a:spcPct val="90000"/>
            </a:lnSpc>
            <a:spcBef>
              <a:spcPct val="0"/>
            </a:spcBef>
            <a:spcAft>
              <a:spcPct val="15000"/>
            </a:spcAft>
            <a:buChar char="••"/>
          </a:pPr>
          <a:r>
            <a:rPr lang="en-US" sz="1800" kern="1200" dirty="0"/>
            <a:t>Working Copy</a:t>
          </a:r>
        </a:p>
      </dsp:txBody>
      <dsp:txXfrm>
        <a:off x="4693452" y="5067642"/>
        <a:ext cx="1659146" cy="1659146"/>
      </dsp:txXfrm>
    </dsp:sp>
    <dsp:sp modelId="{E234364E-4094-429F-BAB1-8219C987FC38}">
      <dsp:nvSpPr>
        <dsp:cNvPr id="0" name=""/>
        <dsp:cNvSpPr/>
      </dsp:nvSpPr>
      <dsp:spPr>
        <a:xfrm rot="3086708">
          <a:off x="5661733" y="3021297"/>
          <a:ext cx="3270813" cy="797771"/>
        </a:xfrm>
        <a:prstGeom prst="leftRightArrow">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5706815" y="3087271"/>
        <a:ext cx="3031482" cy="478663"/>
      </dsp:txXfrm>
    </dsp:sp>
    <dsp:sp modelId="{9DF89E54-FC9F-4501-9AA9-B85B9BBE7CCA}">
      <dsp:nvSpPr>
        <dsp:cNvPr id="0" name=""/>
        <dsp:cNvSpPr/>
      </dsp:nvSpPr>
      <dsp:spPr>
        <a:xfrm>
          <a:off x="7962592" y="4553946"/>
          <a:ext cx="2346386" cy="234638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Client C</a:t>
          </a:r>
        </a:p>
        <a:p>
          <a:pPr marL="171450" lvl="1" indent="-171450" algn="ctr" defTabSz="800100">
            <a:lnSpc>
              <a:spcPct val="90000"/>
            </a:lnSpc>
            <a:spcBef>
              <a:spcPct val="0"/>
            </a:spcBef>
            <a:spcAft>
              <a:spcPct val="15000"/>
            </a:spcAft>
            <a:buChar char="••"/>
          </a:pPr>
          <a:r>
            <a:rPr lang="en-US" sz="1800" kern="1200" dirty="0"/>
            <a:t>Working Copy</a:t>
          </a:r>
        </a:p>
      </dsp:txBody>
      <dsp:txXfrm>
        <a:off x="8306212" y="4897566"/>
        <a:ext cx="1659146" cy="1659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EE79F-FE64-4FE2-92EA-D27F4E7A830B}">
      <dsp:nvSpPr>
        <dsp:cNvPr id="0" name=""/>
        <dsp:cNvSpPr/>
      </dsp:nvSpPr>
      <dsp:spPr>
        <a:xfrm>
          <a:off x="2618237" y="343277"/>
          <a:ext cx="3168149" cy="158407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lvl="0" algn="ctr" defTabSz="1822450">
            <a:lnSpc>
              <a:spcPct val="90000"/>
            </a:lnSpc>
            <a:spcBef>
              <a:spcPct val="0"/>
            </a:spcBef>
            <a:spcAft>
              <a:spcPct val="35000"/>
            </a:spcAft>
          </a:pPr>
          <a:r>
            <a:rPr lang="en-US" sz="4100" kern="1200" dirty="0"/>
            <a:t>Client B</a:t>
          </a:r>
        </a:p>
        <a:p>
          <a:pPr marL="285750" lvl="1" indent="-285750" algn="ctr" defTabSz="1422400">
            <a:lnSpc>
              <a:spcPct val="90000"/>
            </a:lnSpc>
            <a:spcBef>
              <a:spcPct val="0"/>
            </a:spcBef>
            <a:spcAft>
              <a:spcPct val="15000"/>
            </a:spcAft>
            <a:buChar char="••"/>
          </a:pPr>
          <a:r>
            <a:rPr lang="en-US" sz="3200" kern="1200" dirty="0"/>
            <a:t>Repository</a:t>
          </a:r>
        </a:p>
      </dsp:txBody>
      <dsp:txXfrm>
        <a:off x="2664633" y="389673"/>
        <a:ext cx="3075357" cy="1491282"/>
      </dsp:txXfrm>
    </dsp:sp>
    <dsp:sp modelId="{35D86FC1-3925-44FF-BE9A-D9CC5FF1223A}">
      <dsp:nvSpPr>
        <dsp:cNvPr id="0" name=""/>
        <dsp:cNvSpPr/>
      </dsp:nvSpPr>
      <dsp:spPr>
        <a:xfrm rot="3600000">
          <a:off x="4684767" y="3123636"/>
          <a:ext cx="1651104" cy="554426"/>
        </a:xfrm>
        <a:prstGeom prst="lef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4851095" y="3234521"/>
        <a:ext cx="1318448" cy="332656"/>
      </dsp:txXfrm>
    </dsp:sp>
    <dsp:sp modelId="{83C19C32-17C6-4949-A5EB-365FE3135643}">
      <dsp:nvSpPr>
        <dsp:cNvPr id="0" name=""/>
        <dsp:cNvSpPr/>
      </dsp:nvSpPr>
      <dsp:spPr>
        <a:xfrm>
          <a:off x="5234252" y="4874347"/>
          <a:ext cx="3168149" cy="158407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lvl="0" algn="ctr" defTabSz="1822450">
            <a:lnSpc>
              <a:spcPct val="90000"/>
            </a:lnSpc>
            <a:spcBef>
              <a:spcPct val="0"/>
            </a:spcBef>
            <a:spcAft>
              <a:spcPct val="35000"/>
            </a:spcAft>
          </a:pPr>
          <a:r>
            <a:rPr lang="en-US" sz="4100" kern="1200" dirty="0"/>
            <a:t>Client C</a:t>
          </a:r>
        </a:p>
        <a:p>
          <a:pPr marL="285750" lvl="1" indent="-285750" algn="ctr" defTabSz="1422400">
            <a:lnSpc>
              <a:spcPct val="90000"/>
            </a:lnSpc>
            <a:spcBef>
              <a:spcPct val="0"/>
            </a:spcBef>
            <a:spcAft>
              <a:spcPct val="15000"/>
            </a:spcAft>
            <a:buChar char="••"/>
          </a:pPr>
          <a:r>
            <a:rPr lang="en-US" sz="3200" kern="1200" dirty="0"/>
            <a:t>Repository</a:t>
          </a:r>
        </a:p>
      </dsp:txBody>
      <dsp:txXfrm>
        <a:off x="5280648" y="4920743"/>
        <a:ext cx="3075357" cy="1491282"/>
      </dsp:txXfrm>
    </dsp:sp>
    <dsp:sp modelId="{A5ABA49C-BC0D-48C2-B2C3-D62C0F9DA751}">
      <dsp:nvSpPr>
        <dsp:cNvPr id="0" name=""/>
        <dsp:cNvSpPr/>
      </dsp:nvSpPr>
      <dsp:spPr>
        <a:xfrm rot="10800000">
          <a:off x="3376759" y="5389171"/>
          <a:ext cx="1651104" cy="554426"/>
        </a:xfrm>
        <a:prstGeom prst="lef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10800000">
        <a:off x="3543087" y="5500056"/>
        <a:ext cx="1318448" cy="332656"/>
      </dsp:txXfrm>
    </dsp:sp>
    <dsp:sp modelId="{BE29DF62-BFFA-4BE0-B0FF-DC4FCED0AEC2}">
      <dsp:nvSpPr>
        <dsp:cNvPr id="0" name=""/>
        <dsp:cNvSpPr/>
      </dsp:nvSpPr>
      <dsp:spPr>
        <a:xfrm>
          <a:off x="2222" y="4874347"/>
          <a:ext cx="3168149" cy="158407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lvl="0" algn="ctr" defTabSz="1822450">
            <a:lnSpc>
              <a:spcPct val="90000"/>
            </a:lnSpc>
            <a:spcBef>
              <a:spcPct val="0"/>
            </a:spcBef>
            <a:spcAft>
              <a:spcPct val="35000"/>
            </a:spcAft>
          </a:pPr>
          <a:r>
            <a:rPr lang="en-US" sz="4100" kern="1200" dirty="0"/>
            <a:t>Client A</a:t>
          </a:r>
        </a:p>
        <a:p>
          <a:pPr marL="285750" lvl="1" indent="-285750" algn="ctr" defTabSz="1422400">
            <a:lnSpc>
              <a:spcPct val="90000"/>
            </a:lnSpc>
            <a:spcBef>
              <a:spcPct val="0"/>
            </a:spcBef>
            <a:spcAft>
              <a:spcPct val="15000"/>
            </a:spcAft>
            <a:buChar char="••"/>
          </a:pPr>
          <a:r>
            <a:rPr lang="en-US" sz="3200" kern="1200" dirty="0"/>
            <a:t>Repository</a:t>
          </a:r>
        </a:p>
      </dsp:txBody>
      <dsp:txXfrm>
        <a:off x="48618" y="4920743"/>
        <a:ext cx="3075357" cy="1491282"/>
      </dsp:txXfrm>
    </dsp:sp>
    <dsp:sp modelId="{DF0CDDF3-2CAB-46D6-9CA3-F72DE1A22027}">
      <dsp:nvSpPr>
        <dsp:cNvPr id="0" name=""/>
        <dsp:cNvSpPr/>
      </dsp:nvSpPr>
      <dsp:spPr>
        <a:xfrm rot="18000000">
          <a:off x="2068752" y="3123636"/>
          <a:ext cx="1651104" cy="554426"/>
        </a:xfrm>
        <a:prstGeom prst="lef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2235080" y="3234521"/>
        <a:ext cx="1318448" cy="33265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28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63" name="Shape 63"/>
          <p:cNvSpPr>
            <a:spLocks noGrp="1"/>
          </p:cNvSpPr>
          <p:nvPr>
            <p:ph type="pic" idx="2"/>
          </p:nvPr>
        </p:nvSpPr>
        <p:spPr>
          <a:xfrm>
            <a:off x="10366375" y="1974850"/>
            <a:ext cx="12344398" cy="9747248"/>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64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56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48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810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0" name="Shape 70"/>
          <p:cNvSpPr txBox="1">
            <a:spLocks noGrp="1"/>
          </p:cNvSpPr>
          <p:nvPr>
            <p:ph type="body" idx="1"/>
          </p:nvPr>
        </p:nvSpPr>
        <p:spPr>
          <a:xfrm rot="5400000">
            <a:off x="7840662" y="-2513009"/>
            <a:ext cx="8702676" cy="210311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07343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14266862" y="3913189"/>
            <a:ext cx="11623676" cy="525779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6" name="Shape 76"/>
          <p:cNvSpPr txBox="1">
            <a:spLocks noGrp="1"/>
          </p:cNvSpPr>
          <p:nvPr>
            <p:ph type="body" idx="1"/>
          </p:nvPr>
        </p:nvSpPr>
        <p:spPr>
          <a:xfrm rot="5400000">
            <a:off x="3598862" y="-1192209"/>
            <a:ext cx="11623676" cy="154685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00521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ag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xfrm>
            <a:off x="23659965" y="13030200"/>
            <a:ext cx="453238" cy="469900"/>
          </a:xfrm>
          <a:prstGeom prst="rect">
            <a:avLst/>
          </a:prstGeom>
        </p:spPr>
        <p:txBody>
          <a:bodyPr/>
          <a:lstStyle>
            <a:lvl1pPr>
              <a:defRPr sz="2400">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048000" y="2244724"/>
            <a:ext cx="18288000" cy="47752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13" name="Shape 13"/>
          <p:cNvSpPr txBox="1">
            <a:spLocks noGrp="1"/>
          </p:cNvSpPr>
          <p:nvPr>
            <p:ph type="subTitle" idx="1"/>
          </p:nvPr>
        </p:nvSpPr>
        <p:spPr>
          <a:xfrm>
            <a:off x="3048000" y="7204075"/>
            <a:ext cx="18288000" cy="3311522"/>
          </a:xfrm>
          <a:prstGeom prst="rect">
            <a:avLst/>
          </a:prstGeom>
          <a:noFill/>
          <a:ln>
            <a:noFill/>
          </a:ln>
        </p:spPr>
        <p:txBody>
          <a:bodyPr lIns="91425" tIns="91425" rIns="91425" bIns="91425" anchor="t" anchorCtr="0"/>
          <a:lstStyle>
            <a:lvl1pPr marL="0" marR="0" lvl="0" indent="0" algn="ctr" rtl="0">
              <a:lnSpc>
                <a:spcPct val="90000"/>
              </a:lnSpc>
              <a:spcBef>
                <a:spcPts val="2000"/>
              </a:spcBef>
              <a:buClr>
                <a:schemeClr val="dk1"/>
              </a:buClr>
              <a:buFont typeface="Arial"/>
              <a:buNone/>
              <a:defRPr sz="4800" b="0" i="0" u="none" strike="noStrike" cap="none">
                <a:solidFill>
                  <a:schemeClr val="dk1"/>
                </a:solidFill>
                <a:latin typeface="Calibri"/>
                <a:ea typeface="Calibri"/>
                <a:cs typeface="Calibri"/>
                <a:sym typeface="Calibri"/>
              </a:defRPr>
            </a:lvl1pPr>
            <a:lvl2pPr marL="914400" marR="0" lvl="1" indent="0" algn="ctr"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2pPr>
            <a:lvl3pPr marL="1828800" marR="0" lvl="2" indent="0" algn="ctr" rtl="0">
              <a:lnSpc>
                <a:spcPct val="90000"/>
              </a:lnSpc>
              <a:spcBef>
                <a:spcPts val="1000"/>
              </a:spcBef>
              <a:buClr>
                <a:schemeClr val="dk1"/>
              </a:buClr>
              <a:buFont typeface="Arial"/>
              <a:buNone/>
              <a:defRPr sz="3600" b="0" i="0" u="none" strike="noStrike" cap="none">
                <a:solidFill>
                  <a:schemeClr val="dk1"/>
                </a:solidFill>
                <a:latin typeface="Calibri"/>
                <a:ea typeface="Calibri"/>
                <a:cs typeface="Calibri"/>
                <a:sym typeface="Calibri"/>
              </a:defRPr>
            </a:lvl3pPr>
            <a:lvl4pPr marL="2743200" marR="0" lvl="3"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4pPr>
            <a:lvl5pPr marL="3657600" marR="0" lvl="4"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5pPr>
            <a:lvl6pPr marL="4572000" marR="0" lvl="5"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6pPr>
            <a:lvl7pPr marL="5486400" marR="0" lvl="6"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7pPr>
            <a:lvl8pPr marL="6400800" marR="0" lvl="7"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8pPr>
            <a:lvl9pPr marL="7315200" marR="0" lvl="8"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2250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663701" y="3419477"/>
            <a:ext cx="21031198" cy="570547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25" name="Shape 25"/>
          <p:cNvSpPr txBox="1">
            <a:spLocks noGrp="1"/>
          </p:cNvSpPr>
          <p:nvPr>
            <p:ph type="body" idx="1"/>
          </p:nvPr>
        </p:nvSpPr>
        <p:spPr>
          <a:xfrm>
            <a:off x="1663701" y="9178925"/>
            <a:ext cx="21031198" cy="3000374"/>
          </a:xfrm>
          <a:prstGeom prst="rect">
            <a:avLst/>
          </a:prstGeom>
          <a:noFill/>
          <a:ln>
            <a:noFill/>
          </a:ln>
        </p:spPr>
        <p:txBody>
          <a:bodyPr lIns="91425" tIns="91425" rIns="91425" bIns="91425" anchor="t" anchorCtr="0"/>
          <a:lstStyle>
            <a:lvl1pPr marL="0" marR="0" lvl="0" indent="0" algn="l" rtl="0">
              <a:lnSpc>
                <a:spcPct val="90000"/>
              </a:lnSpc>
              <a:spcBef>
                <a:spcPts val="2000"/>
              </a:spcBef>
              <a:buClr>
                <a:srgbClr val="888888"/>
              </a:buClr>
              <a:buFont typeface="Arial"/>
              <a:buNone/>
              <a:defRPr sz="4800" b="0" i="0" u="none" strike="noStrike" cap="none">
                <a:solidFill>
                  <a:srgbClr val="888888"/>
                </a:solidFill>
                <a:latin typeface="Calibri"/>
                <a:ea typeface="Calibri"/>
                <a:cs typeface="Calibri"/>
                <a:sym typeface="Calibri"/>
              </a:defRPr>
            </a:lvl1pPr>
            <a:lvl2pPr marL="914400" marR="0" lvl="1" indent="0" algn="l" rtl="0">
              <a:lnSpc>
                <a:spcPct val="90000"/>
              </a:lnSpc>
              <a:spcBef>
                <a:spcPts val="1000"/>
              </a:spcBef>
              <a:buClr>
                <a:srgbClr val="888888"/>
              </a:buClr>
              <a:buFont typeface="Arial"/>
              <a:buNone/>
              <a:defRPr sz="4000" b="0" i="0" u="none" strike="noStrike" cap="none">
                <a:solidFill>
                  <a:srgbClr val="888888"/>
                </a:solidFill>
                <a:latin typeface="Calibri"/>
                <a:ea typeface="Calibri"/>
                <a:cs typeface="Calibri"/>
                <a:sym typeface="Calibri"/>
              </a:defRPr>
            </a:lvl2pPr>
            <a:lvl3pPr marL="1828800" marR="0" lvl="2" indent="0" algn="l" rtl="0">
              <a:lnSpc>
                <a:spcPct val="90000"/>
              </a:lnSpc>
              <a:spcBef>
                <a:spcPts val="1000"/>
              </a:spcBef>
              <a:buClr>
                <a:srgbClr val="888888"/>
              </a:buClr>
              <a:buFont typeface="Arial"/>
              <a:buNone/>
              <a:defRPr sz="3600" b="0" i="0" u="none" strike="noStrike" cap="none">
                <a:solidFill>
                  <a:srgbClr val="888888"/>
                </a:solidFill>
                <a:latin typeface="Calibri"/>
                <a:ea typeface="Calibri"/>
                <a:cs typeface="Calibri"/>
                <a:sym typeface="Calibri"/>
              </a:defRPr>
            </a:lvl3pPr>
            <a:lvl4pPr marL="2743200" marR="0" lvl="3"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4pPr>
            <a:lvl5pPr marL="3657600" marR="0" lvl="4"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5pPr>
            <a:lvl6pPr marL="4572000" marR="0" lvl="5"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6pPr>
            <a:lvl7pPr marL="5486400" marR="0" lvl="6"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7pPr>
            <a:lvl8pPr marL="6400800" marR="0" lvl="7"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8pPr>
            <a:lvl9pPr marL="7315200" marR="0" lvl="8"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351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1" name="Shape 31"/>
          <p:cNvSpPr txBox="1">
            <a:spLocks noGrp="1"/>
          </p:cNvSpPr>
          <p:nvPr>
            <p:ph type="body" idx="1"/>
          </p:nvPr>
        </p:nvSpPr>
        <p:spPr>
          <a:xfrm>
            <a:off x="1676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12344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1740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679575"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8" name="Shape 38"/>
          <p:cNvSpPr txBox="1">
            <a:spLocks noGrp="1"/>
          </p:cNvSpPr>
          <p:nvPr>
            <p:ph type="body" idx="1"/>
          </p:nvPr>
        </p:nvSpPr>
        <p:spPr>
          <a:xfrm>
            <a:off x="1679575" y="3362326"/>
            <a:ext cx="103155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1679575" y="5010150"/>
            <a:ext cx="103155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12344401" y="3362326"/>
            <a:ext cx="103663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12344401" y="5010150"/>
            <a:ext cx="103663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993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47" name="Shape 4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3084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69381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56" name="Shape 56"/>
          <p:cNvSpPr txBox="1">
            <a:spLocks noGrp="1"/>
          </p:cNvSpPr>
          <p:nvPr>
            <p:ph type="body" idx="1"/>
          </p:nvPr>
        </p:nvSpPr>
        <p:spPr>
          <a:xfrm>
            <a:off x="10366375" y="1974850"/>
            <a:ext cx="12344398" cy="9747248"/>
          </a:xfrm>
          <a:prstGeom prst="rect">
            <a:avLst/>
          </a:prstGeom>
          <a:noFill/>
          <a:ln>
            <a:noFill/>
          </a:ln>
        </p:spPr>
        <p:txBody>
          <a:bodyPr lIns="91425" tIns="91425" rIns="91425" bIns="91425" anchor="t" anchorCtr="0"/>
          <a:lstStyle>
            <a:lvl1pPr marL="457200" marR="0" lvl="0" indent="-50800" algn="l" rtl="0">
              <a:lnSpc>
                <a:spcPct val="90000"/>
              </a:lnSpc>
              <a:spcBef>
                <a:spcPts val="200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371600" marR="0" lvl="1" indent="-101600" algn="l" rtl="0">
              <a:lnSpc>
                <a:spcPct val="90000"/>
              </a:lnSpc>
              <a:spcBef>
                <a:spcPts val="1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187238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3738971" y="13131800"/>
            <a:ext cx="396826" cy="406400"/>
          </a:xfrm>
          <a:prstGeom prst="rect">
            <a:avLst/>
          </a:prstGeom>
          <a:ln w="12700">
            <a:miter lim="400000"/>
          </a:ln>
        </p:spPr>
        <p:txBody>
          <a:bodyPr wrap="none" lIns="50800" tIns="50800" rIns="50800" bIns="50800">
            <a:spAutoFit/>
          </a:bodyPr>
          <a:lstStyle>
            <a:lvl1pPr>
              <a:defRPr sz="2000">
                <a:latin typeface="Helvetica"/>
                <a:ea typeface="Helvetica"/>
                <a:cs typeface="Helvetica"/>
                <a:sym typeface="Helvetica"/>
              </a:defRPr>
            </a:lvl1pPr>
          </a:lstStyle>
          <a:p>
            <a:fld id="{86CB4B4D-7CA3-9044-876B-883B54F8677D}" type="slidenum">
              <a:t>‹#›</a:t>
            </a:fld>
            <a:endParaRPr/>
          </a:p>
        </p:txBody>
      </p:sp>
      <p:sp>
        <p:nvSpPr>
          <p:cNvPr id="3"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228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457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685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9144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11430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1371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1600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1828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1676401" y="3651250"/>
            <a:ext cx="21031198" cy="8702676"/>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9" name="Shape 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10" name="Shape 1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defTabSz="1828800" hangingPunct="1">
              <a:buSzPct val="25000"/>
            </a:pPr>
            <a:fld id="{00000000-1234-1234-1234-123412341234}" type="slidenum">
              <a:rPr lang="en-US" sz="2400" smtClean="0">
                <a:solidFill>
                  <a:srgbClr val="888888"/>
                </a:solidFill>
                <a:latin typeface="Calibri"/>
                <a:ea typeface="Calibri"/>
                <a:cs typeface="Calibri"/>
                <a:sym typeface="Calibri"/>
              </a:rPr>
              <a:pPr algn="r" defTabSz="1828800" hangingPunct="1">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9907710"/>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2" name="Shape 89"/>
          <p:cNvSpPr txBox="1"/>
          <p:nvPr/>
        </p:nvSpPr>
        <p:spPr>
          <a:xfrm>
            <a:off x="1910700" y="10678768"/>
            <a:ext cx="20562600" cy="1452398"/>
          </a:xfrm>
          <a:prstGeom prst="rect">
            <a:avLst/>
          </a:prstGeom>
          <a:noFill/>
          <a:ln>
            <a:noFill/>
          </a:ln>
        </p:spPr>
        <p:txBody>
          <a:bodyPr lIns="182850" tIns="91400" rIns="182850" bIns="91400" anchor="t" anchorCtr="0">
            <a:noAutofit/>
          </a:bodyPr>
          <a:lstStyle/>
          <a:p>
            <a:pPr defTabSz="1828800" hangingPunct="1">
              <a:buSzPct val="25000"/>
            </a:pPr>
            <a:r>
              <a:rPr lang="en-US" sz="8000" dirty="0">
                <a:solidFill>
                  <a:schemeClr val="bg1"/>
                </a:solidFill>
                <a:latin typeface="Helvetica" panose="020B0604020202020204" pitchFamily="34" charset="0"/>
                <a:ea typeface="Calibri"/>
                <a:cs typeface="Helvetica" panose="020B0604020202020204" pitchFamily="34" charset="0"/>
                <a:sym typeface="Calibri"/>
              </a:rPr>
              <a:t>Team </a:t>
            </a:r>
            <a:r>
              <a:rPr lang="en-US" sz="8000" dirty="0" smtClean="0">
                <a:solidFill>
                  <a:schemeClr val="bg1"/>
                </a:solidFill>
                <a:latin typeface="Helvetica" panose="020B0604020202020204" pitchFamily="34" charset="0"/>
                <a:ea typeface="Calibri"/>
                <a:cs typeface="Helvetica" panose="020B0604020202020204" pitchFamily="34" charset="0"/>
                <a:sym typeface="Calibri"/>
              </a:rPr>
              <a:t>Roles</a:t>
            </a:r>
            <a:r>
              <a:rPr lang="en-US" sz="8000" dirty="0">
                <a:solidFill>
                  <a:schemeClr val="bg1"/>
                </a:solidFill>
                <a:latin typeface="Helvetica" panose="020B0604020202020204" pitchFamily="34" charset="0"/>
                <a:ea typeface="Calibri"/>
                <a:cs typeface="Helvetica" panose="020B0604020202020204" pitchFamily="34" charset="0"/>
                <a:sym typeface="Calibri"/>
              </a:rPr>
              <a:t>, </a:t>
            </a:r>
            <a:r>
              <a:rPr lang="en-US" sz="8000" dirty="0" smtClean="0">
                <a:solidFill>
                  <a:schemeClr val="bg1"/>
                </a:solidFill>
                <a:latin typeface="Helvetica" panose="020B0604020202020204" pitchFamily="34" charset="0"/>
                <a:ea typeface="Calibri"/>
                <a:cs typeface="Helvetica" panose="020B0604020202020204" pitchFamily="34" charset="0"/>
                <a:sym typeface="Calibri"/>
              </a:rPr>
              <a:t>Project Management,</a:t>
            </a:r>
          </a:p>
          <a:p>
            <a:pPr defTabSz="1828800" hangingPunct="1">
              <a:buSzPct val="25000"/>
            </a:pPr>
            <a:r>
              <a:rPr lang="en-US" sz="8000" dirty="0" smtClean="0">
                <a:solidFill>
                  <a:schemeClr val="bg1"/>
                </a:solidFill>
                <a:latin typeface="Helvetica" panose="020B0604020202020204" pitchFamily="34" charset="0"/>
                <a:ea typeface="Calibri"/>
                <a:cs typeface="Helvetica" panose="020B0604020202020204" pitchFamily="34" charset="0"/>
                <a:sym typeface="Calibri"/>
              </a:rPr>
              <a:t>and Mitigating </a:t>
            </a:r>
            <a:r>
              <a:rPr lang="en-US" sz="8000" dirty="0">
                <a:solidFill>
                  <a:schemeClr val="bg1"/>
                </a:solidFill>
                <a:latin typeface="Helvetica" panose="020B0604020202020204" pitchFamily="34" charset="0"/>
                <a:ea typeface="Calibri"/>
                <a:cs typeface="Helvetica" panose="020B0604020202020204" pitchFamily="34" charset="0"/>
                <a:sym typeface="Calibri"/>
              </a:rPr>
              <a:t>B</a:t>
            </a:r>
            <a:r>
              <a:rPr lang="en-US" sz="8000" dirty="0" smtClean="0">
                <a:solidFill>
                  <a:schemeClr val="bg1"/>
                </a:solidFill>
                <a:latin typeface="Helvetica" panose="020B0604020202020204" pitchFamily="34" charset="0"/>
                <a:ea typeface="Calibri"/>
                <a:cs typeface="Helvetica" panose="020B0604020202020204" pitchFamily="34" charset="0"/>
                <a:sym typeface="Calibri"/>
              </a:rPr>
              <a:t>urnout</a:t>
            </a:r>
            <a:endParaRPr lang="en-US" sz="8000" dirty="0">
              <a:solidFill>
                <a:schemeClr val="bg1"/>
              </a:solidFill>
              <a:latin typeface="Helvetica" panose="020B0604020202020204" pitchFamily="34" charset="0"/>
              <a:ea typeface="Calibri"/>
              <a:cs typeface="Helvetica" panose="020B0604020202020204" pitchFamily="34" charset="0"/>
              <a:sym typeface="Calibri"/>
            </a:endParaRPr>
          </a:p>
        </p:txBody>
      </p:sp>
      <p:sp>
        <p:nvSpPr>
          <p:cNvPr id="3" name="Shape 89"/>
          <p:cNvSpPr txBox="1"/>
          <p:nvPr/>
        </p:nvSpPr>
        <p:spPr>
          <a:xfrm>
            <a:off x="1910700" y="8793233"/>
            <a:ext cx="20562600" cy="1452398"/>
          </a:xfrm>
          <a:prstGeom prst="rect">
            <a:avLst/>
          </a:prstGeom>
          <a:noFill/>
          <a:ln>
            <a:noFill/>
          </a:ln>
        </p:spPr>
        <p:txBody>
          <a:bodyPr lIns="182850" tIns="91400" rIns="182850" bIns="91400" anchor="ctr" anchorCtr="0">
            <a:noAutofit/>
          </a:bodyPr>
          <a:lstStyle/>
          <a:p>
            <a:pPr defTabSz="1828800" hangingPunct="1">
              <a:buSzPct val="25000"/>
            </a:pPr>
            <a:r>
              <a:rPr lang="en-US" sz="12000" cap="all" dirty="0">
                <a:solidFill>
                  <a:srgbClr val="FFD966"/>
                </a:solidFill>
                <a:latin typeface="Helvetica" panose="020B0604020202020204" pitchFamily="34" charset="0"/>
                <a:ea typeface="Calibri"/>
                <a:cs typeface="Helvetica" panose="020B0604020202020204" pitchFamily="34" charset="0"/>
                <a:sym typeface="Calibri"/>
              </a:rPr>
              <a:t>Developing as a team</a:t>
            </a:r>
          </a:p>
        </p:txBody>
      </p:sp>
    </p:spTree>
    <p:extLst>
      <p:ext uri="{BB962C8B-B14F-4D97-AF65-F5344CB8AC3E}">
        <p14:creationId xmlns:p14="http://schemas.microsoft.com/office/powerpoint/2010/main" val="334125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he Picture slide"/>
          <p:cNvSpPr txBox="1"/>
          <p:nvPr/>
        </p:nvSpPr>
        <p:spPr>
          <a:xfrm>
            <a:off x="1752108" y="1187692"/>
            <a:ext cx="10860345"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cap="all" dirty="0"/>
              <a:t>Development MEthodologies</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7" y="5011467"/>
            <a:ext cx="8686800" cy="484235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Waterfall methodologies approach the major development tasks (analysis, design, building, and testing) as distinct phases to be completed in a linear fashion. They require a large amount of initial planning; however, they adapt poorly to unforeseen issues or changes to requirements. They are best used in smaller, well-scoped projects, as they allow a greater overall picture of how the components of the project fit together, which simplifies planning and provides a clear indication of progress during development</a:t>
            </a:r>
            <a:r>
              <a:rPr lang="en-US" sz="2800" dirty="0" smtClean="0"/>
              <a:t>.</a:t>
            </a:r>
            <a:endParaRPr lang="en-US" sz="2800" dirty="0"/>
          </a:p>
        </p:txBody>
      </p:sp>
      <p:sp>
        <p:nvSpPr>
          <p:cNvPr id="8" name="The Picture slide"/>
          <p:cNvSpPr txBox="1"/>
          <p:nvPr/>
        </p:nvSpPr>
        <p:spPr>
          <a:xfrm>
            <a:off x="13454823" y="3658323"/>
            <a:ext cx="1356140"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Agile</a:t>
            </a:r>
            <a:endParaRPr sz="4000" dirty="0">
              <a:solidFill>
                <a:schemeClr val="tx1">
                  <a:lumMod val="50000"/>
                  <a:lumOff val="50000"/>
                </a:schemeClr>
              </a:solidFill>
            </a:endParaRPr>
          </a:p>
        </p:txBody>
      </p:sp>
      <p:sp>
        <p:nvSpPr>
          <p:cNvPr id="9"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3454823" y="5011467"/>
            <a:ext cx="8686800" cy="6565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Agile methodologies break a project into small chunks, often blocked out by set time periods, and then work through the major development tasks (analysis, design, building, and testing) on each chunk before moving on to the next. This means that planning is done periodically and </a:t>
            </a:r>
            <a:r>
              <a:rPr lang="en-US" sz="2800" dirty="0" smtClean="0"/>
              <a:t>that changes </a:t>
            </a:r>
            <a:r>
              <a:rPr lang="en-US" sz="2800" dirty="0"/>
              <a:t>in requirements and new discoveries made during </a:t>
            </a:r>
            <a:r>
              <a:rPr lang="en-US" sz="2800" dirty="0" smtClean="0"/>
              <a:t>development can be adjusted to. </a:t>
            </a:r>
            <a:r>
              <a:rPr lang="en-US" sz="2800" dirty="0"/>
              <a:t>Agile methodologies are best used in larger, complex projects, where the full design isn’t initially known or is likely to change/evolve during development due to experimentation and testing, as the frequent planning allows developers to adjust to those changes in design while considering other factors such as deadlines</a:t>
            </a:r>
            <a:r>
              <a:rPr lang="en-US" sz="2800" dirty="0" smtClean="0"/>
              <a:t>.</a:t>
            </a:r>
            <a:endParaRPr lang="en-US" sz="2800" dirty="0"/>
          </a:p>
        </p:txBody>
      </p:sp>
      <p:sp>
        <p:nvSpPr>
          <p:cNvPr id="11" name="The Picture slide"/>
          <p:cNvSpPr txBox="1"/>
          <p:nvPr/>
        </p:nvSpPr>
        <p:spPr>
          <a:xfrm>
            <a:off x="1752108" y="3658323"/>
            <a:ext cx="2271456"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Waterfall</a:t>
            </a:r>
            <a:endParaRPr sz="4000" dirty="0">
              <a:solidFill>
                <a:schemeClr val="tx1">
                  <a:lumMod val="50000"/>
                  <a:lumOff val="50000"/>
                </a:schemeClr>
              </a:solidFill>
            </a:endParaRPr>
          </a:p>
        </p:txBody>
      </p:sp>
      <p:sp>
        <p:nvSpPr>
          <p:cNvPr id="12" name="Rectangle"/>
          <p:cNvSpPr/>
          <p:nvPr/>
        </p:nvSpPr>
        <p:spPr>
          <a:xfrm>
            <a:off x="1752108" y="4639173"/>
            <a:ext cx="91440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3" name="Rectangle"/>
          <p:cNvSpPr/>
          <p:nvPr/>
        </p:nvSpPr>
        <p:spPr>
          <a:xfrm>
            <a:off x="13454823" y="4641030"/>
            <a:ext cx="91440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53746667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4183930"/>
            <a:ext cx="12700000" cy="61350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It is important that individuals know not only what they themselves are working </a:t>
            </a:r>
            <a:r>
              <a:rPr lang="en-US" sz="2800" dirty="0" smtClean="0"/>
              <a:t>on </a:t>
            </a:r>
            <a:r>
              <a:rPr lang="en-US" sz="2800" dirty="0"/>
              <a:t>but also what other members of the team are working on, what work has already been done, and what work still needs doing. This knowledge is important for planning purposes, tracking progress, and ensuring that different team members’ work combines well, that work doesn’t get done twice, and that work doesn’t get forgotten.</a:t>
            </a:r>
          </a:p>
          <a:p>
            <a:r>
              <a:rPr lang="en-US" sz="2800" dirty="0"/>
              <a:t/>
            </a:r>
            <a:br>
              <a:rPr lang="en-US" sz="2800" dirty="0"/>
            </a:br>
            <a:r>
              <a:rPr lang="en-US" sz="2800" dirty="0"/>
              <a:t>There are different methods of keeping track of a project, from simply keeping a to-do list on a whiteboard (useful for small projects) to using issue tracking software (necessary for more complex projects and larger teams, especially if team members work remotely). Some formal development methodologies require specific practices of task delegation and record keeping</a:t>
            </a:r>
            <a:r>
              <a:rPr lang="en-US" sz="2800" dirty="0" smtClean="0"/>
              <a:t>.</a:t>
            </a:r>
            <a:endParaRPr lang="en-US" sz="2800" dirty="0"/>
          </a:p>
          <a:p>
            <a:r>
              <a:rPr lang="en-US" sz="2800" dirty="0"/>
              <a:t/>
            </a:r>
            <a:br>
              <a:rPr lang="en-US" sz="2800" dirty="0"/>
            </a:br>
            <a:endParaRPr sz="2800" dirty="0"/>
          </a:p>
        </p:txBody>
      </p:sp>
      <p:sp>
        <p:nvSpPr>
          <p:cNvPr id="686" name="Just like flower porcelain  You’re like a moon that  awaken to say hello So beautiful and bright that you make me content to play it  world"/>
          <p:cNvSpPr txBox="1"/>
          <p:nvPr/>
        </p:nvSpPr>
        <p:spPr>
          <a:xfrm>
            <a:off x="1903990" y="4183930"/>
            <a:ext cx="6572119"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a:t>Delegating </a:t>
            </a:r>
            <a:r>
              <a:rPr lang="en-US" dirty="0" smtClean="0"/>
              <a:t>Tasks </a:t>
            </a:r>
            <a:r>
              <a:rPr lang="en-US" dirty="0"/>
              <a:t>within a </a:t>
            </a:r>
            <a:r>
              <a:rPr lang="en-US" dirty="0" smtClean="0"/>
              <a:t>Team</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56841771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atic.pexels.com/photos/2832/vehicle-vintage-old-truck.jpg"/>
          <p:cNvPicPr>
            <a:picLocks noChangeAspect="1" noChangeArrowheads="1"/>
          </p:cNvPicPr>
          <p:nvPr/>
        </p:nvPicPr>
        <p:blipFill rotWithShape="1">
          <a:blip r:embed="rId2">
            <a:extLst>
              <a:ext uri="{28A0092B-C50C-407E-A947-70E740481C1C}">
                <a14:useLocalDpi xmlns:a14="http://schemas.microsoft.com/office/drawing/2010/main" val="0"/>
              </a:ext>
            </a:extLst>
          </a:blip>
          <a:srcRect b="14941"/>
          <a:stretch/>
        </p:blipFill>
        <p:spPr bwMode="auto">
          <a:xfrm>
            <a:off x="1" y="0"/>
            <a:ext cx="24423160" cy="13773150"/>
          </a:xfrm>
          <a:prstGeom prst="rect">
            <a:avLst/>
          </a:prstGeom>
          <a:noFill/>
          <a:extLst>
            <a:ext uri="{909E8E84-426E-40DD-AFC4-6F175D3DCCD1}">
              <a14:hiddenFill xmlns:a14="http://schemas.microsoft.com/office/drawing/2010/main">
                <a:solidFill>
                  <a:srgbClr val="FFFFFF"/>
                </a:solidFill>
              </a14:hiddenFill>
            </a:ext>
          </a:extLst>
        </p:spPr>
      </p:pic>
      <p:sp>
        <p:nvSpPr>
          <p:cNvPr id="377" name="Rectangle"/>
          <p:cNvSpPr/>
          <p:nvPr/>
        </p:nvSpPr>
        <p:spPr>
          <a:xfrm>
            <a:off x="1512408" y="5639"/>
            <a:ext cx="8364042" cy="13704723"/>
          </a:xfrm>
          <a:prstGeom prst="rect">
            <a:avLst/>
          </a:prstGeom>
          <a:solidFill>
            <a:srgbClr val="FFD966">
              <a:alpha val="80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The Picture slide"/>
          <p:cNvSpPr txBox="1"/>
          <p:nvPr/>
        </p:nvSpPr>
        <p:spPr>
          <a:xfrm>
            <a:off x="2107143" y="4057308"/>
            <a:ext cx="7232800"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The </a:t>
            </a:r>
            <a:r>
              <a:rPr lang="en-US" cap="all" dirty="0" smtClean="0"/>
              <a:t>“Truck Factor”</a:t>
            </a:r>
            <a:endParaRPr cap="all" dirty="0"/>
          </a:p>
        </p:txBody>
      </p:sp>
      <p:sp>
        <p:nvSpPr>
          <p:cNvPr id="9"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2107143" y="4982924"/>
            <a:ext cx="7008270" cy="798680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If a team member were to leave tomorrow, how would your project development continue? How well would other members be able to adapt to filling the departing member’s role or to retraining a new team member to fill the role?</a:t>
            </a:r>
          </a:p>
          <a:p>
            <a:r>
              <a:rPr lang="en-US" sz="2800" dirty="0"/>
              <a:t> </a:t>
            </a:r>
          </a:p>
          <a:p>
            <a:r>
              <a:rPr lang="en-US" sz="2800" dirty="0"/>
              <a:t>This issue is known as the truck factor. It can be mitigated </a:t>
            </a:r>
            <a:r>
              <a:rPr lang="en-US" sz="2800" dirty="0" smtClean="0"/>
              <a:t>in the following ways:</a:t>
            </a:r>
          </a:p>
          <a:p>
            <a:endParaRPr lang="en-US" sz="2800" dirty="0" smtClean="0"/>
          </a:p>
          <a:p>
            <a:pPr marL="457200" indent="-457200">
              <a:spcAft>
                <a:spcPts val="1000"/>
              </a:spcAft>
              <a:buFont typeface="Arial" panose="020B0604020202020204" pitchFamily="34" charset="0"/>
              <a:buChar char="•"/>
            </a:pPr>
            <a:r>
              <a:rPr lang="en-US" sz="2800" dirty="0"/>
              <a:t>Maintaining documentation, especially on features that </a:t>
            </a:r>
            <a:r>
              <a:rPr lang="en-US" sz="2800" dirty="0" smtClean="0"/>
              <a:t>involve only a </a:t>
            </a:r>
            <a:r>
              <a:rPr lang="en-US" sz="2800" dirty="0"/>
              <a:t>single team </a:t>
            </a:r>
            <a:r>
              <a:rPr lang="en-US" sz="2800" dirty="0" smtClean="0"/>
              <a:t>member</a:t>
            </a:r>
            <a:endParaRPr lang="en-US" sz="2800" dirty="0"/>
          </a:p>
          <a:p>
            <a:pPr marL="457200" indent="-457200">
              <a:buFont typeface="Arial" panose="020B0604020202020204" pitchFamily="34" charset="0"/>
              <a:buChar char="•"/>
            </a:pPr>
            <a:r>
              <a:rPr lang="en-US" sz="2800" dirty="0"/>
              <a:t>Redundancy of skill sets between team members to ensure that no employee is singularly trained in a </a:t>
            </a:r>
            <a:r>
              <a:rPr lang="en-US" sz="2800" dirty="0" smtClean="0"/>
              <a:t>role</a:t>
            </a: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4381064" y="376957"/>
            <a:ext cx="2626729" cy="2683625"/>
          </a:xfrm>
          <a:prstGeom prst="rect">
            <a:avLst/>
          </a:prstGeom>
        </p:spPr>
      </p:pic>
    </p:spTree>
    <p:extLst>
      <p:ext uri="{BB962C8B-B14F-4D97-AF65-F5344CB8AC3E}">
        <p14:creationId xmlns:p14="http://schemas.microsoft.com/office/powerpoint/2010/main" val="3993667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Maintaining </a:t>
            </a:r>
            <a:r>
              <a:rPr lang="en-US" sz="6000" dirty="0" smtClean="0"/>
              <a:t>Your Project </a:t>
            </a:r>
            <a:r>
              <a:rPr lang="en-US" sz="6000" dirty="0"/>
              <a:t>over </a:t>
            </a:r>
            <a:r>
              <a:rPr lang="en-US" sz="6000" dirty="0" smtClean="0"/>
              <a:t>Time</a:t>
            </a:r>
            <a:endParaRPr sz="6000" dirty="0"/>
          </a:p>
        </p:txBody>
      </p:sp>
      <p:sp>
        <p:nvSpPr>
          <p:cNvPr id="45" name="AEVER"/>
          <p:cNvSpPr txBox="1"/>
          <p:nvPr/>
        </p:nvSpPr>
        <p:spPr>
          <a:xfrm>
            <a:off x="5651758" y="5638702"/>
            <a:ext cx="13080504"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Source Control</a:t>
            </a:r>
            <a:endParaRPr sz="8000" cap="all" dirty="0">
              <a:solidFill>
                <a:srgbClr val="FFD966"/>
              </a:solidFill>
            </a:endParaRPr>
          </a:p>
        </p:txBody>
      </p:sp>
    </p:spTree>
    <p:extLst>
      <p:ext uri="{BB962C8B-B14F-4D97-AF65-F5344CB8AC3E}">
        <p14:creationId xmlns:p14="http://schemas.microsoft.com/office/powerpoint/2010/main" val="338991854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388092"/>
            <a:ext cx="897359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What are the Options?</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5927585"/>
            <a:ext cx="8509001" cy="570925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When developing games, it’s important to carefully control how files are stored, structured, and transferred </a:t>
            </a:r>
            <a:r>
              <a:rPr lang="en-US" sz="2800" dirty="0" smtClean="0"/>
              <a:t>among </a:t>
            </a:r>
            <a:r>
              <a:rPr lang="en-US" sz="2800" dirty="0"/>
              <a:t>team members. To this end, it’s important to use a method of source control that ensures all team members have a unified build of the project</a:t>
            </a:r>
            <a:r>
              <a:rPr lang="en-US" sz="2800" dirty="0" smtClean="0"/>
              <a:t>. </a:t>
            </a:r>
            <a:endParaRPr lang="en-US" sz="2800" dirty="0"/>
          </a:p>
          <a:p>
            <a:endParaRPr lang="en-US" sz="2800" dirty="0"/>
          </a:p>
          <a:p>
            <a:pPr>
              <a:spcAft>
                <a:spcPts val="2400"/>
              </a:spcAft>
            </a:pPr>
            <a:r>
              <a:rPr lang="en-US" sz="2800" dirty="0"/>
              <a:t>Source control comes in many different forms; however, </a:t>
            </a:r>
            <a:r>
              <a:rPr lang="en-US" sz="2800" dirty="0" smtClean="0"/>
              <a:t>the three most </a:t>
            </a:r>
            <a:r>
              <a:rPr lang="en-US" sz="2800" dirty="0"/>
              <a:t>commonly </a:t>
            </a:r>
            <a:r>
              <a:rPr lang="en-US" sz="2800" dirty="0" smtClean="0"/>
              <a:t>used are</a:t>
            </a:r>
            <a:endParaRPr lang="en-US" sz="2800" dirty="0" smtClean="0"/>
          </a:p>
          <a:p>
            <a:pPr marL="457200" indent="-457200">
              <a:spcAft>
                <a:spcPts val="500"/>
              </a:spcAft>
              <a:buFont typeface="Arial" panose="020B0604020202020204" pitchFamily="34" charset="0"/>
              <a:buChar char="•"/>
            </a:pPr>
            <a:r>
              <a:rPr lang="en-US" sz="2800" dirty="0" smtClean="0"/>
              <a:t>Perforce</a:t>
            </a:r>
            <a:endParaRPr lang="en-US" sz="2800" dirty="0"/>
          </a:p>
          <a:p>
            <a:pPr marL="457200" indent="-457200">
              <a:spcAft>
                <a:spcPts val="500"/>
              </a:spcAft>
              <a:buFont typeface="Arial" panose="020B0604020202020204" pitchFamily="34" charset="0"/>
              <a:buChar char="•"/>
            </a:pPr>
            <a:r>
              <a:rPr lang="en-US" sz="2800" dirty="0"/>
              <a:t>Git</a:t>
            </a:r>
          </a:p>
          <a:p>
            <a:pPr marL="457200" indent="-457200">
              <a:buFont typeface="Arial" panose="020B0604020202020204" pitchFamily="34" charset="0"/>
              <a:buChar char="•"/>
            </a:pPr>
            <a:r>
              <a:rPr lang="en-US" sz="2800" dirty="0"/>
              <a:t>Subversion</a:t>
            </a:r>
          </a:p>
        </p:txBody>
      </p:sp>
      <p:sp>
        <p:nvSpPr>
          <p:cNvPr id="16" name="Rectangle"/>
          <p:cNvSpPr/>
          <p:nvPr/>
        </p:nvSpPr>
        <p:spPr>
          <a:xfrm>
            <a:off x="1752108" y="5523132"/>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5" name="TextBox 4">
            <a:extLst>
              <a:ext uri="{FF2B5EF4-FFF2-40B4-BE49-F238E27FC236}">
                <a16:creationId xmlns="" xmlns:a16="http://schemas.microsoft.com/office/drawing/2014/main" id="{49B86334-1BD1-49CE-BDF6-5E54BE2AC06B}"/>
              </a:ext>
            </a:extLst>
          </p:cNvPr>
          <p:cNvSpPr txBox="1"/>
          <p:nvPr/>
        </p:nvSpPr>
        <p:spPr>
          <a:xfrm>
            <a:off x="14001750" y="4388092"/>
            <a:ext cx="9182100" cy="5411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scene3d>
              <a:camera prst="orthographicFront"/>
              <a:lightRig rig="harsh" dir="t"/>
            </a:scene3d>
            <a:sp3d extrusionH="57150" prstMaterial="matte">
              <a:bevelT w="63500" h="12700" prst="angle"/>
              <a:contourClr>
                <a:schemeClr val="bg1">
                  <a:lumMod val="65000"/>
                </a:schemeClr>
              </a:contourClr>
            </a:sp3d>
          </a:bodyPr>
          <a:lstStyle/>
          <a:p>
            <a:pPr marL="1051560" marR="0" indent="-105156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AU" sz="11500" dirty="0">
                <a:ln w="0"/>
                <a:solidFill>
                  <a:schemeClr val="tx1"/>
                </a:solidFill>
                <a:effectLst>
                  <a:outerShdw blurRad="38100" dist="19050" dir="2700000" algn="tl" rotWithShape="0">
                    <a:schemeClr val="dk1">
                      <a:alpha val="40000"/>
                    </a:schemeClr>
                  </a:outerShdw>
                </a:effectLst>
              </a:rPr>
              <a:t>Solution A</a:t>
            </a:r>
          </a:p>
          <a:p>
            <a:pPr marL="1051560" marR="0" indent="-105156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AU" sz="11500" i="0" u="none" strike="noStrike" normalizeH="0" baseline="0" dirty="0">
                <a:ln w="0"/>
                <a:solidFill>
                  <a:schemeClr val="tx1"/>
                </a:solidFill>
                <a:effectLst>
                  <a:outerShdw blurRad="38100" dist="19050" dir="2700000" algn="tl" rotWithShape="0">
                    <a:schemeClr val="dk1">
                      <a:alpha val="40000"/>
                    </a:schemeClr>
                  </a:outerShdw>
                </a:effectLst>
                <a:uFillTx/>
                <a:latin typeface="+mn-lt"/>
                <a:ea typeface="+mn-ea"/>
                <a:cs typeface="+mn-cs"/>
                <a:sym typeface="Helvetica Light"/>
              </a:rPr>
              <a:t>Solution B</a:t>
            </a:r>
          </a:p>
          <a:p>
            <a:pPr marL="1051560" marR="0" indent="-105156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AU" sz="11500" dirty="0">
                <a:ln w="0"/>
                <a:solidFill>
                  <a:schemeClr val="tx1"/>
                </a:solidFill>
                <a:effectLst>
                  <a:outerShdw blurRad="38100" dist="19050" dir="2700000" algn="tl" rotWithShape="0">
                    <a:schemeClr val="dk1">
                      <a:alpha val="40000"/>
                    </a:schemeClr>
                  </a:outerShdw>
                </a:effectLst>
              </a:rPr>
              <a:t>Solution C</a:t>
            </a:r>
            <a:endParaRPr kumimoji="0" lang="en-AU" sz="11500" i="0" u="none" strike="noStrike" normalizeH="0" baseline="0" dirty="0">
              <a:ln w="0"/>
              <a:solidFill>
                <a:schemeClr val="tx1"/>
              </a:solidFill>
              <a:effectLst>
                <a:outerShdw blurRad="38100" dist="19050" dir="2700000" algn="tl" rotWithShape="0">
                  <a:schemeClr val="dk1">
                    <a:alpha val="40000"/>
                  </a:schemeClr>
                </a:outerShdw>
              </a:effectLst>
              <a:uFillTx/>
              <a:latin typeface="+mn-lt"/>
              <a:ea typeface="+mn-ea"/>
              <a:cs typeface="+mn-cs"/>
              <a:sym typeface="Helvetica Light"/>
            </a:endParaRPr>
          </a:p>
        </p:txBody>
      </p:sp>
    </p:spTree>
    <p:extLst>
      <p:ext uri="{BB962C8B-B14F-4D97-AF65-F5344CB8AC3E}">
        <p14:creationId xmlns:p14="http://schemas.microsoft.com/office/powerpoint/2010/main" val="354851332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388092"/>
            <a:ext cx="897359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Basic Source Control</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5911256"/>
            <a:ext cx="8509001" cy="441146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At its simplest, source control systems maintain a central repository of the project’s files, where users can check out a copy of </a:t>
            </a:r>
            <a:r>
              <a:rPr lang="en-US" sz="2800" dirty="0" smtClean="0"/>
              <a:t>those </a:t>
            </a:r>
            <a:r>
              <a:rPr lang="en-US" sz="2800" dirty="0"/>
              <a:t>files to their development machine. Once the files are checked out, users can commit any changes they make to the files back to the central repository as well as update their local copy with any of the changes that other team members have committed. This is called centralized source control, and Perforce and Subversion employ this method</a:t>
            </a:r>
            <a:r>
              <a:rPr lang="en-US" sz="2800" dirty="0" smtClean="0"/>
              <a:t>.</a:t>
            </a:r>
            <a:endParaRPr lang="en-US" sz="2800" dirty="0"/>
          </a:p>
        </p:txBody>
      </p:sp>
      <p:sp>
        <p:nvSpPr>
          <p:cNvPr id="16" name="Rectangle"/>
          <p:cNvSpPr/>
          <p:nvPr/>
        </p:nvSpPr>
        <p:spPr>
          <a:xfrm>
            <a:off x="1752107" y="5522808"/>
            <a:ext cx="8686800" cy="12801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graphicFrame>
        <p:nvGraphicFramePr>
          <p:cNvPr id="8" name="Diagram 7">
            <a:extLst>
              <a:ext uri="{FF2B5EF4-FFF2-40B4-BE49-F238E27FC236}">
                <a16:creationId xmlns="" xmlns:a16="http://schemas.microsoft.com/office/drawing/2014/main" id="{9CC3F2C7-E083-4A7D-BA9F-7D86D54BB575}"/>
              </a:ext>
            </a:extLst>
          </p:cNvPr>
          <p:cNvGraphicFramePr/>
          <p:nvPr>
            <p:extLst>
              <p:ext uri="{D42A27DB-BD31-4B8C-83A1-F6EECF244321}">
                <p14:modId xmlns:p14="http://schemas.microsoft.com/office/powerpoint/2010/main" val="3166841188"/>
              </p:ext>
            </p:extLst>
          </p:nvPr>
        </p:nvGraphicFramePr>
        <p:xfrm>
          <a:off x="12733867" y="3674534"/>
          <a:ext cx="10786533" cy="7281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680028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3618651"/>
            <a:ext cx="8973592"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ADvanced Source Control</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5878599"/>
            <a:ext cx="8513064" cy="742767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smtClean="0"/>
              <a:t>A more </a:t>
            </a:r>
            <a:r>
              <a:rPr lang="en-US" sz="2800" dirty="0"/>
              <a:t>advanced method of source control is called distributed source control. This method removes the reliance on an authoritative central repository and allows for many repositories, including a full repository for each team member.</a:t>
            </a:r>
          </a:p>
          <a:p>
            <a:r>
              <a:rPr lang="en-US" sz="2800" dirty="0"/>
              <a:t> </a:t>
            </a:r>
          </a:p>
          <a:p>
            <a:r>
              <a:rPr lang="en-US" sz="2800" dirty="0"/>
              <a:t>Team members can work on their own repository and then push and pull changes from any of the other repositories. This approach allows developers to maintain the benefits of source control without always needing to consider the effects their work in progress might have on other team members.</a:t>
            </a:r>
          </a:p>
          <a:p>
            <a:r>
              <a:rPr lang="en-US" sz="2800" dirty="0"/>
              <a:t> </a:t>
            </a:r>
          </a:p>
          <a:p>
            <a:r>
              <a:rPr lang="en-US" sz="2800" dirty="0"/>
              <a:t>This benefit comes at the cost of some added complexity and a larger learning curve for new users. </a:t>
            </a:r>
            <a:r>
              <a:rPr lang="en-US" sz="2800" dirty="0" err="1"/>
              <a:t>Git</a:t>
            </a:r>
            <a:r>
              <a:rPr lang="en-US" sz="2800" dirty="0"/>
              <a:t> is a popular solution that uses distributed source control</a:t>
            </a:r>
            <a:r>
              <a:rPr lang="en-US" sz="2800" dirty="0" smtClean="0"/>
              <a:t>.</a:t>
            </a:r>
            <a:endParaRPr lang="en-US" sz="2800" dirty="0"/>
          </a:p>
        </p:txBody>
      </p:sp>
      <p:sp>
        <p:nvSpPr>
          <p:cNvPr id="16" name="Rectangle"/>
          <p:cNvSpPr/>
          <p:nvPr/>
        </p:nvSpPr>
        <p:spPr>
          <a:xfrm>
            <a:off x="1752108" y="5523132"/>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graphicFrame>
        <p:nvGraphicFramePr>
          <p:cNvPr id="4" name="Diagram 3">
            <a:extLst>
              <a:ext uri="{FF2B5EF4-FFF2-40B4-BE49-F238E27FC236}">
                <a16:creationId xmlns="" xmlns:a16="http://schemas.microsoft.com/office/drawing/2014/main" id="{DE3E8909-EFF0-4F0F-8364-15540CA44412}"/>
              </a:ext>
            </a:extLst>
          </p:cNvPr>
          <p:cNvGraphicFramePr/>
          <p:nvPr>
            <p:extLst>
              <p:ext uri="{D42A27DB-BD31-4B8C-83A1-F6EECF244321}">
                <p14:modId xmlns:p14="http://schemas.microsoft.com/office/powerpoint/2010/main" val="626456760"/>
              </p:ext>
            </p:extLst>
          </p:nvPr>
        </p:nvGraphicFramePr>
        <p:xfrm>
          <a:off x="14054586" y="3457150"/>
          <a:ext cx="8404624" cy="6801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883031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3618651"/>
            <a:ext cx="8973592"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Advantages of source Control</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5845943"/>
            <a:ext cx="8509001" cy="6565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smtClean="0"/>
              <a:t>In </a:t>
            </a:r>
            <a:r>
              <a:rPr lang="en-US" sz="2800" dirty="0"/>
              <a:t>addition to enabling collaboration, source control maintains a record of the changes made to a project over time, making it a useful tool for solo developers as well as for teams. This is a very powerful feature during development, as it is often desirable to go back through previous versions of a project to identify when a bug was introduced, which can narrow down how </a:t>
            </a:r>
            <a:r>
              <a:rPr lang="en-US" sz="2800" dirty="0" smtClean="0"/>
              <a:t>that </a:t>
            </a:r>
            <a:r>
              <a:rPr lang="en-US" sz="2800" dirty="0"/>
              <a:t>bug was created.</a:t>
            </a:r>
          </a:p>
          <a:p>
            <a:r>
              <a:rPr lang="en-US" sz="2800" dirty="0"/>
              <a:t/>
            </a:r>
            <a:br>
              <a:rPr lang="en-US" sz="2800" dirty="0"/>
            </a:br>
            <a:r>
              <a:rPr lang="en-US" sz="2800" dirty="0"/>
              <a:t>Maintaining a copy of the changes over time allows a developer to easily revert back to an earlier version of the project and to reverse any changes they have </a:t>
            </a:r>
            <a:r>
              <a:rPr lang="en-US" sz="2800" dirty="0" smtClean="0"/>
              <a:t>made </a:t>
            </a:r>
            <a:r>
              <a:rPr lang="en-US" sz="2800" dirty="0"/>
              <a:t>that were a mistake, in particular if the mistake would be difficult to manually reverse, such as by deleting a portion of work</a:t>
            </a:r>
            <a:r>
              <a:rPr lang="en-US" sz="2800" dirty="0" smtClean="0"/>
              <a:t>.</a:t>
            </a:r>
            <a:endParaRPr lang="en-US" sz="2800" dirty="0"/>
          </a:p>
        </p:txBody>
      </p:sp>
      <p:sp>
        <p:nvSpPr>
          <p:cNvPr id="16" name="Rectangle"/>
          <p:cNvSpPr/>
          <p:nvPr/>
        </p:nvSpPr>
        <p:spPr>
          <a:xfrm>
            <a:off x="1752108" y="5459450"/>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2" name="TextBox 1">
            <a:extLst>
              <a:ext uri="{FF2B5EF4-FFF2-40B4-BE49-F238E27FC236}">
                <a16:creationId xmlns="" xmlns:a16="http://schemas.microsoft.com/office/drawing/2014/main" id="{8B5B0730-C314-4683-A6E0-158F3CC7D11B}"/>
              </a:ext>
            </a:extLst>
          </p:cNvPr>
          <p:cNvSpPr txBox="1"/>
          <p:nvPr/>
        </p:nvSpPr>
        <p:spPr>
          <a:xfrm>
            <a:off x="14135100" y="4182908"/>
            <a:ext cx="8496792" cy="6001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l" defTabSz="825500" rtl="0" fontAlgn="auto" latinLnBrk="0" hangingPunct="0">
              <a:lnSpc>
                <a:spcPct val="100000"/>
              </a:lnSpc>
              <a:spcBef>
                <a:spcPts val="0"/>
              </a:spcBef>
              <a:spcAft>
                <a:spcPts val="1000"/>
              </a:spcAft>
              <a:buClrTx/>
              <a:buSzTx/>
              <a:buFont typeface="Arial" panose="020B0604020202020204" pitchFamily="34" charset="0"/>
              <a:buChar char="•"/>
              <a:tabLst/>
            </a:pPr>
            <a:r>
              <a:rPr kumimoji="0" lang="en-AU" sz="6000" i="0" u="none" strike="noStrike" normalizeH="0" baseline="0" dirty="0">
                <a:ln w="0"/>
                <a:solidFill>
                  <a:schemeClr val="tx1"/>
                </a:solidFill>
                <a:effectLst>
                  <a:outerShdw blurRad="38100" dist="19050" dir="2700000" algn="tl" rotWithShape="0">
                    <a:schemeClr val="dk1">
                      <a:alpha val="40000"/>
                    </a:schemeClr>
                  </a:outerShdw>
                </a:effectLst>
                <a:uFillTx/>
                <a:latin typeface="+mn-lt"/>
                <a:ea typeface="+mn-ea"/>
                <a:cs typeface="+mn-cs"/>
                <a:sym typeface="Helvetica Light"/>
              </a:rPr>
              <a:t>Revision </a:t>
            </a:r>
            <a:r>
              <a:rPr kumimoji="0" lang="en-AU" sz="6000" i="0" u="none" strike="noStrike" normalizeH="0" baseline="0" dirty="0" smtClean="0">
                <a:ln w="0"/>
                <a:solidFill>
                  <a:schemeClr val="tx1"/>
                </a:solidFill>
                <a:effectLst>
                  <a:outerShdw blurRad="38100" dist="19050" dir="2700000" algn="tl" rotWithShape="0">
                    <a:schemeClr val="dk1">
                      <a:alpha val="40000"/>
                    </a:schemeClr>
                  </a:outerShdw>
                </a:effectLst>
                <a:uFillTx/>
                <a:latin typeface="+mn-lt"/>
                <a:ea typeface="+mn-ea"/>
                <a:cs typeface="+mn-cs"/>
                <a:sym typeface="Helvetica Light"/>
              </a:rPr>
              <a:t>history</a:t>
            </a:r>
            <a:endParaRPr kumimoji="0" lang="en-AU" sz="6000" i="0" u="none" strike="noStrike" normalizeH="0" baseline="0" dirty="0">
              <a:ln w="0"/>
              <a:solidFill>
                <a:schemeClr val="tx1"/>
              </a:solidFill>
              <a:effectLst>
                <a:outerShdw blurRad="38100" dist="19050" dir="2700000" algn="tl" rotWithShape="0">
                  <a:schemeClr val="dk1">
                    <a:alpha val="40000"/>
                  </a:schemeClr>
                </a:outerShdw>
              </a:effectLst>
              <a:uFillTx/>
              <a:latin typeface="+mn-lt"/>
              <a:ea typeface="+mn-ea"/>
              <a:cs typeface="+mn-cs"/>
              <a:sym typeface="Helvetica Light"/>
            </a:endParaRPr>
          </a:p>
          <a:p>
            <a:pPr marL="685800" marR="0" indent="-685800" algn="l" defTabSz="825500" rtl="0" fontAlgn="auto" latinLnBrk="0" hangingPunct="0">
              <a:lnSpc>
                <a:spcPct val="100000"/>
              </a:lnSpc>
              <a:spcBef>
                <a:spcPts val="0"/>
              </a:spcBef>
              <a:spcAft>
                <a:spcPts val="1000"/>
              </a:spcAft>
              <a:buClrTx/>
              <a:buSzTx/>
              <a:buFont typeface="Arial" panose="020B0604020202020204" pitchFamily="34" charset="0"/>
              <a:buChar char="•"/>
              <a:tabLst/>
            </a:pPr>
            <a:r>
              <a:rPr lang="en-AU" sz="6000" dirty="0">
                <a:ln w="0"/>
                <a:solidFill>
                  <a:schemeClr val="tx1"/>
                </a:solidFill>
                <a:effectLst>
                  <a:outerShdw blurRad="38100" dist="19050" dir="2700000" algn="tl" rotWithShape="0">
                    <a:schemeClr val="dk1">
                      <a:alpha val="40000"/>
                    </a:schemeClr>
                  </a:outerShdw>
                </a:effectLst>
              </a:rPr>
              <a:t>Branching</a:t>
            </a:r>
          </a:p>
          <a:p>
            <a:pPr marL="685800" marR="0" indent="-685800" algn="l" defTabSz="825500" rtl="0" fontAlgn="auto" latinLnBrk="0" hangingPunct="0">
              <a:lnSpc>
                <a:spcPct val="100000"/>
              </a:lnSpc>
              <a:spcBef>
                <a:spcPts val="0"/>
              </a:spcBef>
              <a:spcAft>
                <a:spcPts val="1000"/>
              </a:spcAft>
              <a:buClrTx/>
              <a:buSzTx/>
              <a:buFont typeface="Arial" panose="020B0604020202020204" pitchFamily="34" charset="0"/>
              <a:buChar char="•"/>
              <a:tabLst/>
            </a:pPr>
            <a:r>
              <a:rPr lang="en-AU" sz="6000" dirty="0">
                <a:ln w="0"/>
                <a:solidFill>
                  <a:schemeClr val="tx1"/>
                </a:solidFill>
                <a:effectLst>
                  <a:outerShdw blurRad="38100" dist="19050" dir="2700000" algn="tl" rotWithShape="0">
                    <a:schemeClr val="dk1">
                      <a:alpha val="40000"/>
                    </a:schemeClr>
                  </a:outerShdw>
                </a:effectLst>
              </a:rPr>
              <a:t>Tagging</a:t>
            </a:r>
          </a:p>
          <a:p>
            <a:pPr marL="685800" marR="0" indent="-685800" algn="l" defTabSz="825500" rtl="0" fontAlgn="auto" latinLnBrk="0" hangingPunct="0">
              <a:lnSpc>
                <a:spcPct val="100000"/>
              </a:lnSpc>
              <a:spcBef>
                <a:spcPts val="0"/>
              </a:spcBef>
              <a:spcAft>
                <a:spcPts val="1000"/>
              </a:spcAft>
              <a:buClrTx/>
              <a:buSzTx/>
              <a:buFont typeface="Arial" panose="020B0604020202020204" pitchFamily="34" charset="0"/>
              <a:buChar char="•"/>
              <a:tabLst/>
            </a:pPr>
            <a:r>
              <a:rPr lang="en-AU" sz="6000" dirty="0">
                <a:ln w="0"/>
                <a:solidFill>
                  <a:schemeClr val="tx1"/>
                </a:solidFill>
                <a:effectLst>
                  <a:outerShdw blurRad="38100" dist="19050" dir="2700000" algn="tl" rotWithShape="0">
                    <a:schemeClr val="dk1">
                      <a:alpha val="40000"/>
                    </a:schemeClr>
                  </a:outerShdw>
                </a:effectLst>
              </a:rPr>
              <a:t>Reversion</a:t>
            </a: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AU" sz="6000" dirty="0">
                <a:ln w="0"/>
                <a:solidFill>
                  <a:schemeClr val="tx1"/>
                </a:solidFill>
                <a:effectLst>
                  <a:outerShdw blurRad="38100" dist="19050" dir="2700000" algn="tl" rotWithShape="0">
                    <a:schemeClr val="dk1">
                      <a:alpha val="40000"/>
                    </a:schemeClr>
                  </a:outerShdw>
                </a:effectLst>
              </a:rPr>
              <a:t>Distributed </a:t>
            </a:r>
            <a:r>
              <a:rPr lang="en-AU" sz="6000" dirty="0" smtClean="0">
                <a:ln w="0"/>
                <a:solidFill>
                  <a:schemeClr val="tx1"/>
                </a:solidFill>
                <a:effectLst>
                  <a:outerShdw blurRad="38100" dist="19050" dir="2700000" algn="tl" rotWithShape="0">
                    <a:schemeClr val="dk1">
                      <a:alpha val="40000"/>
                    </a:schemeClr>
                  </a:outerShdw>
                </a:effectLst>
              </a:rPr>
              <a:t>backups</a:t>
            </a:r>
            <a:endParaRPr lang="en-AU" sz="6000" dirty="0">
              <a:ln w="0"/>
              <a:solidFill>
                <a:schemeClr val="tx1"/>
              </a:solidFill>
              <a:effectLst>
                <a:outerShdw blurRad="38100" dist="19050" dir="2700000" algn="tl" rotWithShape="0">
                  <a:schemeClr val="dk1">
                    <a:alpha val="40000"/>
                  </a:schemeClr>
                </a:outerShdw>
              </a:effectLst>
            </a:endParaRPr>
          </a:p>
          <a:p>
            <a:pPr marL="0" marR="0" indent="0" algn="ctr" defTabSz="825500" rtl="0" fontAlgn="auto" latinLnBrk="0" hangingPunct="0">
              <a:lnSpc>
                <a:spcPct val="100000"/>
              </a:lnSpc>
              <a:spcBef>
                <a:spcPts val="0"/>
              </a:spcBef>
              <a:spcAft>
                <a:spcPts val="0"/>
              </a:spcAft>
              <a:buClrTx/>
              <a:buSzTx/>
              <a:buFontTx/>
              <a:buNone/>
              <a:tabLst/>
            </a:pPr>
            <a:endParaRPr kumimoji="0" lang="en-AU" sz="5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21893237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71" y="7399762"/>
            <a:ext cx="15651686" cy="19492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Managing </a:t>
            </a:r>
            <a:r>
              <a:rPr lang="en-US" sz="6000" dirty="0" smtClean="0"/>
              <a:t>Health Risks during</a:t>
            </a:r>
          </a:p>
          <a:p>
            <a:r>
              <a:rPr lang="en-US" sz="6000" dirty="0" smtClean="0"/>
              <a:t>Project Development</a:t>
            </a:r>
            <a:endParaRPr sz="6000" dirty="0"/>
          </a:p>
        </p:txBody>
      </p:sp>
      <p:sp>
        <p:nvSpPr>
          <p:cNvPr id="45" name="AEVER"/>
          <p:cNvSpPr txBox="1"/>
          <p:nvPr/>
        </p:nvSpPr>
        <p:spPr>
          <a:xfrm>
            <a:off x="3881245" y="5638702"/>
            <a:ext cx="16621538"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Burnout </a:t>
            </a:r>
            <a:r>
              <a:rPr lang="en-US" sz="8000" cap="all" dirty="0" smtClean="0">
                <a:solidFill>
                  <a:srgbClr val="FFD966"/>
                </a:solidFill>
              </a:rPr>
              <a:t>and </a:t>
            </a:r>
            <a:r>
              <a:rPr lang="en-US" sz="8000" cap="all" dirty="0">
                <a:solidFill>
                  <a:srgbClr val="FFD966"/>
                </a:solidFill>
              </a:rPr>
              <a:t>Crunch</a:t>
            </a:r>
            <a:endParaRPr sz="8000" cap="all" dirty="0">
              <a:solidFill>
                <a:srgbClr val="FFD966"/>
              </a:solidFill>
            </a:endParaRPr>
          </a:p>
        </p:txBody>
      </p:sp>
    </p:spTree>
    <p:extLst>
      <p:ext uri="{BB962C8B-B14F-4D97-AF65-F5344CB8AC3E}">
        <p14:creationId xmlns:p14="http://schemas.microsoft.com/office/powerpoint/2010/main" val="241935308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951C7709-6824-4395-9166-0B4388617FD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Grayscale trans="70000" pencilSize="6"/>
                    </a14:imgEffect>
                    <a14:imgEffect>
                      <a14:saturation sat="0"/>
                    </a14:imgEffect>
                  </a14:imgLayer>
                </a14:imgProps>
              </a:ext>
              <a:ext uri="{28A0092B-C50C-407E-A947-70E740481C1C}">
                <a14:useLocalDpi xmlns:a14="http://schemas.microsoft.com/office/drawing/2010/main" val="0"/>
              </a:ext>
            </a:extLst>
          </a:blip>
          <a:srcRect t="14224" r="84623" b="1751"/>
          <a:stretch/>
        </p:blipFill>
        <p:spPr>
          <a:xfrm flipH="1">
            <a:off x="-2" y="0"/>
            <a:ext cx="3755117" cy="13716000"/>
          </a:xfrm>
          <a:prstGeom prst="rect">
            <a:avLst/>
          </a:prstGeom>
        </p:spPr>
      </p:pic>
      <p:pic>
        <p:nvPicPr>
          <p:cNvPr id="2" name="Picture 1">
            <a:extLst>
              <a:ext uri="{FF2B5EF4-FFF2-40B4-BE49-F238E27FC236}">
                <a16:creationId xmlns="" xmlns:a16="http://schemas.microsoft.com/office/drawing/2014/main" id="{74079A9E-E18D-42F5-B2D4-CDB4700D0CCD}"/>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Grayscale trans="70000" pencilSize="6"/>
                    </a14:imgEffect>
                    <a14:imgEffect>
                      <a14:saturation sat="0"/>
                    </a14:imgEffect>
                  </a14:imgLayer>
                </a14:imgProps>
              </a:ext>
              <a:ext uri="{28A0092B-C50C-407E-A947-70E740481C1C}">
                <a14:useLocalDpi xmlns:a14="http://schemas.microsoft.com/office/drawing/2010/main" val="0"/>
              </a:ext>
            </a:extLst>
          </a:blip>
          <a:srcRect t="14224" r="15524" b="1751"/>
          <a:stretch/>
        </p:blipFill>
        <p:spPr>
          <a:xfrm>
            <a:off x="3755117" y="0"/>
            <a:ext cx="20628883" cy="13716000"/>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78019" y="5166428"/>
            <a:ext cx="7406640" cy="785856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Game development attracts many developers </a:t>
            </a:r>
            <a:r>
              <a:rPr lang="en-US" sz="2800" dirty="0" smtClean="0"/>
              <a:t>from </a:t>
            </a:r>
            <a:r>
              <a:rPr lang="en-US" sz="2800" dirty="0"/>
              <a:t>different disciplines who are deeply passionate about games and their work.</a:t>
            </a:r>
          </a:p>
          <a:p>
            <a:r>
              <a:rPr lang="en-US" sz="2800" dirty="0"/>
              <a:t> </a:t>
            </a:r>
          </a:p>
          <a:p>
            <a:r>
              <a:rPr lang="en-US" sz="2800" dirty="0"/>
              <a:t>When combined with hard deadlines and evolving and unpredictable technology, there is a tendency for developers to work longer days than is typical of many </a:t>
            </a:r>
            <a:r>
              <a:rPr lang="en-US" sz="2800" dirty="0" smtClean="0"/>
              <a:t>professions </a:t>
            </a:r>
            <a:r>
              <a:rPr lang="en-US" sz="2800" dirty="0"/>
              <a:t>as well as to invest highly in the success and failures of their work. At times this tendency can be extreme, impacting both the physical and mental health of developers.</a:t>
            </a:r>
          </a:p>
          <a:p>
            <a:r>
              <a:rPr lang="en-US" sz="2800" dirty="0"/>
              <a:t> </a:t>
            </a:r>
          </a:p>
          <a:p>
            <a:r>
              <a:rPr lang="en-US" sz="2800" dirty="0"/>
              <a:t>This kind of response is colloquially referred to as burnout. Burnout is something you as a developer need to try and be aware of not only in </a:t>
            </a:r>
            <a:r>
              <a:rPr lang="en-US" sz="2800" dirty="0" smtClean="0"/>
              <a:t>yourself </a:t>
            </a:r>
            <a:r>
              <a:rPr lang="en-US" sz="2800" dirty="0"/>
              <a:t>but in your fellow team members as well</a:t>
            </a:r>
            <a:r>
              <a:rPr lang="en-US" sz="2800" dirty="0" smtClean="0"/>
              <a:t>.</a:t>
            </a:r>
            <a:endParaRPr lang="en-US" sz="2800" dirty="0"/>
          </a:p>
        </p:txBody>
      </p:sp>
      <p:sp>
        <p:nvSpPr>
          <p:cNvPr id="12" name="The Picture slide"/>
          <p:cNvSpPr txBox="1"/>
          <p:nvPr/>
        </p:nvSpPr>
        <p:spPr>
          <a:xfrm>
            <a:off x="2778019" y="3701340"/>
            <a:ext cx="7082914"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Burnout </a:t>
            </a:r>
            <a:r>
              <a:rPr lang="en-US" cap="all" dirty="0" smtClean="0"/>
              <a:t>&amp; </a:t>
            </a:r>
            <a:r>
              <a:rPr lang="en-US" cap="all" dirty="0"/>
              <a:t>Crunch</a:t>
            </a:r>
            <a:endParaRPr cap="all" dirty="0"/>
          </a:p>
        </p:txBody>
      </p:sp>
      <p:sp>
        <p:nvSpPr>
          <p:cNvPr id="13" name="Rectangle"/>
          <p:cNvSpPr/>
          <p:nvPr/>
        </p:nvSpPr>
        <p:spPr>
          <a:xfrm>
            <a:off x="2850823" y="4796956"/>
            <a:ext cx="740664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Tree>
    <p:extLst>
      <p:ext uri="{BB962C8B-B14F-4D97-AF65-F5344CB8AC3E}">
        <p14:creationId xmlns:p14="http://schemas.microsoft.com/office/powerpoint/2010/main" val="32468618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Delegating Tasks and Project Roles</a:t>
            </a:r>
            <a:endParaRPr sz="6000" dirty="0"/>
          </a:p>
        </p:txBody>
      </p:sp>
      <p:sp>
        <p:nvSpPr>
          <p:cNvPr id="45" name="AEVER"/>
          <p:cNvSpPr txBox="1"/>
          <p:nvPr/>
        </p:nvSpPr>
        <p:spPr>
          <a:xfrm>
            <a:off x="3765020" y="5638702"/>
            <a:ext cx="16853974"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Project Management</a:t>
            </a:r>
            <a:endParaRPr sz="8000" cap="all" dirty="0">
              <a:solidFill>
                <a:srgbClr val="FFD966"/>
              </a:solidFill>
            </a:endParaRPr>
          </a:p>
        </p:txBody>
      </p:sp>
    </p:spTree>
    <p:extLst>
      <p:ext uri="{BB962C8B-B14F-4D97-AF65-F5344CB8AC3E}">
        <p14:creationId xmlns:p14="http://schemas.microsoft.com/office/powerpoint/2010/main" val="95448496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976974"/>
            <a:ext cx="12700000" cy="123520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pPr marL="457200" indent="-457200">
              <a:spcAft>
                <a:spcPts val="400"/>
              </a:spcAft>
              <a:buFont typeface="Arial" panose="020B0604020202020204" pitchFamily="34" charset="0"/>
              <a:buChar char="•"/>
            </a:pPr>
            <a:r>
              <a:rPr lang="en-US" sz="2800" dirty="0"/>
              <a:t>Physical or </a:t>
            </a:r>
            <a:r>
              <a:rPr lang="en-US" sz="2800" dirty="0" smtClean="0"/>
              <a:t>emotional exhaustion. This can </a:t>
            </a:r>
            <a:r>
              <a:rPr lang="en-US" sz="2800" dirty="0"/>
              <a:t>make you feel tired, weak, drained, or </a:t>
            </a:r>
            <a:r>
              <a:rPr lang="en-US" sz="2800" dirty="0" smtClean="0"/>
              <a:t>detached.</a:t>
            </a:r>
            <a:endParaRPr lang="en-US" sz="2800" dirty="0"/>
          </a:p>
          <a:p>
            <a:pPr marL="457200" indent="-457200">
              <a:spcAft>
                <a:spcPts val="400"/>
              </a:spcAft>
              <a:buFont typeface="Arial" panose="020B0604020202020204" pitchFamily="34" charset="0"/>
              <a:buChar char="•"/>
            </a:pPr>
            <a:r>
              <a:rPr lang="en-US" sz="2800" dirty="0" smtClean="0"/>
              <a:t>Insomnia</a:t>
            </a:r>
            <a:endParaRPr lang="en-US" sz="2800" dirty="0"/>
          </a:p>
          <a:p>
            <a:pPr marL="457200" indent="-457200">
              <a:spcAft>
                <a:spcPts val="400"/>
              </a:spcAft>
              <a:buFont typeface="Arial" panose="020B0604020202020204" pitchFamily="34" charset="0"/>
              <a:buChar char="•"/>
            </a:pPr>
            <a:r>
              <a:rPr lang="en-US" sz="2800" dirty="0"/>
              <a:t>Difficulty concentrating, and </a:t>
            </a:r>
            <a:r>
              <a:rPr lang="en-US" sz="2800" dirty="0" smtClean="0"/>
              <a:t>forgetfulness</a:t>
            </a:r>
            <a:endParaRPr lang="en-US" sz="2800" dirty="0"/>
          </a:p>
          <a:p>
            <a:pPr marL="457200" indent="-457200">
              <a:spcAft>
                <a:spcPts val="400"/>
              </a:spcAft>
              <a:buFont typeface="Arial" panose="020B0604020202020204" pitchFamily="34" charset="0"/>
              <a:buChar char="•"/>
            </a:pPr>
            <a:r>
              <a:rPr lang="en-US" sz="2800" dirty="0"/>
              <a:t>Getting sick more than usual (for example, with a cold or the </a:t>
            </a:r>
            <a:r>
              <a:rPr lang="en-US" sz="2800" dirty="0" smtClean="0"/>
              <a:t>flu)</a:t>
            </a:r>
            <a:endParaRPr lang="en-US" sz="2800" dirty="0"/>
          </a:p>
          <a:p>
            <a:pPr marL="457200" indent="-457200">
              <a:spcAft>
                <a:spcPts val="400"/>
              </a:spcAft>
              <a:buFont typeface="Arial" panose="020B0604020202020204" pitchFamily="34" charset="0"/>
              <a:buChar char="•"/>
            </a:pPr>
            <a:r>
              <a:rPr lang="en-US" sz="2800" dirty="0"/>
              <a:t>Unexplained physical symptoms such as headaches, dizziness, or stomachaches. Make sure to get these checked out by a </a:t>
            </a:r>
            <a:r>
              <a:rPr lang="en-US" sz="2800" dirty="0" smtClean="0"/>
              <a:t>doctor.</a:t>
            </a:r>
            <a:endParaRPr lang="en-US" sz="2800" dirty="0"/>
          </a:p>
          <a:p>
            <a:pPr marL="457200" indent="-457200">
              <a:spcAft>
                <a:spcPts val="400"/>
              </a:spcAft>
              <a:buFont typeface="Arial" panose="020B0604020202020204" pitchFamily="34" charset="0"/>
              <a:buChar char="•"/>
            </a:pPr>
            <a:r>
              <a:rPr lang="en-US" sz="2800" dirty="0"/>
              <a:t>Loss of appetite and/or weight </a:t>
            </a:r>
            <a:r>
              <a:rPr lang="en-US" sz="2800" dirty="0" smtClean="0"/>
              <a:t>loss</a:t>
            </a:r>
            <a:endParaRPr lang="en-US" sz="2800" dirty="0"/>
          </a:p>
          <a:p>
            <a:pPr marL="457200" indent="-457200">
              <a:spcAft>
                <a:spcPts val="400"/>
              </a:spcAft>
              <a:buFont typeface="Arial" panose="020B0604020202020204" pitchFamily="34" charset="0"/>
              <a:buChar char="•"/>
            </a:pPr>
            <a:r>
              <a:rPr lang="en-US" sz="2800" dirty="0"/>
              <a:t>Anxiety. This not only means feeling nervous, but also can present with a sense of dread, tension, irritability, and racing thoughts that interfere with concentration</a:t>
            </a:r>
            <a:r>
              <a:rPr lang="en-US" sz="2800" dirty="0" smtClean="0"/>
              <a:t>.</a:t>
            </a:r>
            <a:endParaRPr lang="en-US" sz="2800" dirty="0"/>
          </a:p>
          <a:p>
            <a:pPr marL="457200" indent="-457200">
              <a:spcAft>
                <a:spcPts val="400"/>
              </a:spcAft>
              <a:buFont typeface="Arial" panose="020B0604020202020204" pitchFamily="34" charset="0"/>
              <a:buChar char="•"/>
            </a:pPr>
            <a:r>
              <a:rPr lang="en-US" sz="2800" dirty="0"/>
              <a:t>Depression. This not only means feeling sad, but also can </a:t>
            </a:r>
            <a:r>
              <a:rPr lang="en-US" sz="2800" dirty="0" smtClean="0"/>
              <a:t>mean feeling </a:t>
            </a:r>
            <a:r>
              <a:rPr lang="en-US" sz="2800" dirty="0"/>
              <a:t>guilty, worthless, hopeless, and/or suicidal</a:t>
            </a:r>
            <a:r>
              <a:rPr lang="en-US" sz="2800" dirty="0" smtClean="0"/>
              <a:t>.</a:t>
            </a:r>
            <a:endParaRPr lang="en-US" sz="2800" dirty="0"/>
          </a:p>
          <a:p>
            <a:pPr marL="457200" indent="-457200">
              <a:spcAft>
                <a:spcPts val="400"/>
              </a:spcAft>
              <a:buFont typeface="Arial" panose="020B0604020202020204" pitchFamily="34" charset="0"/>
              <a:buChar char="•"/>
            </a:pPr>
            <a:r>
              <a:rPr lang="en-US" sz="2800" dirty="0"/>
              <a:t>Loss of enjoyment. This doesn’t have to apply just </a:t>
            </a:r>
            <a:r>
              <a:rPr lang="en-US" sz="2800" dirty="0" smtClean="0"/>
              <a:t>to </a:t>
            </a:r>
            <a:r>
              <a:rPr lang="en-US" sz="2800" dirty="0"/>
              <a:t>work but eventually may spread to areas of social and family life. Please note that loss of enjoyment is also a symptom of depression</a:t>
            </a:r>
            <a:r>
              <a:rPr lang="en-US" sz="2800" dirty="0" smtClean="0"/>
              <a:t>.</a:t>
            </a:r>
            <a:endParaRPr lang="en-US" sz="2800" dirty="0"/>
          </a:p>
          <a:p>
            <a:pPr marL="457200" indent="-457200">
              <a:spcAft>
                <a:spcPts val="400"/>
              </a:spcAft>
              <a:buFont typeface="Arial" panose="020B0604020202020204" pitchFamily="34" charset="0"/>
              <a:buChar char="•"/>
            </a:pPr>
            <a:r>
              <a:rPr lang="en-US" sz="2800" dirty="0"/>
              <a:t>Pessimism. If you feel detached and ineffective, you may feel disillusioned with your career</a:t>
            </a:r>
            <a:r>
              <a:rPr lang="en-US" sz="2800" dirty="0" smtClean="0"/>
              <a:t>.</a:t>
            </a:r>
            <a:endParaRPr lang="en-US" sz="2800" dirty="0"/>
          </a:p>
          <a:p>
            <a:pPr marL="457200" indent="-457200">
              <a:spcAft>
                <a:spcPts val="400"/>
              </a:spcAft>
              <a:buFont typeface="Arial" panose="020B0604020202020204" pitchFamily="34" charset="0"/>
              <a:buChar char="•"/>
            </a:pPr>
            <a:r>
              <a:rPr lang="en-US" sz="2800" dirty="0"/>
              <a:t>Isolation. Social interaction is important for mental health and well-being. When employees are experiencing depersonalization, they may not feel like talking to their colleagues, clients, or customers</a:t>
            </a:r>
            <a:r>
              <a:rPr lang="en-US" sz="2800" dirty="0" smtClean="0"/>
              <a:t>.</a:t>
            </a:r>
            <a:endParaRPr lang="en-US" sz="2800" dirty="0"/>
          </a:p>
          <a:p>
            <a:pPr marL="457200" indent="-457200">
              <a:spcAft>
                <a:spcPts val="400"/>
              </a:spcAft>
              <a:buFont typeface="Arial" panose="020B0604020202020204" pitchFamily="34" charset="0"/>
              <a:buChar char="•"/>
            </a:pPr>
            <a:r>
              <a:rPr lang="en-US" sz="2800" dirty="0"/>
              <a:t>Apathy. “What’s the point in trying?” This attitude further decreases one’s sense of self-worth and purpose</a:t>
            </a:r>
            <a:r>
              <a:rPr lang="en-US" sz="2800" dirty="0" smtClean="0"/>
              <a:t>.</a:t>
            </a:r>
            <a:endParaRPr lang="en-US" sz="2800" dirty="0"/>
          </a:p>
          <a:p>
            <a:pPr marL="457200" indent="-457200">
              <a:buFont typeface="Arial" panose="020B0604020202020204" pitchFamily="34" charset="0"/>
              <a:buChar char="•"/>
            </a:pPr>
            <a:r>
              <a:rPr lang="en-US" sz="2800" dirty="0"/>
              <a:t>Lack of productivity and poor </a:t>
            </a:r>
            <a:r>
              <a:rPr lang="en-US" sz="2800" dirty="0" smtClean="0"/>
              <a:t>performance</a:t>
            </a:r>
            <a:endParaRPr lang="en-US" sz="2800" dirty="0"/>
          </a:p>
          <a:p>
            <a:pPr lvl="0" algn="r"/>
            <a:endParaRPr lang="en-US" sz="2800" i="1" dirty="0"/>
          </a:p>
          <a:p>
            <a:pPr lvl="0" algn="r"/>
            <a:r>
              <a:rPr lang="en-US" sz="2800" dirty="0" smtClean="0"/>
              <a:t>—</a:t>
            </a:r>
            <a:r>
              <a:rPr lang="en-US" sz="2800" i="1" dirty="0" smtClean="0"/>
              <a:t>Adapted </a:t>
            </a:r>
            <a:r>
              <a:rPr lang="en-US" sz="2800" i="1" dirty="0"/>
              <a:t>from Jennifer Hazel, “Crunch and Burnout</a:t>
            </a:r>
            <a:r>
              <a:rPr lang="en-US" sz="2800" i="1" dirty="0" smtClean="0"/>
              <a:t>,” July </a:t>
            </a:r>
            <a:r>
              <a:rPr lang="en-US" sz="2800" i="1" dirty="0"/>
              <a:t>28, 2016</a:t>
            </a:r>
            <a:r>
              <a:rPr lang="en-US" sz="2800" i="1" dirty="0" smtClean="0"/>
              <a:t>,</a:t>
            </a:r>
          </a:p>
          <a:p>
            <a:pPr lvl="0" algn="r"/>
            <a:r>
              <a:rPr lang="en-US" sz="2800" i="1" dirty="0" err="1" smtClean="0"/>
              <a:t>CheckPoint</a:t>
            </a:r>
            <a:r>
              <a:rPr lang="en-US" sz="2800" i="1" dirty="0" smtClean="0"/>
              <a:t>, https://checkpoint.org.au/burnout/</a:t>
            </a:r>
          </a:p>
        </p:txBody>
      </p:sp>
      <p:sp>
        <p:nvSpPr>
          <p:cNvPr id="686" name="Just like flower porcelain  You’re like a moon that  awaken to say hello So beautiful and bright that you make me content to play it  world"/>
          <p:cNvSpPr txBox="1"/>
          <p:nvPr/>
        </p:nvSpPr>
        <p:spPr>
          <a:xfrm>
            <a:off x="1903990" y="4183930"/>
            <a:ext cx="6572119"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a:t>Common </a:t>
            </a:r>
            <a:r>
              <a:rPr lang="en-US" dirty="0" smtClean="0"/>
              <a:t>Symptoms of Burnout</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34194358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7" y="1069141"/>
            <a:ext cx="7061171"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Organizational Crunch</a:t>
            </a:r>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48" y="3375155"/>
            <a:ext cx="7008270" cy="785856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The nature of game development makes estimating how long a task will take difficult, even by experienced developers. What tends not to shift is a project’s deadline, so as a deadline approaches, the practice of crunch can be employed where a team will collectively work longer days as well as weekends in an attempt to finish the necessary work by the deadline.</a:t>
            </a:r>
          </a:p>
          <a:p>
            <a:r>
              <a:rPr lang="en-US" sz="2800" dirty="0"/>
              <a:t> </a:t>
            </a:r>
          </a:p>
          <a:p>
            <a:r>
              <a:rPr lang="en-US" sz="2800" dirty="0"/>
              <a:t>Sometimes this is a formal process within a company and seen as an expectation, whereas other times developers will simply work the extra time of their own volition. This practice, while common, is criticized because of the heightened risk of burnout, especially when done over an extended period of time</a:t>
            </a:r>
            <a:r>
              <a:rPr lang="en-US" sz="2800" dirty="0" smtClean="0"/>
              <a:t>.</a:t>
            </a:r>
            <a:endParaRPr lang="en-US" sz="2800" dirty="0"/>
          </a:p>
        </p:txBody>
      </p:sp>
      <p:sp>
        <p:nvSpPr>
          <p:cNvPr id="15" name="Rectangle"/>
          <p:cNvSpPr/>
          <p:nvPr/>
        </p:nvSpPr>
        <p:spPr>
          <a:xfrm>
            <a:off x="17008148" y="2989450"/>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a:extLst>
              <a:ext uri="{FF2B5EF4-FFF2-40B4-BE49-F238E27FC236}">
                <a16:creationId xmlns="" xmlns:a16="http://schemas.microsoft.com/office/drawing/2014/main" id="{C5C8C021-B9E6-421D-BADF-B749CF232E18}"/>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encilGrayscale trans="84000" pencilSize="0"/>
                    </a14:imgEffect>
                  </a14:imgLayer>
                </a14:imgProps>
              </a:ext>
              <a:ext uri="{28A0092B-C50C-407E-A947-70E740481C1C}">
                <a14:useLocalDpi xmlns:a14="http://schemas.microsoft.com/office/drawing/2010/main" val="0"/>
              </a:ext>
            </a:extLst>
          </a:blip>
          <a:srcRect l="3359" r="3245"/>
          <a:stretch/>
        </p:blipFill>
        <p:spPr>
          <a:xfrm>
            <a:off x="647699" y="588615"/>
            <a:ext cx="15659101" cy="12574936"/>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41921942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832136" y="5901215"/>
            <a:ext cx="7406640" cy="68865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b="1" dirty="0"/>
              <a:t>Burnout and Crunch </a:t>
            </a:r>
            <a:r>
              <a:rPr lang="en-US" sz="2800" dirty="0"/>
              <a:t>can be mitigated on both personal and organizational levels. Strategies include but are not limited to the following</a:t>
            </a:r>
            <a:r>
              <a:rPr lang="en-US" sz="2800" dirty="0" smtClean="0"/>
              <a:t>:</a:t>
            </a:r>
            <a:endParaRPr lang="en-US" sz="2800" dirty="0"/>
          </a:p>
          <a:p>
            <a:endParaRPr lang="en-US" sz="2800" dirty="0"/>
          </a:p>
          <a:p>
            <a:pPr marL="457200" indent="-457200">
              <a:spcAft>
                <a:spcPts val="500"/>
              </a:spcAft>
              <a:buFont typeface="Arial" panose="020B0604020202020204" pitchFamily="34" charset="0"/>
              <a:buChar char="•"/>
            </a:pPr>
            <a:r>
              <a:rPr lang="en-US" sz="2800" dirty="0"/>
              <a:t>Slack </a:t>
            </a:r>
            <a:r>
              <a:rPr lang="en-US" sz="2800" dirty="0" smtClean="0"/>
              <a:t>time </a:t>
            </a:r>
            <a:r>
              <a:rPr lang="en-US" sz="2800" dirty="0"/>
              <a:t>in </a:t>
            </a:r>
            <a:r>
              <a:rPr lang="en-US" sz="2800" dirty="0" smtClean="0"/>
              <a:t>project planning</a:t>
            </a:r>
            <a:endParaRPr lang="en-US" sz="2800" dirty="0"/>
          </a:p>
          <a:p>
            <a:pPr marL="457200" indent="-457200">
              <a:spcAft>
                <a:spcPts val="500"/>
              </a:spcAft>
              <a:buFont typeface="Arial" panose="020B0604020202020204" pitchFamily="34" charset="0"/>
              <a:buChar char="•"/>
            </a:pPr>
            <a:r>
              <a:rPr lang="en-US" sz="2800" dirty="0"/>
              <a:t>Exercise and healthy eating</a:t>
            </a:r>
          </a:p>
          <a:p>
            <a:pPr marL="457200" indent="-457200">
              <a:spcAft>
                <a:spcPts val="500"/>
              </a:spcAft>
              <a:buFont typeface="Arial" panose="020B0604020202020204" pitchFamily="34" charset="0"/>
              <a:buChar char="•"/>
            </a:pPr>
            <a:r>
              <a:rPr lang="en-US" sz="2800" dirty="0"/>
              <a:t>Flexible work hours to fit team member needs</a:t>
            </a:r>
          </a:p>
          <a:p>
            <a:pPr marL="457200" indent="-457200">
              <a:spcAft>
                <a:spcPts val="500"/>
              </a:spcAft>
              <a:buFont typeface="Arial" panose="020B0604020202020204" pitchFamily="34" charset="0"/>
              <a:buChar char="•"/>
            </a:pPr>
            <a:r>
              <a:rPr lang="en-US" sz="2800" dirty="0"/>
              <a:t>Breaks between projects</a:t>
            </a:r>
          </a:p>
          <a:p>
            <a:pPr marL="457200" indent="-457200">
              <a:spcAft>
                <a:spcPts val="500"/>
              </a:spcAft>
              <a:buFont typeface="Arial" panose="020B0604020202020204" pitchFamily="34" charset="0"/>
              <a:buChar char="•"/>
            </a:pPr>
            <a:r>
              <a:rPr lang="en-US" sz="2800" dirty="0"/>
              <a:t>Management ensuring team members are taking time off</a:t>
            </a:r>
          </a:p>
          <a:p>
            <a:pPr marL="457200" indent="-457200">
              <a:buFont typeface="Arial" panose="020B0604020202020204" pitchFamily="34" charset="0"/>
              <a:buChar char="•"/>
            </a:pPr>
            <a:r>
              <a:rPr lang="en-US" sz="2800" dirty="0"/>
              <a:t>Redundancy </a:t>
            </a:r>
            <a:r>
              <a:rPr lang="en-US" sz="2800" dirty="0" smtClean="0"/>
              <a:t>skill sets </a:t>
            </a:r>
            <a:r>
              <a:rPr lang="en-US" sz="2800" dirty="0"/>
              <a:t>between team members to ensure that no employee must remain active for </a:t>
            </a:r>
            <a:r>
              <a:rPr lang="en-US" sz="2800" dirty="0" smtClean="0"/>
              <a:t>extended </a:t>
            </a:r>
            <a:r>
              <a:rPr lang="en-US" sz="2800" dirty="0"/>
              <a:t>periods of times</a:t>
            </a:r>
          </a:p>
        </p:txBody>
      </p:sp>
      <p:sp>
        <p:nvSpPr>
          <p:cNvPr id="12" name="The Picture slide"/>
          <p:cNvSpPr txBox="1"/>
          <p:nvPr/>
        </p:nvSpPr>
        <p:spPr>
          <a:xfrm>
            <a:off x="2832136" y="3652705"/>
            <a:ext cx="7406640"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smtClean="0"/>
              <a:t>Avoiding </a:t>
            </a:r>
            <a:r>
              <a:rPr lang="en-US" cap="all" dirty="0" smtClean="0"/>
              <a:t>burnout &amp; Crunch </a:t>
            </a:r>
            <a:r>
              <a:rPr lang="en-US" cap="all" dirty="0" smtClean="0"/>
              <a:t>Periods</a:t>
            </a:r>
            <a:endParaRPr cap="all" dirty="0"/>
          </a:p>
        </p:txBody>
      </p:sp>
      <p:sp>
        <p:nvSpPr>
          <p:cNvPr id="13" name="Rectangle"/>
          <p:cNvSpPr/>
          <p:nvPr/>
        </p:nvSpPr>
        <p:spPr>
          <a:xfrm>
            <a:off x="2832136" y="5485450"/>
            <a:ext cx="740664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a:extLst>
              <a:ext uri="{FF2B5EF4-FFF2-40B4-BE49-F238E27FC236}">
                <a16:creationId xmlns="" xmlns:a16="http://schemas.microsoft.com/office/drawing/2014/main" id="{2114723D-A840-47A2-B4CA-C4F982A14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393" y="2654664"/>
            <a:ext cx="12099557" cy="8406671"/>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Tree>
    <p:extLst>
      <p:ext uri="{BB962C8B-B14F-4D97-AF65-F5344CB8AC3E}">
        <p14:creationId xmlns:p14="http://schemas.microsoft.com/office/powerpoint/2010/main" val="18178772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Questions?</a:t>
            </a:r>
            <a:endParaRPr sz="6000" dirty="0"/>
          </a:p>
        </p:txBody>
      </p:sp>
      <p:sp>
        <p:nvSpPr>
          <p:cNvPr id="45" name="AEVER"/>
          <p:cNvSpPr txBox="1"/>
          <p:nvPr/>
        </p:nvSpPr>
        <p:spPr>
          <a:xfrm>
            <a:off x="7538499" y="5638702"/>
            <a:ext cx="9307035"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Conclusion</a:t>
            </a:r>
            <a:endParaRPr sz="8000" cap="all" dirty="0">
              <a:solidFill>
                <a:srgbClr val="FFD966"/>
              </a:solidFill>
            </a:endParaRPr>
          </a:p>
        </p:txBody>
      </p:sp>
    </p:spTree>
    <p:extLst>
      <p:ext uri="{BB962C8B-B14F-4D97-AF65-F5344CB8AC3E}">
        <p14:creationId xmlns:p14="http://schemas.microsoft.com/office/powerpoint/2010/main" val="184943409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8866D79-77AA-4A0B-B4BD-072F88DE0885}"/>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b="15625"/>
          <a:stretch/>
        </p:blipFill>
        <p:spPr>
          <a:xfrm>
            <a:off x="0" y="0"/>
            <a:ext cx="24384000" cy="13716000"/>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5047325"/>
            <a:ext cx="7082914" cy="39805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The core purpose of project management is to manage the planning and execution of a project by a team of people. While different projects will have different goals and challenges, a common challenge of all projects is facilitating effective communication between members of the team to ensure everyone is working toward the same goal</a:t>
            </a:r>
            <a:r>
              <a:rPr lang="en-US" sz="2800" dirty="0" smtClean="0"/>
              <a:t>.</a:t>
            </a:r>
            <a:endParaRPr lang="en-US" sz="2800" dirty="0"/>
          </a:p>
        </p:txBody>
      </p:sp>
      <p:sp>
        <p:nvSpPr>
          <p:cNvPr id="12" name="The Picture slide"/>
          <p:cNvSpPr txBox="1"/>
          <p:nvPr/>
        </p:nvSpPr>
        <p:spPr>
          <a:xfrm>
            <a:off x="2794815" y="1918129"/>
            <a:ext cx="7082914" cy="24109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Project Management Overview</a:t>
            </a:r>
            <a:endParaRPr cap="all" dirty="0"/>
          </a:p>
        </p:txBody>
      </p:sp>
      <p:sp>
        <p:nvSpPr>
          <p:cNvPr id="13" name="Rectangle"/>
          <p:cNvSpPr/>
          <p:nvPr/>
        </p:nvSpPr>
        <p:spPr>
          <a:xfrm>
            <a:off x="2869459" y="4596229"/>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68202307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388092"/>
            <a:ext cx="897359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Common Roles</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5911256"/>
            <a:ext cx="8509001" cy="26879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Modern game development involves a large array of specialized roles </a:t>
            </a:r>
            <a:r>
              <a:rPr lang="en-US" sz="2800" dirty="0" smtClean="0"/>
              <a:t>over </a:t>
            </a:r>
            <a:r>
              <a:rPr lang="en-US" sz="2800" dirty="0"/>
              <a:t>a number of disciplines. The larger a development team, the more specialized the roles tend to become, whereas smaller teams tend to encourage individuals to take on responsibilities and tasks </a:t>
            </a:r>
            <a:r>
              <a:rPr lang="en-US" sz="2800" dirty="0" smtClean="0"/>
              <a:t>across </a:t>
            </a:r>
            <a:r>
              <a:rPr lang="en-US" sz="2800" dirty="0"/>
              <a:t>multiple disciplines</a:t>
            </a:r>
            <a:r>
              <a:rPr lang="en-US" sz="2800" dirty="0" smtClean="0"/>
              <a:t>.</a:t>
            </a:r>
            <a:endParaRPr lang="en-US" sz="2800" dirty="0"/>
          </a:p>
        </p:txBody>
      </p:sp>
      <p:sp>
        <p:nvSpPr>
          <p:cNvPr id="16" name="Rectangle"/>
          <p:cNvSpPr/>
          <p:nvPr/>
        </p:nvSpPr>
        <p:spPr>
          <a:xfrm>
            <a:off x="1768437" y="5523132"/>
            <a:ext cx="877824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1026" name="Picture 2" descr="Image result for unreal tournament 4 charac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755" y="-578493"/>
            <a:ext cx="8645014" cy="142944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unreal tournament 4 charac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8873" y="-578493"/>
            <a:ext cx="8645014" cy="142944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unreal tournament 4 charac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3811" y="-578493"/>
            <a:ext cx="8645014" cy="142944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unreal tournament 4 charact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11952" y="-578494"/>
            <a:ext cx="8645014" cy="142944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76018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 descr="Image"/>
          <p:cNvPicPr>
            <a:picLocks noChangeAspect="1"/>
          </p:cNvPicPr>
          <p:nvPr/>
        </p:nvPicPr>
        <p:blipFill>
          <a:blip r:embed="rId2">
            <a:extLst/>
          </a:blip>
          <a:srcRect l="11526" r="11526"/>
          <a:stretch>
            <a:fillRect/>
          </a:stretch>
        </p:blipFill>
        <p:spPr>
          <a:xfrm>
            <a:off x="2008981" y="1383719"/>
            <a:ext cx="9571020" cy="6996613"/>
          </a:xfrm>
          <a:prstGeom prst="rect">
            <a:avLst/>
          </a:prstGeom>
          <a:ln w="12700">
            <a:miter lim="400000"/>
          </a:ln>
        </p:spPr>
      </p:pic>
      <p:pic>
        <p:nvPicPr>
          <p:cNvPr id="410" name="Image" descr="Image"/>
          <p:cNvPicPr>
            <a:picLocks noChangeAspect="1"/>
          </p:cNvPicPr>
          <p:nvPr/>
        </p:nvPicPr>
        <p:blipFill>
          <a:blip r:embed="rId2">
            <a:extLst/>
          </a:blip>
          <a:srcRect l="11526" r="11526"/>
          <a:stretch>
            <a:fillRect/>
          </a:stretch>
        </p:blipFill>
        <p:spPr>
          <a:xfrm>
            <a:off x="12803980" y="1383719"/>
            <a:ext cx="9571021" cy="6996613"/>
          </a:xfrm>
          <a:prstGeom prst="rect">
            <a:avLst/>
          </a:prstGeom>
          <a:ln w="12700">
            <a:miter lim="400000"/>
          </a:ln>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537880"/>
            <a:ext cx="7805274" cy="26879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smtClean="0"/>
              <a:t>A game designer </a:t>
            </a:r>
            <a:r>
              <a:rPr lang="en-US" sz="2800" dirty="0"/>
              <a:t>conceives and designs the rules and structure of a game, including game mechanics, controls, narrative, and story and user interface. Their role often involves overseeing the implementation of their designs by team members in other disciplines</a:t>
            </a:r>
            <a:r>
              <a:rPr lang="en-US" sz="2800" dirty="0" smtClean="0"/>
              <a:t>.</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10537880"/>
            <a:ext cx="7805274" cy="22570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An artist creates visual art for the game. An artist can specialize in 2D art, including concept art, textures, user interface, and environment backgrounds, and in 3D art, including 3D models and animations</a:t>
            </a:r>
            <a:r>
              <a:rPr lang="en-US" sz="2800" dirty="0" smtClean="0"/>
              <a:t>.</a:t>
            </a:r>
            <a:endParaRPr sz="2800" dirty="0"/>
          </a:p>
        </p:txBody>
      </p:sp>
      <p:sp>
        <p:nvSpPr>
          <p:cNvPr id="413" name="Two Picture slide"/>
          <p:cNvSpPr txBox="1"/>
          <p:nvPr/>
        </p:nvSpPr>
        <p:spPr>
          <a:xfrm>
            <a:off x="4500597" y="9399107"/>
            <a:ext cx="4587794"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Game Designer</a:t>
            </a:r>
            <a:endParaRPr dirty="0"/>
          </a:p>
        </p:txBody>
      </p:sp>
      <p:sp>
        <p:nvSpPr>
          <p:cNvPr id="416" name="Two Picture slide"/>
          <p:cNvSpPr txBox="1"/>
          <p:nvPr/>
        </p:nvSpPr>
        <p:spPr>
          <a:xfrm>
            <a:off x="16808027" y="9399106"/>
            <a:ext cx="1562928"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Artist</a:t>
            </a:r>
            <a:endParaRPr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2" name="Picture 1"/>
          <p:cNvPicPr>
            <a:picLocks noChangeAspect="1"/>
          </p:cNvPicPr>
          <p:nvPr/>
        </p:nvPicPr>
        <p:blipFill rotWithShape="1">
          <a:blip r:embed="rId4"/>
          <a:srcRect t="4487" b="9464"/>
          <a:stretch/>
        </p:blipFill>
        <p:spPr>
          <a:xfrm>
            <a:off x="13019027" y="1526951"/>
            <a:ext cx="9149122" cy="6685716"/>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14088300" y="7898147"/>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Artists are responsible for the bulk of the visual content in a project</a:t>
            </a:r>
            <a:r>
              <a:rPr lang="en-US" sz="2800" dirty="0" smtClean="0"/>
              <a:t>.</a:t>
            </a:r>
            <a:endParaRPr kumimoji="0" lang="en-US" sz="2800" b="0" i="0" u="none" strike="noStrike" cap="none" spc="0" normalizeH="0" baseline="0" dirty="0">
              <a:ln>
                <a:noFill/>
              </a:ln>
              <a:solidFill>
                <a:srgbClr val="000000"/>
              </a:solidFill>
              <a:effectLst/>
              <a:uFillTx/>
              <a:sym typeface="Helvetica Light"/>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8460"/>
          <a:stretch/>
        </p:blipFill>
        <p:spPr>
          <a:xfrm>
            <a:off x="2216535" y="1559149"/>
            <a:ext cx="9135940" cy="6653518"/>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3293301" y="7898148"/>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Game designers are often responsible for planning and iterating mechanics</a:t>
            </a:r>
            <a:r>
              <a:rPr lang="en-US" sz="2800" dirty="0" smtClean="0"/>
              <a:t>.</a:t>
            </a:r>
            <a:endParaRPr kumimoji="0" lang="en-US" sz="28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36047737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 descr="Image"/>
          <p:cNvPicPr>
            <a:picLocks noChangeAspect="1"/>
          </p:cNvPicPr>
          <p:nvPr/>
        </p:nvPicPr>
        <p:blipFill>
          <a:blip r:embed="rId2">
            <a:extLst/>
          </a:blip>
          <a:srcRect l="11526" r="11526"/>
          <a:stretch>
            <a:fillRect/>
          </a:stretch>
        </p:blipFill>
        <p:spPr>
          <a:xfrm>
            <a:off x="2008981" y="1383719"/>
            <a:ext cx="9571020" cy="6996613"/>
          </a:xfrm>
          <a:prstGeom prst="rect">
            <a:avLst/>
          </a:prstGeom>
          <a:ln w="12700">
            <a:miter lim="400000"/>
          </a:ln>
        </p:spPr>
      </p:pic>
      <p:pic>
        <p:nvPicPr>
          <p:cNvPr id="410" name="Image" descr="Image"/>
          <p:cNvPicPr>
            <a:picLocks noChangeAspect="1"/>
          </p:cNvPicPr>
          <p:nvPr/>
        </p:nvPicPr>
        <p:blipFill>
          <a:blip r:embed="rId2">
            <a:extLst/>
          </a:blip>
          <a:srcRect l="11526" r="11526"/>
          <a:stretch>
            <a:fillRect/>
          </a:stretch>
        </p:blipFill>
        <p:spPr>
          <a:xfrm>
            <a:off x="12803980" y="1383719"/>
            <a:ext cx="9571021" cy="6996613"/>
          </a:xfrm>
          <a:prstGeom prst="rect">
            <a:avLst/>
          </a:prstGeom>
          <a:ln w="12700">
            <a:miter lim="400000"/>
          </a:ln>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314329"/>
            <a:ext cx="7805274" cy="31188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Programmers develop the software </a:t>
            </a:r>
            <a:r>
              <a:rPr lang="en-US" sz="2800" dirty="0" smtClean="0"/>
              <a:t>both for </a:t>
            </a:r>
            <a:r>
              <a:rPr lang="en-US" sz="2800" dirty="0"/>
              <a:t>the game </a:t>
            </a:r>
            <a:r>
              <a:rPr lang="en-US" sz="2800" dirty="0" smtClean="0"/>
              <a:t>and </a:t>
            </a:r>
            <a:r>
              <a:rPr lang="en-US" sz="2800" dirty="0"/>
              <a:t>to facilitate the development of the game by team members </a:t>
            </a:r>
            <a:r>
              <a:rPr lang="en-US" sz="2800" dirty="0" smtClean="0"/>
              <a:t>in </a:t>
            </a:r>
            <a:r>
              <a:rPr lang="en-US" sz="2800" dirty="0"/>
              <a:t>other disciplines. Common components of a game that a programmer will develop include gameplay, AI, physics, graphics, UI, networking, and development tools</a:t>
            </a:r>
            <a:r>
              <a:rPr lang="en-US" sz="2800" dirty="0" smtClean="0"/>
              <a:t>.</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10314329"/>
            <a:ext cx="7805274" cy="22570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A level designer constructs levels, puzzles, scenarios, and missions for games. Often level designing involves pulling together work from other disciplines to construct the experiences for players</a:t>
            </a:r>
            <a:r>
              <a:rPr lang="en-US" sz="2800" dirty="0" smtClean="0"/>
              <a:t>.</a:t>
            </a:r>
            <a:endParaRPr sz="2800" dirty="0"/>
          </a:p>
        </p:txBody>
      </p:sp>
      <p:sp>
        <p:nvSpPr>
          <p:cNvPr id="413" name="Two Picture slide"/>
          <p:cNvSpPr txBox="1"/>
          <p:nvPr/>
        </p:nvSpPr>
        <p:spPr>
          <a:xfrm>
            <a:off x="4963863" y="9124780"/>
            <a:ext cx="3661259"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Programmer</a:t>
            </a:r>
            <a:endParaRPr dirty="0"/>
          </a:p>
        </p:txBody>
      </p:sp>
      <p:sp>
        <p:nvSpPr>
          <p:cNvPr id="416" name="Two Picture slide"/>
          <p:cNvSpPr txBox="1"/>
          <p:nvPr/>
        </p:nvSpPr>
        <p:spPr>
          <a:xfrm>
            <a:off x="15402192" y="9124779"/>
            <a:ext cx="4374596"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Level Designer</a:t>
            </a:r>
            <a:endParaRPr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2" name="Picture 11">
            <a:extLst>
              <a:ext uri="{FF2B5EF4-FFF2-40B4-BE49-F238E27FC236}">
                <a16:creationId xmlns="" xmlns:a16="http://schemas.microsoft.com/office/drawing/2014/main" id="{DD383811-6891-4882-9CA4-BB01638D82A6}"/>
              </a:ext>
            </a:extLst>
          </p:cNvPr>
          <p:cNvPicPr>
            <a:picLocks noChangeAspect="1"/>
          </p:cNvPicPr>
          <p:nvPr/>
        </p:nvPicPr>
        <p:blipFill rotWithShape="1">
          <a:blip r:embed="rId4"/>
          <a:srcRect r="48121" b="19123"/>
          <a:stretch/>
        </p:blipFill>
        <p:spPr>
          <a:xfrm>
            <a:off x="2302933" y="1609761"/>
            <a:ext cx="8966588" cy="6528022"/>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3293301" y="811359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C++</a:t>
            </a:r>
            <a:r>
              <a:rPr kumimoji="0" lang="en-US" sz="2800" b="0" i="0" u="none" strike="noStrike" cap="none" spc="0" normalizeH="0" dirty="0">
                <a:ln>
                  <a:noFill/>
                </a:ln>
                <a:solidFill>
                  <a:srgbClr val="000000"/>
                </a:solidFill>
                <a:effectLst/>
                <a:uFillTx/>
                <a:sym typeface="Helvetica Light"/>
              </a:rPr>
              <a:t> </a:t>
            </a:r>
            <a:r>
              <a:rPr kumimoji="0" lang="en-US" sz="2800" b="0" i="0" u="none" strike="noStrike" cap="none" spc="0" normalizeH="0" dirty="0" smtClean="0">
                <a:ln>
                  <a:noFill/>
                </a:ln>
                <a:solidFill>
                  <a:srgbClr val="000000"/>
                </a:solidFill>
                <a:effectLst/>
                <a:uFillTx/>
                <a:sym typeface="Helvetica Light"/>
              </a:rPr>
              <a:t>code</a:t>
            </a:r>
            <a:endParaRPr kumimoji="0" lang="en-US" sz="2800" b="0" i="0" u="none" strike="noStrike" cap="none" spc="0" normalizeH="0" baseline="0" dirty="0">
              <a:ln>
                <a:noFill/>
              </a:ln>
              <a:solidFill>
                <a:srgbClr val="000000"/>
              </a:solidFill>
              <a:effectLst/>
              <a:uFillTx/>
              <a:sym typeface="Helvetica Light"/>
            </a:endParaRPr>
          </a:p>
        </p:txBody>
      </p:sp>
      <p:pic>
        <p:nvPicPr>
          <p:cNvPr id="13" name="Picture 12">
            <a:extLst>
              <a:ext uri="{FF2B5EF4-FFF2-40B4-BE49-F238E27FC236}">
                <a16:creationId xmlns="" xmlns:a16="http://schemas.microsoft.com/office/drawing/2014/main" id="{F2D2EDA5-7BDC-4918-A14F-8F289BC2E3D6}"/>
              </a:ext>
            </a:extLst>
          </p:cNvPr>
          <p:cNvPicPr>
            <a:picLocks noChangeAspect="1"/>
          </p:cNvPicPr>
          <p:nvPr/>
        </p:nvPicPr>
        <p:blipFill rotWithShape="1">
          <a:blip r:embed="rId5">
            <a:extLst>
              <a:ext uri="{28A0092B-C50C-407E-A947-70E740481C1C}">
                <a14:useLocalDpi xmlns:a14="http://schemas.microsoft.com/office/drawing/2010/main" val="0"/>
              </a:ext>
            </a:extLst>
          </a:blip>
          <a:srcRect l="21411" t="2306" r="6933" b="2214"/>
          <a:stretch/>
        </p:blipFill>
        <p:spPr>
          <a:xfrm>
            <a:off x="13123334" y="1618772"/>
            <a:ext cx="8929934" cy="6524048"/>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14088300" y="8113591"/>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White</a:t>
            </a:r>
            <a:r>
              <a:rPr kumimoji="0" lang="en-US" sz="2800" b="0" i="0" u="none" strike="noStrike" cap="none" spc="0" normalizeH="0" dirty="0">
                <a:ln>
                  <a:noFill/>
                </a:ln>
                <a:solidFill>
                  <a:srgbClr val="000000"/>
                </a:solidFill>
                <a:effectLst/>
                <a:uFillTx/>
                <a:sym typeface="Helvetica Light"/>
              </a:rPr>
              <a:t> </a:t>
            </a:r>
            <a:r>
              <a:rPr kumimoji="0" lang="en-US" sz="2800" b="0" i="0" u="none" strike="noStrike" cap="none" spc="0" normalizeH="0" dirty="0" smtClean="0">
                <a:ln>
                  <a:noFill/>
                </a:ln>
                <a:solidFill>
                  <a:srgbClr val="000000"/>
                </a:solidFill>
                <a:effectLst/>
                <a:uFillTx/>
                <a:sym typeface="Helvetica Light"/>
              </a:rPr>
              <a:t>room </a:t>
            </a:r>
            <a:r>
              <a:rPr kumimoji="0" lang="en-US" sz="2800" b="0" i="0" u="none" strike="noStrike" cap="none" spc="0" normalizeH="0" dirty="0">
                <a:ln>
                  <a:noFill/>
                </a:ln>
                <a:solidFill>
                  <a:srgbClr val="000000"/>
                </a:solidFill>
                <a:effectLst/>
                <a:uFillTx/>
                <a:sym typeface="Helvetica Light"/>
              </a:rPr>
              <a:t>of a map prior to meshing</a:t>
            </a:r>
            <a:endParaRPr kumimoji="0" lang="en-US" sz="28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288002913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 descr="Image"/>
          <p:cNvPicPr>
            <a:picLocks noChangeAspect="1"/>
          </p:cNvPicPr>
          <p:nvPr/>
        </p:nvPicPr>
        <p:blipFill>
          <a:blip r:embed="rId2">
            <a:extLst/>
          </a:blip>
          <a:srcRect l="11526" r="11526"/>
          <a:stretch>
            <a:fillRect/>
          </a:stretch>
        </p:blipFill>
        <p:spPr>
          <a:xfrm>
            <a:off x="2008981" y="1383719"/>
            <a:ext cx="9571020" cy="6996613"/>
          </a:xfrm>
          <a:prstGeom prst="rect">
            <a:avLst/>
          </a:prstGeom>
          <a:ln w="12700">
            <a:miter lim="400000"/>
          </a:ln>
        </p:spPr>
      </p:pic>
      <p:pic>
        <p:nvPicPr>
          <p:cNvPr id="410" name="Image" descr="Image"/>
          <p:cNvPicPr>
            <a:picLocks noChangeAspect="1"/>
          </p:cNvPicPr>
          <p:nvPr/>
        </p:nvPicPr>
        <p:blipFill>
          <a:blip r:embed="rId2">
            <a:extLst/>
          </a:blip>
          <a:srcRect l="11526" r="11526"/>
          <a:stretch>
            <a:fillRect/>
          </a:stretch>
        </p:blipFill>
        <p:spPr>
          <a:xfrm>
            <a:off x="12803980" y="1383719"/>
            <a:ext cx="9571021" cy="6996613"/>
          </a:xfrm>
          <a:prstGeom prst="rect">
            <a:avLst/>
          </a:prstGeom>
          <a:ln w="12700">
            <a:miter lim="400000"/>
          </a:ln>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3" y="9924757"/>
            <a:ext cx="7805274" cy="35496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Technical artists are specialists with proficiency in various processes of 3D graphics rendering. They act as a bridge between programmers and artists to help facilitate the creation of art and its integration into the game as well as to ensure that programmers are aware of the technical requirements of the artists and the art they need to create</a:t>
            </a:r>
            <a:r>
              <a:rPr lang="en-US" sz="2800" dirty="0" smtClean="0"/>
              <a:t>.</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2" y="9896411"/>
            <a:ext cx="7805274" cy="13952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Audio engineers record sound effects, music, and voice-overs and prepare them for use within a game</a:t>
            </a:r>
            <a:r>
              <a:rPr lang="en-US" sz="2800" dirty="0" smtClean="0"/>
              <a:t>.</a:t>
            </a:r>
            <a:endParaRPr sz="2800" dirty="0"/>
          </a:p>
        </p:txBody>
      </p:sp>
      <p:sp>
        <p:nvSpPr>
          <p:cNvPr id="413" name="Two Picture slide"/>
          <p:cNvSpPr txBox="1"/>
          <p:nvPr/>
        </p:nvSpPr>
        <p:spPr>
          <a:xfrm>
            <a:off x="4553493" y="9052723"/>
            <a:ext cx="4481996"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Technical Artist</a:t>
            </a:r>
            <a:endParaRPr dirty="0"/>
          </a:p>
        </p:txBody>
      </p:sp>
      <p:sp>
        <p:nvSpPr>
          <p:cNvPr id="416" name="Two Picture slide"/>
          <p:cNvSpPr txBox="1"/>
          <p:nvPr/>
        </p:nvSpPr>
        <p:spPr>
          <a:xfrm>
            <a:off x="15188198" y="9042002"/>
            <a:ext cx="480259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Audio Engineers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8404" t="12817" r="29970" b="23410"/>
          <a:stretch/>
        </p:blipFill>
        <p:spPr>
          <a:xfrm>
            <a:off x="2252133" y="1572960"/>
            <a:ext cx="9100638" cy="6630468"/>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3293301" y="7898148"/>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Tech artists handle explosions, pickups, and everything in between</a:t>
            </a:r>
            <a:r>
              <a:rPr lang="en-US" sz="2800" dirty="0" smtClean="0"/>
              <a:t>.</a:t>
            </a:r>
            <a:endParaRPr kumimoji="0" lang="en-US" sz="2800" b="0" i="0" u="none" strike="noStrike" cap="none" spc="0" normalizeH="0" baseline="0" dirty="0">
              <a:ln>
                <a:noFill/>
              </a:ln>
              <a:solidFill>
                <a:srgbClr val="000000"/>
              </a:solidFill>
              <a:effectLst/>
              <a:uFillTx/>
              <a:sym typeface="Helvetica Light"/>
            </a:endParaRPr>
          </a:p>
        </p:txBody>
      </p:sp>
      <p:pic>
        <p:nvPicPr>
          <p:cNvPr id="3" name="Picture 2"/>
          <p:cNvPicPr>
            <a:picLocks noChangeAspect="1"/>
          </p:cNvPicPr>
          <p:nvPr/>
        </p:nvPicPr>
        <p:blipFill rotWithShape="1">
          <a:blip r:embed="rId5"/>
          <a:srcRect l="1953"/>
          <a:stretch/>
        </p:blipFill>
        <p:spPr>
          <a:xfrm>
            <a:off x="13055601" y="1574607"/>
            <a:ext cx="9082178" cy="6627174"/>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14088300" y="7898147"/>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Audio engineers handle audio both inside and outside of Unreal</a:t>
            </a:r>
            <a:r>
              <a:rPr lang="en-US" sz="2800" dirty="0" smtClean="0"/>
              <a:t>.</a:t>
            </a:r>
            <a:endParaRPr kumimoji="0" lang="en-US" sz="28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25418615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Rectangle"/>
          <p:cNvSpPr/>
          <p:nvPr/>
        </p:nvSpPr>
        <p:spPr>
          <a:xfrm>
            <a:off x="-25400" y="-8467"/>
            <a:ext cx="11611900" cy="13732935"/>
          </a:xfrm>
          <a:prstGeom prst="rect">
            <a:avLst/>
          </a:prstGeom>
          <a:solidFill>
            <a:srgbClr val="212123"/>
          </a:solidFill>
          <a:ln w="12700">
            <a:miter lim="400000"/>
          </a:ln>
        </p:spPr>
        <p:txBody>
          <a:bodyPr lIns="50800" tIns="50800" rIns="50800" bIns="50800" anchor="ctr"/>
          <a:lstStyle/>
          <a:p>
            <a:pPr>
              <a:defRPr sz="3200">
                <a:solidFill>
                  <a:srgbClr val="FFFFFF"/>
                </a:solidFill>
              </a:defRPr>
            </a:pPr>
            <a:endParaRPr/>
          </a:p>
        </p:txBody>
      </p:sp>
      <p:sp>
        <p:nvSpPr>
          <p:cNvPr id="1234" name="Services"/>
          <p:cNvSpPr/>
          <p:nvPr/>
        </p:nvSpPr>
        <p:spPr>
          <a:xfrm>
            <a:off x="13334347" y="1496295"/>
            <a:ext cx="8246885"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b="1">
                <a:solidFill>
                  <a:srgbClr val="212123"/>
                </a:solidFill>
                <a:latin typeface="Helvetica"/>
                <a:ea typeface="Helvetica"/>
                <a:cs typeface="Helvetica"/>
                <a:sym typeface="Helvetica"/>
              </a:defRPr>
            </a:lvl1pPr>
          </a:lstStyle>
          <a:p>
            <a:r>
              <a:rPr lang="en-US" dirty="0"/>
              <a:t>Project Manager</a:t>
            </a:r>
            <a:endParaRPr dirty="0"/>
          </a:p>
        </p:txBody>
      </p:sp>
      <p:sp>
        <p:nvSpPr>
          <p:cNvPr id="1235" name="Data charts"/>
          <p:cNvSpPr/>
          <p:nvPr/>
        </p:nvSpPr>
        <p:spPr>
          <a:xfrm>
            <a:off x="13330018" y="4448735"/>
            <a:ext cx="8251214"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b="1">
                <a:solidFill>
                  <a:srgbClr val="212123"/>
                </a:solidFill>
                <a:latin typeface="Helvetica"/>
                <a:ea typeface="Helvetica"/>
                <a:cs typeface="Helvetica"/>
                <a:sym typeface="Helvetica"/>
              </a:defRPr>
            </a:lvl1pPr>
          </a:lstStyle>
          <a:p>
            <a:r>
              <a:rPr lang="en-US" dirty="0"/>
              <a:t>QA Tester</a:t>
            </a:r>
            <a:endParaRPr dirty="0"/>
          </a:p>
        </p:txBody>
      </p:sp>
      <p:sp>
        <p:nvSpPr>
          <p:cNvPr id="1236" name="Projects"/>
          <p:cNvSpPr/>
          <p:nvPr/>
        </p:nvSpPr>
        <p:spPr>
          <a:xfrm>
            <a:off x="13334347" y="7380885"/>
            <a:ext cx="8286577"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b="1">
                <a:solidFill>
                  <a:srgbClr val="212123"/>
                </a:solidFill>
                <a:latin typeface="Helvetica"/>
                <a:ea typeface="Helvetica"/>
                <a:cs typeface="Helvetica"/>
                <a:sym typeface="Helvetica"/>
              </a:defRPr>
            </a:lvl1pPr>
          </a:lstStyle>
          <a:p>
            <a:r>
              <a:rPr lang="en-US" dirty="0"/>
              <a:t>Infrastructure</a:t>
            </a:r>
            <a:endParaRPr dirty="0"/>
          </a:p>
        </p:txBody>
      </p:sp>
      <p:sp>
        <p:nvSpPr>
          <p:cNvPr id="1237" name="Mock-Ups"/>
          <p:cNvSpPr/>
          <p:nvPr/>
        </p:nvSpPr>
        <p:spPr>
          <a:xfrm>
            <a:off x="13352029" y="9877286"/>
            <a:ext cx="8286576"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b="1">
                <a:solidFill>
                  <a:srgbClr val="212123"/>
                </a:solidFill>
                <a:latin typeface="Helvetica"/>
                <a:ea typeface="Helvetica"/>
                <a:cs typeface="Helvetica"/>
                <a:sym typeface="Helvetica"/>
              </a:defRPr>
            </a:lvl1pPr>
          </a:lstStyle>
          <a:p>
            <a:r>
              <a:rPr lang="en-US" dirty="0"/>
              <a:t>Marketing </a:t>
            </a:r>
            <a:r>
              <a:rPr lang="en-US" dirty="0" smtClean="0"/>
              <a:t>and </a:t>
            </a:r>
            <a:r>
              <a:rPr lang="en-US" dirty="0"/>
              <a:t>Outreach</a:t>
            </a:r>
            <a:endParaRPr dirty="0"/>
          </a:p>
        </p:txBody>
      </p:sp>
      <p:sp>
        <p:nvSpPr>
          <p:cNvPr id="1238" name="The presentation is made for many different needs and challenges. But first and foremost"/>
          <p:cNvSpPr/>
          <p:nvPr/>
        </p:nvSpPr>
        <p:spPr>
          <a:xfrm>
            <a:off x="13330018" y="2368329"/>
            <a:ext cx="8251213" cy="18261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600" spc="104" baseline="23076">
                <a:solidFill>
                  <a:srgbClr val="212123"/>
                </a:solidFill>
                <a:latin typeface="Helvetica"/>
                <a:ea typeface="Helvetica"/>
                <a:cs typeface="Helvetica"/>
                <a:sym typeface="Helvetica"/>
              </a:defRPr>
            </a:lvl1pPr>
          </a:lstStyle>
          <a:p>
            <a:r>
              <a:rPr lang="en-US" sz="2800" baseline="0" dirty="0"/>
              <a:t>A project manager oversees projects from a high level. They coordinate </a:t>
            </a:r>
            <a:r>
              <a:rPr lang="en-US" sz="2800" baseline="0" dirty="0" smtClean="0"/>
              <a:t>members of teams </a:t>
            </a:r>
            <a:r>
              <a:rPr lang="en-US" sz="2800" baseline="0" dirty="0"/>
              <a:t>and </a:t>
            </a:r>
            <a:r>
              <a:rPr lang="en-US" sz="2800" baseline="0" dirty="0" err="1" smtClean="0"/>
              <a:t>subteams</a:t>
            </a:r>
            <a:r>
              <a:rPr lang="en-US" sz="2800" baseline="0" dirty="0" smtClean="0"/>
              <a:t> </a:t>
            </a:r>
            <a:r>
              <a:rPr lang="en-US" sz="2800" baseline="0" dirty="0"/>
              <a:t>while ensuring that everyone is working </a:t>
            </a:r>
            <a:r>
              <a:rPr lang="en-US" sz="2800" baseline="0" dirty="0" smtClean="0"/>
              <a:t>toward </a:t>
            </a:r>
            <a:r>
              <a:rPr lang="en-US" sz="2800" baseline="0" dirty="0"/>
              <a:t>a collective aim. </a:t>
            </a:r>
            <a:endParaRPr sz="2800" baseline="0" dirty="0"/>
          </a:p>
        </p:txBody>
      </p:sp>
      <p:pic>
        <p:nvPicPr>
          <p:cNvPr id="1243" name="Image" descr="Image"/>
          <p:cNvPicPr>
            <a:picLocks/>
          </p:cNvPicPr>
          <p:nvPr/>
        </p:nvPicPr>
        <p:blipFill>
          <a:blip r:embed="rId2">
            <a:extLst/>
          </a:blip>
          <a:srcRect l="28869" r="28869"/>
          <a:stretch>
            <a:fillRect/>
          </a:stretch>
        </p:blipFill>
        <p:spPr>
          <a:xfrm>
            <a:off x="-17253" y="-14302"/>
            <a:ext cx="11608081" cy="13738770"/>
          </a:xfrm>
          <a:prstGeom prst="rect">
            <a:avLst/>
          </a:prstGeom>
          <a:ln w="12700">
            <a:miter lim="400000"/>
          </a:ln>
        </p:spPr>
      </p:pic>
      <p:sp>
        <p:nvSpPr>
          <p:cNvPr id="1244" name="Line"/>
          <p:cNvSpPr/>
          <p:nvPr/>
        </p:nvSpPr>
        <p:spPr>
          <a:xfrm flipV="1">
            <a:off x="12590307" y="-14302"/>
            <a:ext cx="1" cy="13744603"/>
          </a:xfrm>
          <a:prstGeom prst="line">
            <a:avLst/>
          </a:prstGeom>
          <a:ln w="25400">
            <a:solidFill>
              <a:srgbClr val="000000"/>
            </a:solidFill>
            <a:miter lim="400000"/>
          </a:ln>
        </p:spPr>
        <p:txBody>
          <a:bodyPr lIns="50800" tIns="50800" rIns="50800" bIns="50800" anchor="ctr"/>
          <a:lstStyle/>
          <a:p>
            <a:pPr>
              <a:defRPr sz="3200"/>
            </a:pPr>
            <a:endParaRPr/>
          </a:p>
        </p:txBody>
      </p:sp>
      <p:sp>
        <p:nvSpPr>
          <p:cNvPr id="1245" name="Circle"/>
          <p:cNvSpPr/>
          <p:nvPr/>
        </p:nvSpPr>
        <p:spPr>
          <a:xfrm>
            <a:off x="12334395" y="1675422"/>
            <a:ext cx="513781" cy="513780"/>
          </a:xfrm>
          <a:prstGeom prst="ellipse">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246" name="Circle"/>
          <p:cNvSpPr/>
          <p:nvPr/>
        </p:nvSpPr>
        <p:spPr>
          <a:xfrm>
            <a:off x="12333416" y="4627862"/>
            <a:ext cx="513781" cy="513780"/>
          </a:xfrm>
          <a:prstGeom prst="ellipse">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247" name="Circle"/>
          <p:cNvSpPr/>
          <p:nvPr/>
        </p:nvSpPr>
        <p:spPr>
          <a:xfrm>
            <a:off x="12333417" y="7560012"/>
            <a:ext cx="513780" cy="513780"/>
          </a:xfrm>
          <a:prstGeom prst="ellipse">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248" name="Circle"/>
          <p:cNvSpPr/>
          <p:nvPr/>
        </p:nvSpPr>
        <p:spPr>
          <a:xfrm>
            <a:off x="12334396" y="10056413"/>
            <a:ext cx="513780" cy="513780"/>
          </a:xfrm>
          <a:prstGeom prst="ellipse">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22" name="The presentation is made for many different needs and challenges. But first and foremost"/>
          <p:cNvSpPr/>
          <p:nvPr/>
        </p:nvSpPr>
        <p:spPr>
          <a:xfrm>
            <a:off x="13387392" y="5320769"/>
            <a:ext cx="8251213" cy="18261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600" spc="104" baseline="23076">
                <a:solidFill>
                  <a:srgbClr val="212123"/>
                </a:solidFill>
                <a:latin typeface="Helvetica"/>
                <a:ea typeface="Helvetica"/>
                <a:cs typeface="Helvetica"/>
                <a:sym typeface="Helvetica"/>
              </a:defRPr>
            </a:lvl1pPr>
          </a:lstStyle>
          <a:p>
            <a:r>
              <a:rPr lang="en-US" sz="2800" baseline="0" dirty="0" smtClean="0"/>
              <a:t>QA testers test all features of a game to find bugs and usability issues while helping to refine and balance various components and mechanics of a game.</a:t>
            </a:r>
            <a:endParaRPr sz="2800" baseline="0" dirty="0"/>
          </a:p>
        </p:txBody>
      </p:sp>
      <p:sp>
        <p:nvSpPr>
          <p:cNvPr id="23" name="The presentation is made for many different needs and challenges. But first and foremost"/>
          <p:cNvSpPr/>
          <p:nvPr/>
        </p:nvSpPr>
        <p:spPr>
          <a:xfrm>
            <a:off x="13369712" y="8249424"/>
            <a:ext cx="8251213" cy="13952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600" spc="104" baseline="23076">
                <a:solidFill>
                  <a:srgbClr val="212123"/>
                </a:solidFill>
                <a:latin typeface="Helvetica"/>
                <a:ea typeface="Helvetica"/>
                <a:cs typeface="Helvetica"/>
                <a:sym typeface="Helvetica"/>
              </a:defRPr>
            </a:lvl1pPr>
          </a:lstStyle>
          <a:p>
            <a:r>
              <a:rPr lang="en-US" sz="2800" baseline="0" dirty="0"/>
              <a:t>Infrastructure team members ensure that the underlying toolsets and infrastructure requirements of a team are in place and stable. </a:t>
            </a:r>
            <a:endParaRPr sz="2800" baseline="0" dirty="0"/>
          </a:p>
        </p:txBody>
      </p:sp>
      <p:sp>
        <p:nvSpPr>
          <p:cNvPr id="24" name="The presentation is made for many different needs and challenges. But first and foremost"/>
          <p:cNvSpPr/>
          <p:nvPr/>
        </p:nvSpPr>
        <p:spPr>
          <a:xfrm>
            <a:off x="13352029" y="10749320"/>
            <a:ext cx="8251213" cy="18261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600" spc="104" baseline="23076">
                <a:solidFill>
                  <a:srgbClr val="212123"/>
                </a:solidFill>
                <a:latin typeface="Helvetica"/>
                <a:ea typeface="Helvetica"/>
                <a:cs typeface="Helvetica"/>
                <a:sym typeface="Helvetica"/>
              </a:defRPr>
            </a:lvl1pPr>
          </a:lstStyle>
          <a:p>
            <a:r>
              <a:rPr lang="en-US" sz="2800" baseline="0" dirty="0"/>
              <a:t>Marketing </a:t>
            </a:r>
            <a:r>
              <a:rPr lang="en-US" sz="2800" baseline="0" dirty="0" smtClean="0"/>
              <a:t>handles </a:t>
            </a:r>
            <a:r>
              <a:rPr lang="en-US" sz="2800" baseline="0" dirty="0"/>
              <a:t>customer interactions and outreach through a range of </a:t>
            </a:r>
            <a:r>
              <a:rPr lang="en-US" sz="2800" baseline="0" dirty="0" smtClean="0"/>
              <a:t>platforms, </a:t>
            </a:r>
            <a:r>
              <a:rPr lang="en-US" sz="2800" baseline="0" dirty="0"/>
              <a:t>including social media, </a:t>
            </a:r>
            <a:r>
              <a:rPr lang="en-US" sz="2800" baseline="0" dirty="0" smtClean="0"/>
              <a:t>email, </a:t>
            </a:r>
            <a:r>
              <a:rPr lang="en-US" sz="2800" baseline="0" dirty="0"/>
              <a:t>and physical media. </a:t>
            </a:r>
            <a:endParaRPr sz="2800" baseline="0" dirty="0"/>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49" t="8955" r="57144" b="1419"/>
          <a:stretch/>
        </p:blipFill>
        <p:spPr>
          <a:xfrm>
            <a:off x="138023" y="120770"/>
            <a:ext cx="11266097" cy="134572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736938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905172"/>
            <a:ext cx="7082914" cy="311880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Deciding on a method of development early on is key to ensuring that all team members know what they are working on and how everything fits together. There are many formal development methodologies, most of which fall broadly under the categories of Waterfall and Agile</a:t>
            </a:r>
            <a:r>
              <a:rPr lang="en-US" sz="2800" dirty="0" smtClean="0"/>
              <a:t>.</a:t>
            </a:r>
            <a:endParaRPr lang="en-US" sz="2800" dirty="0"/>
          </a:p>
        </p:txBody>
      </p:sp>
      <p:sp>
        <p:nvSpPr>
          <p:cNvPr id="12" name="The Picture slide"/>
          <p:cNvSpPr txBox="1"/>
          <p:nvPr/>
        </p:nvSpPr>
        <p:spPr>
          <a:xfrm>
            <a:off x="2794815" y="2687570"/>
            <a:ext cx="7082914"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Development MEthodologies</a:t>
            </a:r>
            <a:endParaRPr cap="all" dirty="0"/>
          </a:p>
        </p:txBody>
      </p:sp>
      <p:sp>
        <p:nvSpPr>
          <p:cNvPr id="13" name="Rectangle"/>
          <p:cNvSpPr/>
          <p:nvPr/>
        </p:nvSpPr>
        <p:spPr>
          <a:xfrm>
            <a:off x="2869459" y="4548194"/>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0" name="Picture 9">
            <a:extLst>
              <a:ext uri="{FF2B5EF4-FFF2-40B4-BE49-F238E27FC236}">
                <a16:creationId xmlns="" xmlns:a16="http://schemas.microsoft.com/office/drawing/2014/main" id="{E01B91A5-2B70-471A-AC61-D57234E41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1551" y="953937"/>
            <a:ext cx="8856094" cy="118081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0669280"/>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6104</TotalTime>
  <Words>1711</Words>
  <Application>Microsoft Office PowerPoint</Application>
  <PresentationFormat>Custom</PresentationFormat>
  <Paragraphs>135</Paragraphs>
  <Slides>23</Slides>
  <Notes>1</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KBH</cp:lastModifiedBy>
  <cp:revision>159</cp:revision>
  <dcterms:modified xsi:type="dcterms:W3CDTF">2018-02-20T00:42:48Z</dcterms:modified>
</cp:coreProperties>
</file>